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3" r:id="rId1"/>
  </p:sldMasterIdLst>
  <p:notesMasterIdLst>
    <p:notesMasterId r:id="rId144"/>
  </p:notesMasterIdLst>
  <p:handoutMasterIdLst>
    <p:handoutMasterId r:id="rId145"/>
  </p:handoutMasterIdLst>
  <p:sldIdLst>
    <p:sldId id="757" r:id="rId2"/>
    <p:sldId id="490" r:id="rId3"/>
    <p:sldId id="979" r:id="rId4"/>
    <p:sldId id="1454" r:id="rId5"/>
    <p:sldId id="804" r:id="rId6"/>
    <p:sldId id="1455" r:id="rId7"/>
    <p:sldId id="488" r:id="rId8"/>
    <p:sldId id="530" r:id="rId9"/>
    <p:sldId id="581" r:id="rId10"/>
    <p:sldId id="742" r:id="rId11"/>
    <p:sldId id="743" r:id="rId12"/>
    <p:sldId id="744" r:id="rId13"/>
    <p:sldId id="745" r:id="rId14"/>
    <p:sldId id="746" r:id="rId15"/>
    <p:sldId id="481" r:id="rId16"/>
    <p:sldId id="772" r:id="rId17"/>
    <p:sldId id="786" r:id="rId18"/>
    <p:sldId id="748" r:id="rId19"/>
    <p:sldId id="749" r:id="rId20"/>
    <p:sldId id="685" r:id="rId21"/>
    <p:sldId id="489" r:id="rId22"/>
    <p:sldId id="494" r:id="rId23"/>
    <p:sldId id="678" r:id="rId24"/>
    <p:sldId id="679" r:id="rId25"/>
    <p:sldId id="680" r:id="rId26"/>
    <p:sldId id="681" r:id="rId27"/>
    <p:sldId id="682" r:id="rId28"/>
    <p:sldId id="683" r:id="rId29"/>
    <p:sldId id="495" r:id="rId30"/>
    <p:sldId id="496" r:id="rId31"/>
    <p:sldId id="497" r:id="rId32"/>
    <p:sldId id="498" r:id="rId33"/>
    <p:sldId id="499" r:id="rId34"/>
    <p:sldId id="500" r:id="rId35"/>
    <p:sldId id="501" r:id="rId36"/>
    <p:sldId id="502" r:id="rId37"/>
    <p:sldId id="503" r:id="rId38"/>
    <p:sldId id="504" r:id="rId39"/>
    <p:sldId id="505" r:id="rId40"/>
    <p:sldId id="506" r:id="rId41"/>
    <p:sldId id="507" r:id="rId42"/>
    <p:sldId id="508" r:id="rId43"/>
    <p:sldId id="758" r:id="rId44"/>
    <p:sldId id="761" r:id="rId45"/>
    <p:sldId id="763" r:id="rId46"/>
    <p:sldId id="764" r:id="rId47"/>
    <p:sldId id="765" r:id="rId48"/>
    <p:sldId id="766" r:id="rId49"/>
    <p:sldId id="767" r:id="rId50"/>
    <p:sldId id="509" r:id="rId51"/>
    <p:sldId id="510" r:id="rId52"/>
    <p:sldId id="511" r:id="rId53"/>
    <p:sldId id="512" r:id="rId54"/>
    <p:sldId id="513" r:id="rId55"/>
    <p:sldId id="514" r:id="rId56"/>
    <p:sldId id="515" r:id="rId57"/>
    <p:sldId id="516" r:id="rId58"/>
    <p:sldId id="517" r:id="rId59"/>
    <p:sldId id="518" r:id="rId60"/>
    <p:sldId id="520" r:id="rId61"/>
    <p:sldId id="521" r:id="rId62"/>
    <p:sldId id="522" r:id="rId63"/>
    <p:sldId id="604" r:id="rId64"/>
    <p:sldId id="759" r:id="rId65"/>
    <p:sldId id="760" r:id="rId66"/>
    <p:sldId id="605" r:id="rId67"/>
    <p:sldId id="750" r:id="rId68"/>
    <p:sldId id="751" r:id="rId69"/>
    <p:sldId id="752" r:id="rId70"/>
    <p:sldId id="753" r:id="rId71"/>
    <p:sldId id="754" r:id="rId72"/>
    <p:sldId id="622" r:id="rId73"/>
    <p:sldId id="627" r:id="rId74"/>
    <p:sldId id="628" r:id="rId75"/>
    <p:sldId id="629" r:id="rId76"/>
    <p:sldId id="630" r:id="rId77"/>
    <p:sldId id="632" r:id="rId78"/>
    <p:sldId id="631" r:id="rId79"/>
    <p:sldId id="633" r:id="rId80"/>
    <p:sldId id="664" r:id="rId81"/>
    <p:sldId id="676" r:id="rId82"/>
    <p:sldId id="787" r:id="rId83"/>
    <p:sldId id="690" r:id="rId84"/>
    <p:sldId id="691" r:id="rId85"/>
    <p:sldId id="692" r:id="rId86"/>
    <p:sldId id="644" r:id="rId87"/>
    <p:sldId id="646" r:id="rId88"/>
    <p:sldId id="647" r:id="rId89"/>
    <p:sldId id="716" r:id="rId90"/>
    <p:sldId id="648" r:id="rId91"/>
    <p:sldId id="719" r:id="rId92"/>
    <p:sldId id="978" r:id="rId93"/>
    <p:sldId id="734" r:id="rId94"/>
    <p:sldId id="720" r:id="rId95"/>
    <p:sldId id="721" r:id="rId96"/>
    <p:sldId id="1456" r:id="rId97"/>
    <p:sldId id="980" r:id="rId98"/>
    <p:sldId id="1468" r:id="rId99"/>
    <p:sldId id="1495" r:id="rId100"/>
    <p:sldId id="1496" r:id="rId101"/>
    <p:sldId id="1526" r:id="rId102"/>
    <p:sldId id="1527" r:id="rId103"/>
    <p:sldId id="1528" r:id="rId104"/>
    <p:sldId id="1529" r:id="rId105"/>
    <p:sldId id="1497" r:id="rId106"/>
    <p:sldId id="1530" r:id="rId107"/>
    <p:sldId id="1525" r:id="rId108"/>
    <p:sldId id="1531" r:id="rId109"/>
    <p:sldId id="1532" r:id="rId110"/>
    <p:sldId id="315" r:id="rId111"/>
    <p:sldId id="532" r:id="rId112"/>
    <p:sldId id="533" r:id="rId113"/>
    <p:sldId id="710" r:id="rId114"/>
    <p:sldId id="583" r:id="rId115"/>
    <p:sldId id="694" r:id="rId116"/>
    <p:sldId id="697" r:id="rId117"/>
    <p:sldId id="698" r:id="rId118"/>
    <p:sldId id="699" r:id="rId119"/>
    <p:sldId id="700" r:id="rId120"/>
    <p:sldId id="701" r:id="rId121"/>
    <p:sldId id="702" r:id="rId122"/>
    <p:sldId id="703" r:id="rId123"/>
    <p:sldId id="704" r:id="rId124"/>
    <p:sldId id="705" r:id="rId125"/>
    <p:sldId id="706" r:id="rId126"/>
    <p:sldId id="740" r:id="rId127"/>
    <p:sldId id="739" r:id="rId128"/>
    <p:sldId id="741" r:id="rId129"/>
    <p:sldId id="606" r:id="rId130"/>
    <p:sldId id="607" r:id="rId131"/>
    <p:sldId id="608" r:id="rId132"/>
    <p:sldId id="802" r:id="rId133"/>
    <p:sldId id="610" r:id="rId134"/>
    <p:sldId id="611" r:id="rId135"/>
    <p:sldId id="612" r:id="rId136"/>
    <p:sldId id="730" r:id="rId137"/>
    <p:sldId id="728" r:id="rId138"/>
    <p:sldId id="774" r:id="rId139"/>
    <p:sldId id="977" r:id="rId140"/>
    <p:sldId id="803" r:id="rId141"/>
    <p:sldId id="768" r:id="rId142"/>
    <p:sldId id="769" r:id="rId14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4203F"/>
    <a:srgbClr val="0068FF"/>
    <a:srgbClr val="5CE7FF"/>
    <a:srgbClr val="800000"/>
    <a:srgbClr val="000000"/>
    <a:srgbClr val="DFDFDF"/>
    <a:srgbClr val="1D01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87385" autoAdjust="0"/>
  </p:normalViewPr>
  <p:slideViewPr>
    <p:cSldViewPr>
      <p:cViewPr varScale="1">
        <p:scale>
          <a:sx n="93" d="100"/>
          <a:sy n="93" d="100"/>
        </p:scale>
        <p:origin x="1000" y="200"/>
      </p:cViewPr>
      <p:guideLst>
        <p:guide orient="horz" pos="2160"/>
        <p:guide pos="2880"/>
      </p:guideLst>
    </p:cSldViewPr>
  </p:slideViewPr>
  <p:outlineViewPr>
    <p:cViewPr>
      <p:scale>
        <a:sx n="33" d="100"/>
        <a:sy n="33" d="100"/>
      </p:scale>
      <p:origin x="0" y="2592"/>
    </p:cViewPr>
  </p:outlineViewPr>
  <p:notesTextViewPr>
    <p:cViewPr>
      <p:scale>
        <a:sx n="100" d="100"/>
        <a:sy n="100" d="100"/>
      </p:scale>
      <p:origin x="0" y="0"/>
    </p:cViewPr>
  </p:notesTextViewPr>
  <p:sorterViewPr>
    <p:cViewPr>
      <p:scale>
        <a:sx n="34" d="100"/>
        <a:sy n="34"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40" tIns="45720" rIns="91440" bIns="45720" rtlCol="0"/>
          <a:lstStyle>
            <a:lvl1pPr algn="r">
              <a:defRPr sz="1200"/>
            </a:lvl1pPr>
          </a:lstStyle>
          <a:p>
            <a:fld id="{4E6F60FF-E08F-094F-AEF4-A6BAE3E61C9F}" type="datetimeFigureOut">
              <a:rPr lang="en-US" smtClean="0"/>
              <a:pPr/>
              <a:t>9/6/20</a:t>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40" tIns="45720" rIns="91440" bIns="45720" rtlCol="0" anchor="b"/>
          <a:lstStyle>
            <a:lvl1pPr algn="r">
              <a:defRPr sz="1200"/>
            </a:lvl1pPr>
          </a:lstStyle>
          <a:p>
            <a:fld id="{7B3FF975-A3AB-F74A-A8E5-AC5148FF4FE8}" type="slidenum">
              <a:rPr lang="en-US" smtClean="0"/>
              <a:pPr/>
              <a:t>‹#›</a:t>
            </a:fld>
            <a:endParaRPr lang="en-US"/>
          </a:p>
        </p:txBody>
      </p:sp>
    </p:spTree>
    <p:extLst>
      <p:ext uri="{BB962C8B-B14F-4D97-AF65-F5344CB8AC3E}">
        <p14:creationId xmlns:p14="http://schemas.microsoft.com/office/powerpoint/2010/main" val="19144791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8161976C-DF21-4ECC-AFF7-575E3AE58C95}" type="datetimeFigureOut">
              <a:rPr lang="en-US" smtClean="0"/>
              <a:pPr/>
              <a:t>9/6/20</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DC02360B-DB46-4E3A-95D3-D75067968530}" type="slidenum">
              <a:rPr lang="en-US" smtClean="0"/>
              <a:pPr/>
              <a:t>‹#›</a:t>
            </a:fld>
            <a:endParaRPr lang="en-US"/>
          </a:p>
        </p:txBody>
      </p:sp>
    </p:spTree>
    <p:extLst>
      <p:ext uri="{BB962C8B-B14F-4D97-AF65-F5344CB8AC3E}">
        <p14:creationId xmlns:p14="http://schemas.microsoft.com/office/powerpoint/2010/main" val="18713850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i.giwebb.com/wp-content/papercite-data/pdf/webbetal16.pdf"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dx.doi.org/10.1007/s10115-020-01438-3" TargetMode="External"/><Relationship Id="rId5" Type="http://schemas.openxmlformats.org/officeDocument/2006/relationships/hyperlink" Target="http://dx.doi.org/10.1007/s10115-018-1257-z" TargetMode="External"/><Relationship Id="rId4" Type="http://schemas.openxmlformats.org/officeDocument/2006/relationships/hyperlink" Target="http://i.giwebb.com/wp-content/papercite-data/pdf/webbetal18.pd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echnologyreview.com/2020/05/11/1001563/covid-pandemic-broken-ai-machine-learning-amazon-retail-fraud-humans-in-the-loop"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www.cs.umn.edu/tech_reports_upload/tr2007/old_files/07-017.pdf"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arxiv.org/pdf/1901.10002.pdf"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www.jennwv.com/papers/interp-ds.pdf" TargetMode="External"/><Relationship Id="rId4" Type="http://schemas.openxmlformats.org/officeDocument/2006/relationships/hyperlink" Target="https://arxiv.org/pdf/1803.09010.pdf"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futurism.com/the-byte/pandemic-confused-machine-learning-systems"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solidFill>
                  <a:srgbClr val="84203F"/>
                </a:solidFill>
              </a:rPr>
              <a:t>, Dangers &amp; Opportunities</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0</a:t>
            </a:fld>
            <a:endParaRPr lang="en-US"/>
          </a:p>
        </p:txBody>
      </p:sp>
    </p:spTree>
    <p:extLst>
      <p:ext uri="{BB962C8B-B14F-4D97-AF65-F5344CB8AC3E}">
        <p14:creationId xmlns:p14="http://schemas.microsoft.com/office/powerpoint/2010/main" val="38781468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Changes in the population of people vs. changes in the population of pathogens (more and more develop resistance)</a:t>
            </a:r>
          </a:p>
          <a:p>
            <a:endParaRPr lang="en-US" dirty="0">
              <a:ea typeface="ＭＳ Ｐゴシック" pitchFamily="34" charset="-128"/>
            </a:endParaRPr>
          </a:p>
          <a:p>
            <a:endParaRPr lang="en-US" dirty="0">
              <a:ea typeface="ＭＳ Ｐゴシック" pitchFamily="34" charset="-128"/>
            </a:endParaRPr>
          </a:p>
          <a:p>
            <a:r>
              <a:rPr lang="en-US" dirty="0">
                <a:ea typeface="ＭＳ Ｐゴシック" pitchFamily="34" charset="-128"/>
              </a:rPr>
              <a:t>(</a:t>
            </a:r>
            <a:r>
              <a:rPr lang="en-US" dirty="0" err="1">
                <a:ea typeface="ＭＳ Ｐゴシック" pitchFamily="34" charset="-128"/>
              </a:rPr>
              <a:t>Tsymbal</a:t>
            </a:r>
            <a:r>
              <a:rPr lang="en-US" dirty="0">
                <a:ea typeface="ＭＳ Ｐゴシック" pitchFamily="34" charset="-128"/>
              </a:rPr>
              <a:t> et al., 08)</a:t>
            </a:r>
            <a:endParaRPr lang="pt-PT" dirty="0"/>
          </a:p>
        </p:txBody>
      </p:sp>
      <p:sp>
        <p:nvSpPr>
          <p:cNvPr id="55300" name="Slide Number Placeholder 3"/>
          <p:cNvSpPr>
            <a:spLocks noGrp="1"/>
          </p:cNvSpPr>
          <p:nvPr>
            <p:ph type="sldNum" sz="quarter" idx="5"/>
          </p:nvPr>
        </p:nvSpPr>
        <p:spPr bwMode="auto">
          <a:noFill/>
          <a:ln>
            <a:miter lim="800000"/>
            <a:headEnd/>
            <a:tailEnd/>
          </a:ln>
        </p:spPr>
        <p:txBody>
          <a:bodyPr/>
          <a:lstStyle/>
          <a:p>
            <a:fld id="{8A3FE536-C501-40B8-8315-025167935FF0}" type="slidenum">
              <a:rPr lang="en-GB" smtClean="0">
                <a:ea typeface="MS PGothic" pitchFamily="34" charset="-128"/>
              </a:rPr>
              <a:pPr/>
              <a:t>10</a:t>
            </a:fld>
            <a:endParaRPr lang="en-GB">
              <a:ea typeface="MS PGothic" pitchFamily="34" charset="-128"/>
            </a:endParaRPr>
          </a:p>
        </p:txBody>
      </p:sp>
    </p:spTree>
    <p:extLst>
      <p:ext uri="{BB962C8B-B14F-4D97-AF65-F5344CB8AC3E}">
        <p14:creationId xmlns:p14="http://schemas.microsoft.com/office/powerpoint/2010/main" val="371279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583989-6CE7-4D73-B13C-73AB38BE0AEF}" type="slidenum">
              <a:rPr lang="en-US"/>
              <a:pPr/>
              <a:t>11</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r>
              <a:rPr lang="en-US"/>
              <a:t>Changes in hidden context may not only be a cause of a change of target concept, but may also cause a change of the underlying data distribution. </a:t>
            </a:r>
          </a:p>
          <a:p>
            <a:r>
              <a:rPr lang="en-US"/>
              <a:t>Even if the target concept remains the same, and it is only the data distribution that changes, this may often lead to the necessity of revising the current model, as the model’s error may no longer be acceptable with the new data distribution. The necessity in the change of current model due to the change of data distribution is called </a:t>
            </a:r>
            <a:r>
              <a:rPr lang="en-US" i="1"/>
              <a:t>virtual concept drift</a:t>
            </a:r>
            <a:r>
              <a:rPr lang="en-US"/>
              <a:t>. Virtual concept drift and real concept drift often occur together. From the practical point of view it is not important, what kind of concept drift occurs, real or virtual, or both. In all cases the current model needs to be changed.</a:t>
            </a:r>
          </a:p>
        </p:txBody>
      </p:sp>
    </p:spTree>
    <p:extLst>
      <p:ext uri="{BB962C8B-B14F-4D97-AF65-F5344CB8AC3E}">
        <p14:creationId xmlns:p14="http://schemas.microsoft.com/office/powerpoint/2010/main" val="229752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bwMode="auto">
          <a:noFill/>
          <a:ln>
            <a:miter lim="800000"/>
            <a:headEnd/>
            <a:tailEnd/>
          </a:ln>
        </p:spPr>
        <p:txBody>
          <a:bodyPr/>
          <a:lstStyle/>
          <a:p>
            <a:fld id="{A564CD95-6E42-48BF-8F5C-FF3700969334}" type="slidenum">
              <a:rPr lang="en-US" smtClean="0">
                <a:ea typeface="MS PGothic" pitchFamily="34" charset="-128"/>
              </a:rPr>
              <a:pPr/>
              <a:t>12</a:t>
            </a:fld>
            <a:endParaRPr lang="en-US">
              <a:ea typeface="MS PGothic" pitchFamily="34" charset="-128"/>
            </a:endParaRPr>
          </a:p>
        </p:txBody>
      </p:sp>
      <p:sp>
        <p:nvSpPr>
          <p:cNvPr id="56323" name="Rectangle 2"/>
          <p:cNvSpPr>
            <a:spLocks noGrp="1" noRot="1" noChangeAspect="1" noChangeArrowheads="1" noTextEdit="1"/>
          </p:cNvSpPr>
          <p:nvPr>
            <p:ph type="sldImg"/>
          </p:nvPr>
        </p:nvSpPr>
        <p:spPr bwMode="auto">
          <a:xfrm>
            <a:off x="1265238" y="727075"/>
            <a:ext cx="4784725" cy="3589338"/>
          </a:xfrm>
          <a:noFill/>
          <a:ln>
            <a:solidFill>
              <a:srgbClr val="000000"/>
            </a:solidFill>
            <a:miter lim="800000"/>
            <a:headEnd/>
            <a:tailEnd/>
          </a:ln>
        </p:spPr>
      </p:sp>
      <p:sp>
        <p:nvSpPr>
          <p:cNvPr id="56324" name="Rectangle 3"/>
          <p:cNvSpPr>
            <a:spLocks noGrp="1" noChangeArrowheads="1"/>
          </p:cNvSpPr>
          <p:nvPr>
            <p:ph type="body" idx="1"/>
          </p:nvPr>
        </p:nvSpPr>
        <p:spPr bwMode="auto">
          <a:xfrm>
            <a:off x="974726" y="4562476"/>
            <a:ext cx="5365750" cy="4317999"/>
          </a:xfrm>
          <a:noFill/>
        </p:spPr>
        <p:txBody>
          <a:bodyPr/>
          <a:lstStyle/>
          <a:p>
            <a:r>
              <a:rPr lang="en-US" altLang="zh-CN" dirty="0"/>
              <a:t>Antibiotic resistance results from gene action. Bacteria acquire genes conferring resistance in any of three ways. </a:t>
            </a:r>
          </a:p>
          <a:p>
            <a:r>
              <a:rPr lang="en-US" dirty="0"/>
              <a:t>Different ways how resistance may happen</a:t>
            </a:r>
          </a:p>
          <a:p>
            <a:r>
              <a:rPr lang="en-US" dirty="0"/>
              <a:t>Different ways how resistance may spread</a:t>
            </a:r>
          </a:p>
          <a:p>
            <a:r>
              <a:rPr lang="en-US" dirty="0"/>
              <a:t>Physical connections/hospital organization </a:t>
            </a:r>
          </a:p>
          <a:p>
            <a:r>
              <a:rPr lang="en-US" dirty="0"/>
              <a:t>Local drift</a:t>
            </a:r>
          </a:p>
          <a:p>
            <a:r>
              <a:rPr lang="en-US" dirty="0"/>
              <a:t>Solution:</a:t>
            </a:r>
          </a:p>
          <a:p>
            <a:pPr lvl="1"/>
            <a:r>
              <a:rPr lang="en-US" dirty="0"/>
              <a:t>Contextual approach at the instance level</a:t>
            </a:r>
          </a:p>
          <a:p>
            <a:pPr lvl="1"/>
            <a:r>
              <a:rPr lang="en-US" dirty="0"/>
              <a:t>Dynamic integration of classifiers</a:t>
            </a:r>
          </a:p>
          <a:p>
            <a:endParaRPr lang="en-US" dirty="0"/>
          </a:p>
        </p:txBody>
      </p:sp>
    </p:spTree>
    <p:extLst>
      <p:ext uri="{BB962C8B-B14F-4D97-AF65-F5344CB8AC3E}">
        <p14:creationId xmlns:p14="http://schemas.microsoft.com/office/powerpoint/2010/main" val="237766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012099-2A76-4164-B9D1-6A3F7152E702}" type="slidenum">
              <a:rPr lang="en-US"/>
              <a:pPr/>
              <a:t>13</a:t>
            </a:fld>
            <a:endParaRPr lang="en-US"/>
          </a:p>
        </p:txBody>
      </p:sp>
      <p:sp>
        <p:nvSpPr>
          <p:cNvPr id="100354" name="Rectangle 2"/>
          <p:cNvSpPr>
            <a:spLocks noGrp="1" noRot="1" noChangeAspect="1" noChangeArrowheads="1" noTextEdit="1"/>
          </p:cNvSpPr>
          <p:nvPr>
            <p:ph type="sldImg"/>
          </p:nvPr>
        </p:nvSpPr>
        <p:spPr>
          <a:xfrm>
            <a:off x="1266825" y="727075"/>
            <a:ext cx="4781550" cy="3586163"/>
          </a:xfrm>
          <a:ln/>
        </p:spPr>
      </p:sp>
      <p:sp>
        <p:nvSpPr>
          <p:cNvPr id="100355" name="Rectangle 3"/>
          <p:cNvSpPr>
            <a:spLocks noGrp="1" noChangeArrowheads="1"/>
          </p:cNvSpPr>
          <p:nvPr>
            <p:ph type="body" idx="1"/>
          </p:nvPr>
        </p:nvSpPr>
        <p:spPr>
          <a:xfrm>
            <a:off x="976046" y="4561496"/>
            <a:ext cx="5363110" cy="4319306"/>
          </a:xfrm>
        </p:spPr>
        <p:txBody>
          <a:bodyPr/>
          <a:lstStyle/>
          <a:p>
            <a:r>
              <a:rPr lang="en-US" altLang="zh-CN" dirty="0"/>
              <a:t>Antibiotic resistance results from gene action. Bacteria acquire genes conferring resistance in any of three ways. </a:t>
            </a:r>
          </a:p>
          <a:p>
            <a:endParaRPr lang="en-US" altLang="zh-CN" dirty="0"/>
          </a:p>
          <a:p>
            <a:pPr lvl="1"/>
            <a:r>
              <a:rPr lang="en-US" altLang="zh-CN" sz="1200" dirty="0">
                <a:latin typeface="Book Antiqua" pitchFamily="18" charset="0"/>
                <a:ea typeface="SimSun" pitchFamily="2" charset="-122"/>
              </a:rPr>
              <a:t>A single plasmid can provide a slew of different resistances. </a:t>
            </a:r>
          </a:p>
          <a:p>
            <a:pPr lvl="1"/>
            <a:r>
              <a:rPr lang="en-US" altLang="zh-CN" sz="1200" dirty="0">
                <a:latin typeface="Book Antiqua" pitchFamily="18" charset="0"/>
                <a:ea typeface="SimSun" pitchFamily="2" charset="-122"/>
              </a:rPr>
              <a:t>In 1968, 12,500 people in Guatemala died in an epidemic of </a:t>
            </a:r>
            <a:r>
              <a:rPr lang="en-US" altLang="zh-CN" sz="1200" dirty="0" err="1">
                <a:latin typeface="Book Antiqua" pitchFamily="18" charset="0"/>
                <a:ea typeface="SimSun" pitchFamily="2" charset="-122"/>
              </a:rPr>
              <a:t>Shigella</a:t>
            </a:r>
            <a:r>
              <a:rPr lang="en-US" altLang="zh-CN" sz="1200" dirty="0">
                <a:latin typeface="Book Antiqua" pitchFamily="18" charset="0"/>
                <a:ea typeface="SimSun" pitchFamily="2" charset="-122"/>
              </a:rPr>
              <a:t> diarrhea. The microbe harbored a plasmid carrying resistances to four antibiotics! </a:t>
            </a:r>
            <a:endParaRPr lang="en-US" sz="1200" dirty="0">
              <a:latin typeface="Book Antiqua" pitchFamily="18" charset="0"/>
            </a:endParaRPr>
          </a:p>
          <a:p>
            <a:endParaRPr lang="en-US" altLang="zh-CN" dirty="0"/>
          </a:p>
        </p:txBody>
      </p:sp>
    </p:spTree>
    <p:extLst>
      <p:ext uri="{BB962C8B-B14F-4D97-AF65-F5344CB8AC3E}">
        <p14:creationId xmlns:p14="http://schemas.microsoft.com/office/powerpoint/2010/main" val="212211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Adaptive learning algorithms can be seen as advanced incremental learning</a:t>
            </a:r>
          </a:p>
          <a:p>
            <a:r>
              <a:rPr lang="en-US" sz="1200" b="0" i="0" u="none" strike="noStrike" kern="1200" baseline="0" dirty="0">
                <a:solidFill>
                  <a:schemeClr val="tx1"/>
                </a:solidFill>
                <a:latin typeface="+mn-lt"/>
                <a:ea typeface="+mn-ea"/>
                <a:cs typeface="+mn-cs"/>
              </a:rPr>
              <a:t>algorithms that are able to adapt to evolution of the data generating process over time.</a:t>
            </a:r>
          </a:p>
          <a:p>
            <a:endParaRPr lang="en-US" dirty="0"/>
          </a:p>
          <a:p>
            <a:r>
              <a:rPr lang="en-US" dirty="0"/>
              <a:t>Prediction systems operate </a:t>
            </a:r>
            <a:r>
              <a:rPr lang="en-US" i="1" dirty="0"/>
              <a:t>over time</a:t>
            </a:r>
          </a:p>
          <a:p>
            <a:pPr lvl="1"/>
            <a:r>
              <a:rPr lang="en-US" dirty="0"/>
              <a:t>Changes in underlying patterns may happen</a:t>
            </a:r>
          </a:p>
          <a:p>
            <a:r>
              <a:rPr lang="en-US" dirty="0"/>
              <a:t>Changes may come from different sources</a:t>
            </a:r>
          </a:p>
          <a:p>
            <a:pPr lvl="1"/>
            <a:r>
              <a:rPr lang="en-US" dirty="0"/>
              <a:t>Adversary activities</a:t>
            </a:r>
            <a:r>
              <a:rPr lang="lt-LT" dirty="0"/>
              <a:t> (card fraud)</a:t>
            </a:r>
            <a:endParaRPr lang="en-US" dirty="0"/>
          </a:p>
          <a:p>
            <a:pPr lvl="1"/>
            <a:r>
              <a:rPr lang="en-US" dirty="0"/>
              <a:t>Changes in population characteristics</a:t>
            </a:r>
            <a:r>
              <a:rPr lang="lt-LT" dirty="0"/>
              <a:t> (credit scoring)</a:t>
            </a:r>
            <a:endParaRPr lang="en-US" dirty="0"/>
          </a:p>
          <a:p>
            <a:pPr lvl="1"/>
            <a:r>
              <a:rPr lang="en-US" dirty="0"/>
              <a:t>Changes in personal interests</a:t>
            </a:r>
            <a:r>
              <a:rPr lang="lt-LT" dirty="0"/>
              <a:t> (news access)</a:t>
            </a:r>
            <a:endParaRPr lang="en-US" dirty="0"/>
          </a:p>
          <a:p>
            <a:pPr lvl="1"/>
            <a:r>
              <a:rPr lang="en-US" dirty="0"/>
              <a:t>Complexity of the environment</a:t>
            </a:r>
            <a:r>
              <a:rPr lang="lt-LT" dirty="0"/>
              <a:t> (driverless cars)</a:t>
            </a:r>
            <a:endParaRPr lang="en-US" dirty="0"/>
          </a:p>
          <a:p>
            <a:r>
              <a:rPr lang="en-US" dirty="0"/>
              <a:t>Prediction systems need to be adaptive to changes over time </a:t>
            </a:r>
            <a:r>
              <a:rPr lang="en-US" dirty="0">
                <a:solidFill>
                  <a:srgbClr val="800000"/>
                </a:solidFill>
              </a:rPr>
              <a:t>to </a:t>
            </a:r>
            <a:r>
              <a:rPr lang="lt-LT" dirty="0">
                <a:solidFill>
                  <a:srgbClr val="800000"/>
                </a:solidFill>
              </a:rPr>
              <a:t>be up to date and useful</a:t>
            </a:r>
            <a:endParaRPr lang="en-US" i="1" dirty="0">
              <a:solidFill>
                <a:srgbClr val="800000"/>
              </a:solidFill>
            </a:endParaRPr>
          </a:p>
          <a:p>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14</a:t>
            </a:fld>
            <a:endParaRPr lang="en-US"/>
          </a:p>
        </p:txBody>
      </p:sp>
    </p:spTree>
    <p:extLst>
      <p:ext uri="{BB962C8B-B14F-4D97-AF65-F5344CB8AC3E}">
        <p14:creationId xmlns:p14="http://schemas.microsoft.com/office/powerpoint/2010/main" val="564104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actionable</a:t>
            </a:r>
            <a:r>
              <a:rPr lang="en-US" baseline="0" dirty="0"/>
              <a:t> contexts</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15</a:t>
            </a:fld>
            <a:endParaRPr lang="en-US"/>
          </a:p>
        </p:txBody>
      </p:sp>
    </p:spTree>
    <p:extLst>
      <p:ext uri="{BB962C8B-B14F-4D97-AF65-F5344CB8AC3E}">
        <p14:creationId xmlns:p14="http://schemas.microsoft.com/office/powerpoint/2010/main" val="322936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a:solidFill>
                  <a:schemeClr val="tx1"/>
                </a:solidFill>
                <a:latin typeface="+mn-lt"/>
                <a:ea typeface="+mn-ea"/>
                <a:cs typeface="+mn-cs"/>
              </a:rPr>
              <a:t>- the prior probabilities of classes p(y) may change,</a:t>
            </a:r>
          </a:p>
          <a:p>
            <a:r>
              <a:rPr lang="en-US" sz="1200" b="0" i="0" u="none" strike="noStrike" kern="1200" baseline="0" dirty="0">
                <a:solidFill>
                  <a:schemeClr val="tx1"/>
                </a:solidFill>
                <a:latin typeface="+mn-lt"/>
                <a:ea typeface="+mn-ea"/>
                <a:cs typeface="+mn-cs"/>
              </a:rPr>
              <a:t>- the class conditional probabilities p(</a:t>
            </a:r>
            <a:r>
              <a:rPr lang="en-US" sz="1200" b="0" i="0" u="none" strike="noStrike" kern="1200" baseline="0" dirty="0" err="1">
                <a:solidFill>
                  <a:schemeClr val="tx1"/>
                </a:solidFill>
                <a:latin typeface="+mn-lt"/>
                <a:ea typeface="+mn-ea"/>
                <a:cs typeface="+mn-cs"/>
              </a:rPr>
              <a:t>Xjy</a:t>
            </a:r>
            <a:r>
              <a:rPr lang="en-US" sz="1200" b="0" i="0" u="none" strike="noStrike" kern="1200" baseline="0" dirty="0">
                <a:solidFill>
                  <a:schemeClr val="tx1"/>
                </a:solidFill>
                <a:latin typeface="+mn-lt"/>
                <a:ea typeface="+mn-ea"/>
                <a:cs typeface="+mn-cs"/>
              </a:rPr>
              <a:t>) may change, and</a:t>
            </a:r>
          </a:p>
          <a:p>
            <a:r>
              <a:rPr lang="en-US" sz="1200" b="0" i="0" u="none" strike="noStrike" kern="1200" baseline="0" dirty="0">
                <a:solidFill>
                  <a:schemeClr val="tx1"/>
                </a:solidFill>
                <a:latin typeface="+mn-lt"/>
                <a:ea typeface="+mn-ea"/>
                <a:cs typeface="+mn-cs"/>
              </a:rPr>
              <a:t>- as a result, the posterior probabilities of classes p(</a:t>
            </a:r>
            <a:r>
              <a:rPr lang="en-US" sz="1200" b="0" i="0" u="none" strike="noStrike" kern="1200" baseline="0" dirty="0" err="1">
                <a:solidFill>
                  <a:schemeClr val="tx1"/>
                </a:solidFill>
                <a:latin typeface="+mn-lt"/>
                <a:ea typeface="+mn-ea"/>
                <a:cs typeface="+mn-cs"/>
              </a:rPr>
              <a:t>yjX</a:t>
            </a:r>
            <a:r>
              <a:rPr lang="en-US" sz="1200" b="0" i="0" u="none" strike="noStrike" kern="1200" baseline="0" dirty="0">
                <a:solidFill>
                  <a:schemeClr val="tx1"/>
                </a:solidFill>
                <a:latin typeface="+mn-lt"/>
                <a:ea typeface="+mn-ea"/>
                <a:cs typeface="+mn-cs"/>
              </a:rPr>
              <a:t>) may change affecting the p</a:t>
            </a:r>
            <a:r>
              <a:rPr lang="nl-NL" sz="1200" b="0" i="0" u="none" strike="noStrike" kern="1200" baseline="0" dirty="0" err="1">
                <a:solidFill>
                  <a:schemeClr val="tx1"/>
                </a:solidFill>
                <a:latin typeface="+mn-lt"/>
                <a:ea typeface="+mn-ea"/>
                <a:cs typeface="+mn-cs"/>
              </a:rPr>
              <a:t>rediction</a:t>
            </a:r>
            <a:endParaRPr lang="nl-NL"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the input data characteristics or the relation between the input data and the target variable may change</a:t>
            </a:r>
            <a:endParaRPr lang="nl-NL" sz="1200" dirty="0"/>
          </a:p>
          <a:p>
            <a:r>
              <a:rPr lang="en-US" sz="1200" b="0" i="0" u="none" strike="noStrike" kern="1200" baseline="0" dirty="0">
                <a:solidFill>
                  <a:schemeClr val="tx1"/>
                </a:solidFill>
                <a:latin typeface="+mn-lt"/>
                <a:ea typeface="+mn-ea"/>
                <a:cs typeface="+mn-cs"/>
              </a:rPr>
              <a:t>From a predictive perspective only the changes that affect the prediction</a:t>
            </a:r>
          </a:p>
          <a:p>
            <a:r>
              <a:rPr lang="nl-NL" sz="1200" b="0" i="0" u="none" strike="noStrike" kern="1200" baseline="0" dirty="0" err="1">
                <a:solidFill>
                  <a:schemeClr val="tx1"/>
                </a:solidFill>
                <a:latin typeface="+mn-lt"/>
                <a:ea typeface="+mn-ea"/>
                <a:cs typeface="+mn-cs"/>
              </a:rPr>
              <a:t>decision</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require</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adaptation</a:t>
            </a:r>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real concept drift refers to changes in</a:t>
            </a:r>
          </a:p>
          <a:p>
            <a:r>
              <a:rPr lang="en-US" sz="1200" b="0" i="0" u="none" strike="noStrike" kern="1200" baseline="0" dirty="0">
                <a:solidFill>
                  <a:schemeClr val="tx1"/>
                </a:solidFill>
                <a:latin typeface="+mn-lt"/>
                <a:ea typeface="+mn-ea"/>
                <a:cs typeface="+mn-cs"/>
              </a:rPr>
              <a:t>the conditional distribution of the output (i.e., target variable) given the input (input</a:t>
            </a:r>
          </a:p>
          <a:p>
            <a:r>
              <a:rPr lang="en-US" sz="1200" b="0" i="0" u="none" strike="noStrike" kern="1200" baseline="0" dirty="0">
                <a:solidFill>
                  <a:schemeClr val="tx1"/>
                </a:solidFill>
                <a:latin typeface="+mn-lt"/>
                <a:ea typeface="+mn-ea"/>
                <a:cs typeface="+mn-cs"/>
              </a:rPr>
              <a:t>features), while the distribution of the input may stay unchanged. A typical example</a:t>
            </a:r>
          </a:p>
          <a:p>
            <a:r>
              <a:rPr lang="en-US" sz="1200" b="0" i="0" u="none" strike="noStrike" kern="1200" baseline="0" dirty="0">
                <a:solidFill>
                  <a:schemeClr val="tx1"/>
                </a:solidFill>
                <a:latin typeface="+mn-lt"/>
                <a:ea typeface="+mn-ea"/>
                <a:cs typeface="+mn-cs"/>
              </a:rPr>
              <a:t>of the real concept drift is a change in user’s interests when following an online news</a:t>
            </a:r>
          </a:p>
          <a:p>
            <a:r>
              <a:rPr lang="en-US" sz="1200" b="0" i="0" u="none" strike="noStrike" kern="1200" baseline="0" dirty="0">
                <a:solidFill>
                  <a:schemeClr val="tx1"/>
                </a:solidFill>
                <a:latin typeface="+mn-lt"/>
                <a:ea typeface="+mn-ea"/>
                <a:cs typeface="+mn-cs"/>
              </a:rPr>
              <a:t>stream. Whilst the distribution of the incoming news documents often remains the</a:t>
            </a:r>
          </a:p>
          <a:p>
            <a:r>
              <a:rPr lang="en-US" sz="1200" b="0" i="0" u="none" strike="noStrike" kern="1200" baseline="0" dirty="0">
                <a:solidFill>
                  <a:schemeClr val="tx1"/>
                </a:solidFill>
                <a:latin typeface="+mn-lt"/>
                <a:ea typeface="+mn-ea"/>
                <a:cs typeface="+mn-cs"/>
              </a:rPr>
              <a:t>same, the conditional distribution of the interesting (and thus not interesting) news documents for that user changes.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Originally a virtual drift has been defined [</a:t>
            </a:r>
            <a:r>
              <a:rPr lang="en-US" sz="1200" b="0" i="0" u="none" strike="noStrike" kern="1200" baseline="0" dirty="0" err="1">
                <a:solidFill>
                  <a:schemeClr val="tx1"/>
                </a:solidFill>
                <a:latin typeface="+mn-lt"/>
                <a:ea typeface="+mn-ea"/>
                <a:cs typeface="+mn-cs"/>
              </a:rPr>
              <a:t>Widmer</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Kubat</a:t>
            </a:r>
            <a:r>
              <a:rPr lang="en-US" sz="1200" b="0" i="0" u="none" strike="noStrike" kern="1200" baseline="0" dirty="0">
                <a:solidFill>
                  <a:schemeClr val="tx1"/>
                </a:solidFill>
                <a:latin typeface="+mn-lt"/>
                <a:ea typeface="+mn-ea"/>
                <a:cs typeface="+mn-cs"/>
              </a:rPr>
              <a:t> 1993] to occur</a:t>
            </a:r>
          </a:p>
          <a:p>
            <a:r>
              <a:rPr lang="en-US" sz="1200" b="0" i="0" u="none" strike="noStrike" kern="1200" baseline="0" dirty="0">
                <a:solidFill>
                  <a:schemeClr val="tx1"/>
                </a:solidFill>
                <a:latin typeface="+mn-lt"/>
                <a:ea typeface="+mn-ea"/>
                <a:cs typeface="+mn-cs"/>
              </a:rPr>
              <a:t>due to incomplete data representation rather than change in concepts in reality,</a:t>
            </a:r>
          </a:p>
          <a:p>
            <a:r>
              <a:rPr lang="en-US" sz="1200" b="0" i="0" u="none" strike="noStrike" kern="1200" baseline="0" dirty="0">
                <a:solidFill>
                  <a:schemeClr val="tx1"/>
                </a:solidFill>
                <a:latin typeface="+mn-lt"/>
                <a:ea typeface="+mn-ea"/>
                <a:cs typeface="+mn-cs"/>
              </a:rPr>
              <a:t>— Virtual drift corresponds to change in data distribution that leads to changes in</a:t>
            </a:r>
          </a:p>
          <a:p>
            <a:r>
              <a:rPr lang="en-US" sz="1200" b="0" i="0" u="none" strike="noStrike" kern="1200" baseline="0" dirty="0">
                <a:solidFill>
                  <a:schemeClr val="tx1"/>
                </a:solidFill>
                <a:latin typeface="+mn-lt"/>
                <a:ea typeface="+mn-ea"/>
                <a:cs typeface="+mn-cs"/>
              </a:rPr>
              <a:t>the decision boundary [</a:t>
            </a:r>
            <a:r>
              <a:rPr lang="en-US" sz="1200" b="0" i="0" u="none" strike="noStrike" kern="1200" baseline="0" dirty="0" err="1">
                <a:solidFill>
                  <a:schemeClr val="tx1"/>
                </a:solidFill>
                <a:latin typeface="+mn-lt"/>
                <a:ea typeface="+mn-ea"/>
                <a:cs typeface="+mn-cs"/>
              </a:rPr>
              <a:t>Tsymbal</a:t>
            </a:r>
            <a:r>
              <a:rPr lang="en-US" sz="1200" b="0" i="0" u="none" strike="noStrike" kern="1200" baseline="0" dirty="0">
                <a:solidFill>
                  <a:schemeClr val="tx1"/>
                </a:solidFill>
                <a:latin typeface="+mn-lt"/>
                <a:ea typeface="+mn-ea"/>
                <a:cs typeface="+mn-cs"/>
              </a:rPr>
              <a:t> 2004],</a:t>
            </a:r>
          </a:p>
          <a:p>
            <a:r>
              <a:rPr lang="en-US" sz="1200" b="0" i="0" u="none" strike="noStrike" kern="1200" baseline="0" dirty="0">
                <a:solidFill>
                  <a:schemeClr val="tx1"/>
                </a:solidFill>
                <a:latin typeface="+mn-lt"/>
                <a:ea typeface="+mn-ea"/>
                <a:cs typeface="+mn-cs"/>
              </a:rPr>
              <a:t>— Virtual drift is a drift that does not affect the target concept [Delany et al. 2005],</a:t>
            </a:r>
          </a:p>
          <a:p>
            <a:r>
              <a:rPr lang="en-US" sz="1200" b="0" i="0" u="none" strike="noStrike" kern="1200" baseline="0" dirty="0">
                <a:solidFill>
                  <a:schemeClr val="tx1"/>
                </a:solidFill>
                <a:latin typeface="+mn-lt"/>
                <a:ea typeface="+mn-ea"/>
                <a:cs typeface="+mn-cs"/>
              </a:rPr>
              <a:t>— Virtual drift has been also referred to as temporary drift [</a:t>
            </a:r>
            <a:r>
              <a:rPr lang="en-US" sz="1200" b="0" i="0" u="none" strike="noStrike" kern="1200" baseline="0" dirty="0" err="1">
                <a:solidFill>
                  <a:schemeClr val="tx1"/>
                </a:solidFill>
                <a:latin typeface="+mn-lt"/>
                <a:ea typeface="+mn-ea"/>
                <a:cs typeface="+mn-cs"/>
              </a:rPr>
              <a:t>Lazarescu</a:t>
            </a:r>
            <a:r>
              <a:rPr lang="en-US" sz="1200" b="0" i="0" u="none" strike="noStrike" kern="1200" baseline="0" dirty="0">
                <a:solidFill>
                  <a:schemeClr val="tx1"/>
                </a:solidFill>
                <a:latin typeface="+mn-lt"/>
                <a:ea typeface="+mn-ea"/>
                <a:cs typeface="+mn-cs"/>
              </a:rPr>
              <a:t> et al.</a:t>
            </a:r>
          </a:p>
          <a:p>
            <a:r>
              <a:rPr lang="en-US" sz="1200" b="0" i="0" u="none" strike="noStrike" kern="1200" baseline="0" dirty="0">
                <a:solidFill>
                  <a:schemeClr val="tx1"/>
                </a:solidFill>
                <a:latin typeface="+mn-lt"/>
                <a:ea typeface="+mn-ea"/>
                <a:cs typeface="+mn-cs"/>
              </a:rPr>
              <a:t>2004],sampling shift [</a:t>
            </a:r>
            <a:r>
              <a:rPr lang="en-US" sz="1200" b="0" i="0" u="none" strike="noStrike" kern="1200" baseline="0" dirty="0" err="1">
                <a:solidFill>
                  <a:schemeClr val="tx1"/>
                </a:solidFill>
                <a:latin typeface="+mn-lt"/>
                <a:ea typeface="+mn-ea"/>
                <a:cs typeface="+mn-cs"/>
              </a:rPr>
              <a:t>Salganicoff</a:t>
            </a:r>
            <a:r>
              <a:rPr lang="en-US" sz="1200" b="0" i="0" u="none" strike="noStrike" kern="1200" baseline="0" dirty="0">
                <a:solidFill>
                  <a:schemeClr val="tx1"/>
                </a:solidFill>
                <a:latin typeface="+mn-lt"/>
                <a:ea typeface="+mn-ea"/>
                <a:cs typeface="+mn-cs"/>
              </a:rPr>
              <a:t> 1997] and feature change [</a:t>
            </a:r>
            <a:r>
              <a:rPr lang="en-US" sz="1200" b="0" i="0" u="none" strike="noStrike" kern="1200" baseline="0" dirty="0" err="1">
                <a:solidFill>
                  <a:schemeClr val="tx1"/>
                </a:solidFill>
                <a:latin typeface="+mn-lt"/>
                <a:ea typeface="+mn-ea"/>
                <a:cs typeface="+mn-cs"/>
              </a:rPr>
              <a:t>Gao</a:t>
            </a:r>
            <a:r>
              <a:rPr lang="en-US" sz="1200" b="0" i="0" u="none" strike="noStrike" kern="1200" baseline="0" dirty="0">
                <a:solidFill>
                  <a:schemeClr val="tx1"/>
                </a:solidFill>
                <a:latin typeface="+mn-lt"/>
                <a:ea typeface="+mn-ea"/>
                <a:cs typeface="+mn-cs"/>
              </a:rPr>
              <a:t> et al. 2007],</a:t>
            </a:r>
          </a:p>
          <a:p>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19</a:t>
            </a:fld>
            <a:endParaRPr lang="en-US"/>
          </a:p>
        </p:txBody>
      </p:sp>
    </p:spTree>
    <p:extLst>
      <p:ext uri="{BB962C8B-B14F-4D97-AF65-F5344CB8AC3E}">
        <p14:creationId xmlns:p14="http://schemas.microsoft.com/office/powerpoint/2010/main" val="241266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31554" y="4560488"/>
            <a:ext cx="5852062" cy="4239472"/>
          </a:xfrm>
        </p:spPr>
        <p:txBody>
          <a:bodyPr/>
          <a:lstStyle/>
          <a:p>
            <a:endParaRPr lang="en-US"/>
          </a:p>
        </p:txBody>
      </p:sp>
    </p:spTree>
    <p:extLst>
      <p:ext uri="{BB962C8B-B14F-4D97-AF65-F5344CB8AC3E}">
        <p14:creationId xmlns:p14="http://schemas.microsoft.com/office/powerpoint/2010/main" val="4161561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194563"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1952127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kern="1200" baseline="0" dirty="0" err="1">
                <a:solidFill>
                  <a:schemeClr val="tx1"/>
                </a:solidFill>
                <a:latin typeface="+mn-lt"/>
                <a:ea typeface="+mn-ea"/>
                <a:cs typeface="+mn-cs"/>
              </a:rPr>
              <a:t>two</a:t>
            </a:r>
            <a:r>
              <a:rPr lang="nl-NL" sz="1200" b="0" i="0" u="none" strike="noStrike" kern="1200" baseline="0" dirty="0">
                <a:solidFill>
                  <a:schemeClr val="tx1"/>
                </a:solidFill>
                <a:latin typeface="+mn-lt"/>
                <a:ea typeface="+mn-ea"/>
                <a:cs typeface="+mn-cs"/>
              </a:rPr>
              <a:t> types of memory:</a:t>
            </a:r>
          </a:p>
          <a:p>
            <a:r>
              <a:rPr lang="en-US" sz="1200" b="0" i="0" u="none" strike="noStrike" kern="1200" baseline="0" dirty="0">
                <a:solidFill>
                  <a:schemeClr val="tx1"/>
                </a:solidFill>
                <a:latin typeface="+mn-lt"/>
                <a:ea typeface="+mn-ea"/>
                <a:cs typeface="+mn-cs"/>
              </a:rPr>
              <a:t>short term memory represented as data and long term memory represented as</a:t>
            </a:r>
          </a:p>
          <a:p>
            <a:r>
              <a:rPr lang="nl-NL" sz="1200" b="0" i="0" u="none" strike="noStrike" kern="1200" baseline="0" dirty="0" err="1">
                <a:solidFill>
                  <a:schemeClr val="tx1"/>
                </a:solidFill>
                <a:latin typeface="+mn-lt"/>
                <a:ea typeface="+mn-ea"/>
                <a:cs typeface="+mn-cs"/>
              </a:rPr>
              <a:t>generalization</a:t>
            </a:r>
            <a:r>
              <a:rPr lang="nl-NL" sz="1200" b="0" i="0" u="none" strike="noStrike" kern="1200" baseline="0" dirty="0">
                <a:solidFill>
                  <a:schemeClr val="tx1"/>
                </a:solidFill>
                <a:latin typeface="+mn-lt"/>
                <a:ea typeface="+mn-ea"/>
                <a:cs typeface="+mn-cs"/>
              </a:rPr>
              <a:t> of data – </a:t>
            </a:r>
            <a:r>
              <a:rPr lang="nl-NL" sz="1200" b="0" i="0" u="none" strike="noStrike" kern="1200" baseline="0" dirty="0" err="1">
                <a:solidFill>
                  <a:schemeClr val="tx1"/>
                </a:solidFill>
                <a:latin typeface="+mn-lt"/>
                <a:ea typeface="+mn-ea"/>
                <a:cs typeface="+mn-cs"/>
              </a:rPr>
              <a:t>models</a:t>
            </a:r>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24</a:t>
            </a:fld>
            <a:endParaRPr lang="en-US"/>
          </a:p>
        </p:txBody>
      </p:sp>
    </p:spTree>
    <p:extLst>
      <p:ext uri="{BB962C8B-B14F-4D97-AF65-F5344CB8AC3E}">
        <p14:creationId xmlns:p14="http://schemas.microsoft.com/office/powerpoint/2010/main" val="256536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Change/concept drift</a:t>
            </a:r>
          </a:p>
          <a:p>
            <a:r>
              <a:rPr lang="en-US" dirty="0"/>
              <a:t>Recurring change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aseline="0" dirty="0">
                <a:solidFill>
                  <a:srgbClr val="002060"/>
                </a:solidFill>
              </a:rPr>
              <a:t>All models are wrong. Finding those that are the most useful for this moment.</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Examples, light weight, details on demand. </a:t>
            </a:r>
          </a:p>
          <a:p>
            <a:r>
              <a:rPr lang="en-US" dirty="0"/>
              <a:t>Context</a:t>
            </a:r>
          </a:p>
          <a:p>
            <a:r>
              <a:rPr lang="en-US" dirty="0"/>
              <a:t>Context switch</a:t>
            </a:r>
          </a:p>
        </p:txBody>
      </p:sp>
      <p:sp>
        <p:nvSpPr>
          <p:cNvPr id="4" name="Slide Number Placeholder 3"/>
          <p:cNvSpPr>
            <a:spLocks noGrp="1"/>
          </p:cNvSpPr>
          <p:nvPr>
            <p:ph type="sldNum" sz="quarter" idx="10"/>
          </p:nvPr>
        </p:nvSpPr>
        <p:spPr/>
        <p:txBody>
          <a:bodyPr/>
          <a:lstStyle/>
          <a:p>
            <a:fld id="{DC02360B-DB46-4E3A-95D3-D75067968530}" type="slidenum">
              <a:rPr lang="en-US" smtClean="0"/>
              <a:pPr/>
              <a:t>1</a:t>
            </a:fld>
            <a:endParaRPr lang="en-US"/>
          </a:p>
        </p:txBody>
      </p:sp>
    </p:spTree>
    <p:extLst>
      <p:ext uri="{BB962C8B-B14F-4D97-AF65-F5344CB8AC3E}">
        <p14:creationId xmlns:p14="http://schemas.microsoft.com/office/powerpoint/2010/main" val="4052049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err="1">
                <a:solidFill>
                  <a:schemeClr val="tx1"/>
                </a:solidFill>
                <a:latin typeface="+mn-lt"/>
                <a:ea typeface="+mn-ea"/>
                <a:cs typeface="+mn-cs"/>
              </a:rPr>
              <a:t>Splics</a:t>
            </a:r>
            <a:r>
              <a:rPr lang="en-US" sz="1200" b="0" i="0" u="none" strike="noStrike" kern="1200" baseline="0" dirty="0">
                <a:solidFill>
                  <a:schemeClr val="tx1"/>
                </a:solidFill>
                <a:latin typeface="+mn-lt"/>
                <a:ea typeface="+mn-ea"/>
                <a:cs typeface="+mn-cs"/>
              </a:rPr>
              <a:t> - The idea is to use a time-stamp</a:t>
            </a:r>
          </a:p>
          <a:p>
            <a:r>
              <a:rPr lang="en-US" sz="1200" b="0" i="0" u="none" strike="noStrike" kern="1200" baseline="0" dirty="0">
                <a:solidFill>
                  <a:schemeClr val="tx1"/>
                </a:solidFill>
                <a:latin typeface="+mn-lt"/>
                <a:ea typeface="+mn-ea"/>
                <a:cs typeface="+mn-cs"/>
              </a:rPr>
              <a:t>of the examples as an input feature to a batch classifier. In the first stage examples</a:t>
            </a:r>
          </a:p>
          <a:p>
            <a:r>
              <a:rPr lang="en-US" sz="1200" b="0" i="0" u="none" strike="noStrike" kern="1200" baseline="0" dirty="0">
                <a:solidFill>
                  <a:schemeClr val="tx1"/>
                </a:solidFill>
                <a:latin typeface="+mn-lt"/>
                <a:ea typeface="+mn-ea"/>
                <a:cs typeface="+mn-cs"/>
              </a:rPr>
              <a:t>are augmented with a time-stamp feature, and a decision tree is learned. If the decision</a:t>
            </a:r>
          </a:p>
          <a:p>
            <a:r>
              <a:rPr lang="en-US" sz="1200" b="0" i="0" u="none" strike="noStrike" kern="1200" baseline="0" dirty="0">
                <a:solidFill>
                  <a:schemeClr val="tx1"/>
                </a:solidFill>
                <a:latin typeface="+mn-lt"/>
                <a:ea typeface="+mn-ea"/>
                <a:cs typeface="+mn-cs"/>
              </a:rPr>
              <a:t>tree finds splits on the time-stamp feature, the partitions on that feature suggest</a:t>
            </a:r>
          </a:p>
          <a:p>
            <a:r>
              <a:rPr lang="nl-NL" sz="1200" b="0" i="0" u="none" strike="noStrike" kern="1200" baseline="0" dirty="0">
                <a:solidFill>
                  <a:schemeClr val="tx1"/>
                </a:solidFill>
                <a:latin typeface="+mn-lt"/>
                <a:ea typeface="+mn-ea"/>
                <a:cs typeface="+mn-cs"/>
              </a:rPr>
              <a:t>different </a:t>
            </a:r>
            <a:r>
              <a:rPr lang="nl-NL" sz="1200" b="0" i="0" u="none" strike="noStrike" kern="1200" baseline="0" dirty="0" err="1">
                <a:solidFill>
                  <a:schemeClr val="tx1"/>
                </a:solidFill>
                <a:latin typeface="+mn-lt"/>
                <a:ea typeface="+mn-ea"/>
                <a:cs typeface="+mn-cs"/>
              </a:rPr>
              <a:t>contexts</a:t>
            </a:r>
            <a:r>
              <a:rPr lang="nl-NL" sz="1200" b="0" i="0" u="none" strike="noStrike" kern="1200" baseline="0" dirty="0">
                <a:solidFill>
                  <a:schemeClr val="tx1"/>
                </a:solidFill>
                <a:latin typeface="+mn-lt"/>
                <a:ea typeface="+mn-ea"/>
                <a:cs typeface="+mn-cs"/>
              </a:rPr>
              <a:t>.</a:t>
            </a:r>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25</a:t>
            </a:fld>
            <a:endParaRPr lang="en-US"/>
          </a:p>
        </p:txBody>
      </p:sp>
    </p:spTree>
    <p:extLst>
      <p:ext uri="{BB962C8B-B14F-4D97-AF65-F5344CB8AC3E}">
        <p14:creationId xmlns:p14="http://schemas.microsoft.com/office/powerpoint/2010/main" val="5135048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such settings, instead of discarding</a:t>
            </a:r>
          </a:p>
          <a:p>
            <a:r>
              <a:rPr lang="en-US" sz="1200" b="0" i="0" u="none" strike="noStrike" kern="1200" baseline="0" dirty="0">
                <a:solidFill>
                  <a:schemeClr val="tx1"/>
                </a:solidFill>
                <a:latin typeface="+mn-lt"/>
                <a:ea typeface="+mn-ea"/>
                <a:cs typeface="+mn-cs"/>
              </a:rPr>
              <a:t>outdated models, it might be useful to store the learned models in a sleeping</a:t>
            </a:r>
          </a:p>
          <a:p>
            <a:r>
              <a:rPr lang="en-US" sz="1200" b="0" i="0" u="none" strike="noStrike" kern="1200" baseline="0" dirty="0">
                <a:solidFill>
                  <a:schemeClr val="tx1"/>
                </a:solidFill>
                <a:latin typeface="+mn-lt"/>
                <a:ea typeface="+mn-ea"/>
                <a:cs typeface="+mn-cs"/>
              </a:rPr>
              <a:t>mode. Following this idea, the work presented in [Gama and </a:t>
            </a:r>
            <a:r>
              <a:rPr lang="en-US" sz="1200" b="0" i="0" u="none" strike="noStrike" kern="1200" baseline="0" dirty="0" err="1">
                <a:solidFill>
                  <a:schemeClr val="tx1"/>
                </a:solidFill>
                <a:latin typeface="+mn-lt"/>
                <a:ea typeface="+mn-ea"/>
                <a:cs typeface="+mn-cs"/>
              </a:rPr>
              <a:t>Kosina</a:t>
            </a:r>
            <a:r>
              <a:rPr lang="en-US" sz="1200" b="0" i="0" u="none" strike="noStrike" kern="1200" baseline="0" dirty="0">
                <a:solidFill>
                  <a:schemeClr val="tx1"/>
                </a:solidFill>
                <a:latin typeface="+mn-lt"/>
                <a:ea typeface="+mn-ea"/>
                <a:cs typeface="+mn-cs"/>
              </a:rPr>
              <a:t> 2011], discuss a</a:t>
            </a:r>
          </a:p>
          <a:p>
            <a:r>
              <a:rPr lang="en-US" sz="1200" b="0" i="0" u="none" strike="noStrike" kern="1200" baseline="0" dirty="0">
                <a:solidFill>
                  <a:schemeClr val="tx1"/>
                </a:solidFill>
                <a:latin typeface="+mn-lt"/>
                <a:ea typeface="+mn-ea"/>
                <a:cs typeface="+mn-cs"/>
              </a:rPr>
              <a:t>generic framework that identifies context using drift detection, characterizes contexts</a:t>
            </a:r>
          </a:p>
          <a:p>
            <a:r>
              <a:rPr lang="en-US" sz="1200" b="0" i="0" u="none" strike="noStrike" kern="1200" baseline="0" dirty="0">
                <a:solidFill>
                  <a:schemeClr val="tx1"/>
                </a:solidFill>
                <a:latin typeface="+mn-lt"/>
                <a:ea typeface="+mn-ea"/>
                <a:cs typeface="+mn-cs"/>
              </a:rPr>
              <a:t>using meta-learning, and select </a:t>
            </a:r>
            <a:r>
              <a:rPr lang="en-US" sz="1200" b="0" i="0" u="none" strike="noStrike" kern="1200" baseline="0" dirty="0" err="1">
                <a:solidFill>
                  <a:schemeClr val="tx1"/>
                </a:solidFill>
                <a:latin typeface="+mn-lt"/>
                <a:ea typeface="+mn-ea"/>
                <a:cs typeface="+mn-cs"/>
              </a:rPr>
              <a:t>themost</a:t>
            </a:r>
            <a:r>
              <a:rPr lang="en-US" sz="1200" b="0" i="0" u="none" strike="noStrike" kern="1200" baseline="0" dirty="0">
                <a:solidFill>
                  <a:schemeClr val="tx1"/>
                </a:solidFill>
                <a:latin typeface="+mn-lt"/>
                <a:ea typeface="+mn-ea"/>
                <a:cs typeface="+mn-cs"/>
              </a:rPr>
              <a:t> appropriate predictive model for the incoming</a:t>
            </a:r>
          </a:p>
          <a:p>
            <a:r>
              <a:rPr lang="nl-NL" sz="1200" b="0" i="0" u="none" strike="noStrike" kern="1200" baseline="0" dirty="0">
                <a:solidFill>
                  <a:schemeClr val="tx1"/>
                </a:solidFill>
                <a:latin typeface="+mn-lt"/>
                <a:ea typeface="+mn-ea"/>
                <a:cs typeface="+mn-cs"/>
              </a:rPr>
              <a:t>data </a:t>
            </a:r>
            <a:r>
              <a:rPr lang="nl-NL" sz="1200" b="0" i="0" u="none" strike="noStrike" kern="1200" baseline="0" dirty="0" err="1">
                <a:solidFill>
                  <a:schemeClr val="tx1"/>
                </a:solidFill>
                <a:latin typeface="+mn-lt"/>
                <a:ea typeface="+mn-ea"/>
                <a:cs typeface="+mn-cs"/>
              </a:rPr>
              <a:t>using</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unlabeled</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examples</a:t>
            </a:r>
            <a:r>
              <a:rPr lang="nl-NL" sz="1200" b="0" i="0" u="none" strike="noStrike" kern="1200" baseline="0" dirty="0">
                <a:solidFill>
                  <a:schemeClr val="tx1"/>
                </a:solidFill>
                <a:latin typeface="+mn-lt"/>
                <a:ea typeface="+mn-ea"/>
                <a:cs typeface="+mn-cs"/>
              </a:rPr>
              <a:t>.</a:t>
            </a:r>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27</a:t>
            </a:fld>
            <a:endParaRPr lang="en-US"/>
          </a:p>
        </p:txBody>
      </p:sp>
    </p:spTree>
    <p:extLst>
      <p:ext uri="{BB962C8B-B14F-4D97-AF65-F5344CB8AC3E}">
        <p14:creationId xmlns:p14="http://schemas.microsoft.com/office/powerpoint/2010/main" val="3805863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196611"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1116264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86403"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1354886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88451"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4394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41347"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1389216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43395"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2012578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Slide Image Placeholder 1"/>
          <p:cNvSpPr>
            <a:spLocks noGrp="1" noRot="1" noChangeAspect="1" noTextEdit="1"/>
          </p:cNvSpPr>
          <p:nvPr>
            <p:ph type="sldImg"/>
          </p:nvPr>
        </p:nvSpPr>
        <p:spPr>
          <a:ln/>
        </p:spPr>
      </p:sp>
      <p:sp>
        <p:nvSpPr>
          <p:cNvPr id="433155" name="Notes Placeholder 2"/>
          <p:cNvSpPr>
            <a:spLocks noGrp="1"/>
          </p:cNvSpPr>
          <p:nvPr>
            <p:ph type="body" idx="1"/>
          </p:nvPr>
        </p:nvSpPr>
        <p:spPr>
          <a:noFill/>
          <a:ln/>
        </p:spPr>
        <p:txBody>
          <a:bodyPr/>
          <a:lstStyle/>
          <a:p>
            <a:r>
              <a:rPr lang="pt-PT" dirty="0" err="1">
                <a:ea typeface="MS PGothic" pitchFamily="34" charset="-128"/>
                <a:cs typeface="MS PGothic" pitchFamily="34" charset="-128"/>
              </a:rPr>
              <a:t>Besides</a:t>
            </a:r>
            <a:r>
              <a:rPr lang="pt-PT" dirty="0">
                <a:ea typeface="MS PGothic" pitchFamily="34" charset="-128"/>
                <a:cs typeface="MS PGothic" pitchFamily="34" charset="-128"/>
              </a:rPr>
              <a:t>: local </a:t>
            </a:r>
            <a:r>
              <a:rPr lang="pt-PT" dirty="0" err="1">
                <a:ea typeface="MS PGothic" pitchFamily="34" charset="-128"/>
                <a:cs typeface="MS PGothic" pitchFamily="34" charset="-128"/>
              </a:rPr>
              <a:t>change</a:t>
            </a:r>
            <a:r>
              <a:rPr lang="pt-PT" dirty="0">
                <a:ea typeface="MS PGothic" pitchFamily="34" charset="-128"/>
                <a:cs typeface="MS PGothic" pitchFamily="34" charset="-128"/>
              </a:rPr>
              <a:t>, </a:t>
            </a:r>
            <a:r>
              <a:rPr lang="en-US" sz="1200" b="0" i="0" u="none" strike="noStrike" kern="1200" baseline="0" dirty="0">
                <a:solidFill>
                  <a:schemeClr val="tx1"/>
                </a:solidFill>
                <a:latin typeface="+mn-lt"/>
                <a:ea typeface="+mn-ea"/>
                <a:cs typeface="+mn-cs"/>
              </a:rPr>
              <a:t>blip drift is a special case of abrupt drift coupled with very short concept</a:t>
            </a:r>
          </a:p>
          <a:p>
            <a:r>
              <a:rPr lang="en-US" sz="1200" b="0" i="0" u="none" strike="noStrike" kern="1200" baseline="0" dirty="0">
                <a:solidFill>
                  <a:schemeClr val="tx1"/>
                </a:solidFill>
                <a:latin typeface="+mn-lt"/>
                <a:ea typeface="+mn-ea"/>
                <a:cs typeface="+mn-cs"/>
              </a:rPr>
              <a:t>duration.</a:t>
            </a:r>
            <a:endParaRPr lang="pt-PT" dirty="0">
              <a:ea typeface="MS PGothic" pitchFamily="34" charset="-128"/>
              <a:cs typeface="MS PGothic" pitchFamily="34" charset="-128"/>
            </a:endParaRPr>
          </a:p>
        </p:txBody>
      </p:sp>
      <p:sp>
        <p:nvSpPr>
          <p:cNvPr id="433156" name="Slide Number Placeholder 3"/>
          <p:cNvSpPr txBox="1">
            <a:spLocks noGrp="1"/>
          </p:cNvSpPr>
          <p:nvPr/>
        </p:nvSpPr>
        <p:spPr bwMode="auto">
          <a:xfrm>
            <a:off x="4143209" y="9120023"/>
            <a:ext cx="3170357" cy="479688"/>
          </a:xfrm>
          <a:prstGeom prst="rect">
            <a:avLst/>
          </a:prstGeom>
          <a:noFill/>
          <a:ln w="9525">
            <a:noFill/>
            <a:miter lim="800000"/>
            <a:headEnd/>
            <a:tailEnd/>
          </a:ln>
        </p:spPr>
        <p:txBody>
          <a:bodyPr lIns="93834" tIns="46917" rIns="93834" bIns="46917" anchor="b">
            <a:prstTxWarp prst="textNoShape">
              <a:avLst/>
            </a:prstTxWarp>
          </a:bodyPr>
          <a:lstStyle/>
          <a:p>
            <a:pPr algn="r" defTabSz="938213"/>
            <a:fld id="{1F4B6C5E-B186-6444-BC32-2E8BF4329315}" type="slidenum">
              <a:rPr lang="en-GB" sz="1200">
                <a:latin typeface="Arial" charset="0"/>
              </a:rPr>
              <a:pPr algn="r" defTabSz="938213"/>
              <a:t>43</a:t>
            </a:fld>
            <a:endParaRPr lang="en-GB" sz="1200">
              <a:latin typeface="Arial" charset="0"/>
            </a:endParaRPr>
          </a:p>
        </p:txBody>
      </p:sp>
    </p:spTree>
    <p:extLst>
      <p:ext uri="{BB962C8B-B14F-4D97-AF65-F5344CB8AC3E}">
        <p14:creationId xmlns:p14="http://schemas.microsoft.com/office/powerpoint/2010/main" val="23667697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a:lstStyle/>
          <a:p>
            <a:endParaRPr lang="pt-PT"/>
          </a:p>
        </p:txBody>
      </p:sp>
      <p:sp>
        <p:nvSpPr>
          <p:cNvPr id="73732" name="Slide Number Placeholder 3"/>
          <p:cNvSpPr>
            <a:spLocks noGrp="1"/>
          </p:cNvSpPr>
          <p:nvPr>
            <p:ph type="sldNum" sz="quarter" idx="5"/>
          </p:nvPr>
        </p:nvSpPr>
        <p:spPr bwMode="auto">
          <a:ln>
            <a:miter lim="800000"/>
            <a:headEnd/>
            <a:tailEnd/>
          </a:ln>
        </p:spPr>
        <p:txBody>
          <a:bodyPr/>
          <a:lstStyle/>
          <a:p>
            <a:pPr>
              <a:defRPr/>
            </a:pPr>
            <a:fld id="{65F267AF-9145-4BB9-B5EF-193EE8324914}" type="slidenum">
              <a:rPr lang="nl-NL" smtClean="0">
                <a:ea typeface="ＭＳ Ｐゴシック" pitchFamily="34" charset="-128"/>
              </a:rPr>
              <a:pPr>
                <a:defRPr/>
              </a:pPr>
              <a:t>44</a:t>
            </a:fld>
            <a:endParaRPr lang="nl-NL">
              <a:ea typeface="ＭＳ Ｐゴシック" pitchFamily="34" charset="-128"/>
            </a:endParaRPr>
          </a:p>
        </p:txBody>
      </p:sp>
    </p:spTree>
    <p:extLst>
      <p:ext uri="{BB962C8B-B14F-4D97-AF65-F5344CB8AC3E}">
        <p14:creationId xmlns:p14="http://schemas.microsoft.com/office/powerpoint/2010/main" val="1549372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a:lstStyle/>
          <a:p>
            <a:endParaRPr lang="pt-PT"/>
          </a:p>
        </p:txBody>
      </p:sp>
      <p:sp>
        <p:nvSpPr>
          <p:cNvPr id="74756" name="Slide Number Placeholder 3"/>
          <p:cNvSpPr>
            <a:spLocks noGrp="1"/>
          </p:cNvSpPr>
          <p:nvPr>
            <p:ph type="sldNum" sz="quarter" idx="5"/>
          </p:nvPr>
        </p:nvSpPr>
        <p:spPr bwMode="auto">
          <a:ln>
            <a:miter lim="800000"/>
            <a:headEnd/>
            <a:tailEnd/>
          </a:ln>
        </p:spPr>
        <p:txBody>
          <a:bodyPr/>
          <a:lstStyle/>
          <a:p>
            <a:pPr>
              <a:defRPr/>
            </a:pPr>
            <a:fld id="{DFA34B3F-E13A-4AD2-A0F2-0A0C0A57B244}" type="slidenum">
              <a:rPr lang="nl-NL" smtClean="0">
                <a:ea typeface="ＭＳ Ｐゴシック" pitchFamily="34" charset="-128"/>
              </a:rPr>
              <a:pPr>
                <a:defRPr/>
              </a:pPr>
              <a:t>45</a:t>
            </a:fld>
            <a:endParaRPr lang="nl-NL">
              <a:ea typeface="ＭＳ Ｐゴシック" pitchFamily="34" charset="-128"/>
            </a:endParaRPr>
          </a:p>
        </p:txBody>
      </p:sp>
    </p:spTree>
    <p:extLst>
      <p:ext uri="{BB962C8B-B14F-4D97-AF65-F5344CB8AC3E}">
        <p14:creationId xmlns:p14="http://schemas.microsoft.com/office/powerpoint/2010/main" val="540282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sng" kern="1200" dirty="0">
                <a:solidFill>
                  <a:schemeClr val="tx1"/>
                </a:solidFill>
                <a:effectLst/>
                <a:latin typeface="+mn-lt"/>
                <a:ea typeface="+mn-ea"/>
                <a:cs typeface="+mn-cs"/>
                <a:hlinkClick r:id="rId3" tooltip="Download PDF"/>
              </a:rPr>
              <a:t>Characterizing Concept Drift</a:t>
            </a:r>
            <a:r>
              <a:rPr lang="en-GB" sz="1200" b="0" i="0" kern="1200" dirty="0">
                <a:solidFill>
                  <a:schemeClr val="tx1"/>
                </a:solidFill>
                <a:effectLst/>
                <a:latin typeface="+mn-lt"/>
                <a:ea typeface="+mn-ea"/>
                <a:cs typeface="+mn-cs"/>
              </a:rPr>
              <a:t>.</a:t>
            </a:r>
            <a:br>
              <a:rPr lang="en-GB" dirty="0"/>
            </a:br>
            <a:r>
              <a:rPr lang="en-GB" sz="1200" b="0" i="0" kern="1200" dirty="0">
                <a:solidFill>
                  <a:schemeClr val="tx1"/>
                </a:solidFill>
                <a:effectLst/>
                <a:latin typeface="+mn-lt"/>
                <a:ea typeface="+mn-ea"/>
                <a:cs typeface="+mn-cs"/>
              </a:rPr>
              <a:t>Webb, G. I., Hyde, R., Cao, H., Nguyen, H. L., &amp; </a:t>
            </a:r>
            <a:r>
              <a:rPr lang="en-GB" sz="1200" b="0" i="0" kern="1200" dirty="0" err="1">
                <a:solidFill>
                  <a:schemeClr val="tx1"/>
                </a:solidFill>
                <a:effectLst/>
                <a:latin typeface="+mn-lt"/>
                <a:ea typeface="+mn-ea"/>
                <a:cs typeface="+mn-cs"/>
              </a:rPr>
              <a:t>Petitjean</a:t>
            </a:r>
            <a:r>
              <a:rPr lang="en-GB" sz="1200" b="0" i="0" kern="1200" dirty="0">
                <a:solidFill>
                  <a:schemeClr val="tx1"/>
                </a:solidFill>
                <a:effectLst/>
                <a:latin typeface="+mn-lt"/>
                <a:ea typeface="+mn-ea"/>
                <a:cs typeface="+mn-cs"/>
              </a:rPr>
              <a:t>, F.</a:t>
            </a:r>
            <a:br>
              <a:rPr lang="en-GB" dirty="0"/>
            </a:br>
            <a:r>
              <a:rPr lang="en-GB" sz="1200" b="0" i="1" kern="1200" dirty="0">
                <a:solidFill>
                  <a:schemeClr val="tx1"/>
                </a:solidFill>
                <a:effectLst/>
                <a:latin typeface="+mn-lt"/>
                <a:ea typeface="+mn-ea"/>
                <a:cs typeface="+mn-cs"/>
              </a:rPr>
              <a:t>Data Mining and Knowledge Discovery</a:t>
            </a:r>
            <a:r>
              <a:rPr lang="en-GB" sz="1200" b="0" i="0" kern="1200" dirty="0">
                <a:solidFill>
                  <a:schemeClr val="tx1"/>
                </a:solidFill>
                <a:effectLst/>
                <a:latin typeface="+mn-lt"/>
                <a:ea typeface="+mn-ea"/>
                <a:cs typeface="+mn-cs"/>
              </a:rPr>
              <a:t>, 30(4), 964-994, 2016.</a:t>
            </a:r>
          </a:p>
          <a:p>
            <a:r>
              <a:rPr lang="en-GB" sz="1200" b="0" i="0" u="none" strike="noStrike" kern="1200" dirty="0">
                <a:solidFill>
                  <a:schemeClr val="tx1"/>
                </a:solidFill>
                <a:effectLst/>
                <a:latin typeface="+mn-lt"/>
                <a:ea typeface="+mn-ea"/>
                <a:cs typeface="+mn-cs"/>
                <a:hlinkClick r:id="rId4" tooltip="Download PDF"/>
              </a:rPr>
              <a:t>Analyzing concept drift and shift from sample data</a:t>
            </a:r>
            <a:r>
              <a:rPr lang="en-GB" sz="1200" b="0" i="0" kern="1200" dirty="0">
                <a:solidFill>
                  <a:schemeClr val="tx1"/>
                </a:solidFill>
                <a:effectLst/>
                <a:latin typeface="+mn-lt"/>
                <a:ea typeface="+mn-ea"/>
                <a:cs typeface="+mn-cs"/>
              </a:rPr>
              <a:t>.</a:t>
            </a:r>
            <a:br>
              <a:rPr lang="en-GB" dirty="0"/>
            </a:br>
            <a:r>
              <a:rPr lang="en-GB" sz="1200" b="0" i="0" kern="1200" dirty="0">
                <a:solidFill>
                  <a:schemeClr val="tx1"/>
                </a:solidFill>
                <a:effectLst/>
                <a:latin typeface="+mn-lt"/>
                <a:ea typeface="+mn-ea"/>
                <a:cs typeface="+mn-cs"/>
              </a:rPr>
              <a:t>Webb, G. I., Lee, L. K., Goethals, B., &amp; </a:t>
            </a:r>
            <a:r>
              <a:rPr lang="en-GB" sz="1200" b="0" i="0" kern="1200" dirty="0" err="1">
                <a:solidFill>
                  <a:schemeClr val="tx1"/>
                </a:solidFill>
                <a:effectLst/>
                <a:latin typeface="+mn-lt"/>
                <a:ea typeface="+mn-ea"/>
                <a:cs typeface="+mn-cs"/>
              </a:rPr>
              <a:t>Petitjean</a:t>
            </a:r>
            <a:r>
              <a:rPr lang="en-GB" sz="1200" b="0" i="0" kern="1200" dirty="0">
                <a:solidFill>
                  <a:schemeClr val="tx1"/>
                </a:solidFill>
                <a:effectLst/>
                <a:latin typeface="+mn-lt"/>
                <a:ea typeface="+mn-ea"/>
                <a:cs typeface="+mn-cs"/>
              </a:rPr>
              <a:t>, F.</a:t>
            </a:r>
            <a:br>
              <a:rPr lang="en-GB" dirty="0"/>
            </a:br>
            <a:r>
              <a:rPr lang="en-GB" sz="1200" b="0" i="1" kern="1200" dirty="0">
                <a:solidFill>
                  <a:schemeClr val="tx1"/>
                </a:solidFill>
                <a:effectLst/>
                <a:latin typeface="+mn-lt"/>
                <a:ea typeface="+mn-ea"/>
                <a:cs typeface="+mn-cs"/>
              </a:rPr>
              <a:t>Data Mining and Knowledge Discovery</a:t>
            </a:r>
            <a:r>
              <a:rPr lang="en-GB" sz="1200" b="0" i="0" kern="1200" dirty="0">
                <a:solidFill>
                  <a:schemeClr val="tx1"/>
                </a:solidFill>
                <a:effectLst/>
                <a:latin typeface="+mn-lt"/>
                <a:ea typeface="+mn-ea"/>
                <a:cs typeface="+mn-cs"/>
              </a:rPr>
              <a:t>, 32(5), 1179-1199, 2018.</a:t>
            </a:r>
          </a:p>
          <a:p>
            <a:r>
              <a:rPr lang="en-GB" sz="1200" b="0" i="0" u="none" strike="noStrike" kern="1200" dirty="0">
                <a:solidFill>
                  <a:schemeClr val="tx1"/>
                </a:solidFill>
                <a:effectLst/>
                <a:latin typeface="+mn-lt"/>
                <a:ea typeface="+mn-ea"/>
                <a:cs typeface="+mn-cs"/>
                <a:hlinkClick r:id="rId5" tooltip="Access on publisher site"/>
              </a:rPr>
              <a:t>Survey of distance measures for quantifying concept drift and shift in numeric dataOpens in a new window</a:t>
            </a:r>
            <a:r>
              <a:rPr lang="en-GB" sz="1200" b="0" i="0" kern="1200" dirty="0">
                <a:solidFill>
                  <a:schemeClr val="tx1"/>
                </a:solidFill>
                <a:effectLst/>
                <a:latin typeface="+mn-lt"/>
                <a:ea typeface="+mn-ea"/>
                <a:cs typeface="+mn-cs"/>
              </a:rPr>
              <a:t>.</a:t>
            </a:r>
            <a:br>
              <a:rPr lang="en-GB" dirty="0"/>
            </a:br>
            <a:r>
              <a:rPr lang="en-GB" sz="1200" b="0" i="0" kern="1200" dirty="0">
                <a:solidFill>
                  <a:schemeClr val="tx1"/>
                </a:solidFill>
                <a:effectLst/>
                <a:latin typeface="+mn-lt"/>
                <a:ea typeface="+mn-ea"/>
                <a:cs typeface="+mn-cs"/>
              </a:rPr>
              <a:t>Goldenberg, I., &amp; Webb, G. I.</a:t>
            </a:r>
            <a:br>
              <a:rPr lang="en-GB" dirty="0"/>
            </a:br>
            <a:r>
              <a:rPr lang="en-GB" sz="1200" b="0" i="1" kern="1200" dirty="0">
                <a:solidFill>
                  <a:schemeClr val="tx1"/>
                </a:solidFill>
                <a:effectLst/>
                <a:latin typeface="+mn-lt"/>
                <a:ea typeface="+mn-ea"/>
                <a:cs typeface="+mn-cs"/>
              </a:rPr>
              <a:t>Knowledge and Information Systems</a:t>
            </a:r>
            <a:r>
              <a:rPr lang="en-GB" sz="1200" b="0" i="0" kern="1200" dirty="0">
                <a:solidFill>
                  <a:schemeClr val="tx1"/>
                </a:solidFill>
                <a:effectLst/>
                <a:latin typeface="+mn-lt"/>
                <a:ea typeface="+mn-ea"/>
                <a:cs typeface="+mn-cs"/>
              </a:rPr>
              <a:t>, 60(2), 591-615, 2019.</a:t>
            </a:r>
          </a:p>
          <a:p>
            <a:r>
              <a:rPr lang="en-GB" sz="1200" b="0" i="0" u="none" strike="noStrike" kern="1200" dirty="0">
                <a:solidFill>
                  <a:schemeClr val="tx1"/>
                </a:solidFill>
                <a:effectLst/>
                <a:latin typeface="+mn-lt"/>
                <a:ea typeface="+mn-ea"/>
                <a:cs typeface="+mn-cs"/>
                <a:hlinkClick r:id="rId6" tooltip="Access on publisher site"/>
              </a:rPr>
              <a:t>PCA-based drift and shift quantification framework for multidimensional dataOpens in a new window</a:t>
            </a:r>
            <a:r>
              <a:rPr lang="en-GB" sz="1200" b="0" i="0" kern="1200" dirty="0">
                <a:solidFill>
                  <a:schemeClr val="tx1"/>
                </a:solidFill>
                <a:effectLst/>
                <a:latin typeface="+mn-lt"/>
                <a:ea typeface="+mn-ea"/>
                <a:cs typeface="+mn-cs"/>
              </a:rPr>
              <a:t>.</a:t>
            </a:r>
            <a:br>
              <a:rPr lang="en-GB" dirty="0"/>
            </a:br>
            <a:r>
              <a:rPr lang="en-GB" sz="1200" b="0" i="0" kern="1200" dirty="0">
                <a:solidFill>
                  <a:schemeClr val="tx1"/>
                </a:solidFill>
                <a:effectLst/>
                <a:latin typeface="+mn-lt"/>
                <a:ea typeface="+mn-ea"/>
                <a:cs typeface="+mn-cs"/>
              </a:rPr>
              <a:t>Goldenberg, I., &amp; Webb, G. I.</a:t>
            </a:r>
            <a:br>
              <a:rPr lang="en-GB" dirty="0"/>
            </a:br>
            <a:r>
              <a:rPr lang="en-GB" sz="1200" b="0" i="1" kern="1200" dirty="0">
                <a:solidFill>
                  <a:schemeClr val="tx1"/>
                </a:solidFill>
                <a:effectLst/>
                <a:latin typeface="+mn-lt"/>
                <a:ea typeface="+mn-ea"/>
                <a:cs typeface="+mn-cs"/>
              </a:rPr>
              <a:t>Knowledge and Information Systems</a:t>
            </a:r>
            <a:r>
              <a:rPr lang="en-GB" sz="1200" b="0" i="0" kern="1200" dirty="0">
                <a:solidFill>
                  <a:schemeClr val="tx1"/>
                </a:solidFill>
                <a:effectLst/>
                <a:latin typeface="+mn-lt"/>
                <a:ea typeface="+mn-ea"/>
                <a:cs typeface="+mn-cs"/>
              </a:rPr>
              <a:t>, 62, 2835-2854, 2020.</a:t>
            </a:r>
            <a:endParaRPr lang="en-NL" dirty="0"/>
          </a:p>
        </p:txBody>
      </p:sp>
      <p:sp>
        <p:nvSpPr>
          <p:cNvPr id="4" name="Slide Number Placeholder 3"/>
          <p:cNvSpPr>
            <a:spLocks noGrp="1"/>
          </p:cNvSpPr>
          <p:nvPr>
            <p:ph type="sldNum" sz="quarter" idx="5"/>
          </p:nvPr>
        </p:nvSpPr>
        <p:spPr/>
        <p:txBody>
          <a:bodyPr/>
          <a:lstStyle/>
          <a:p>
            <a:fld id="{DC02360B-DB46-4E3A-95D3-D75067968530}" type="slidenum">
              <a:rPr lang="en-US" smtClean="0"/>
              <a:pPr/>
              <a:t>2</a:t>
            </a:fld>
            <a:endParaRPr lang="en-US"/>
          </a:p>
        </p:txBody>
      </p:sp>
    </p:spTree>
    <p:extLst>
      <p:ext uri="{BB962C8B-B14F-4D97-AF65-F5344CB8AC3E}">
        <p14:creationId xmlns:p14="http://schemas.microsoft.com/office/powerpoint/2010/main" val="2747558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p:spPr>
        <p:txBody>
          <a:bodyPr/>
          <a:lstStyle/>
          <a:p>
            <a:endParaRPr lang="en-US" dirty="0">
              <a:latin typeface="Arial" pitchFamily="34" charset="0"/>
            </a:endParaRPr>
          </a:p>
          <a:p>
            <a:endParaRPr lang="en-US" dirty="0">
              <a:latin typeface="Arial" pitchFamily="34" charset="0"/>
            </a:endParaRPr>
          </a:p>
          <a:p>
            <a:r>
              <a:rPr lang="en-US" dirty="0">
                <a:latin typeface="Arial" pitchFamily="34" charset="0"/>
              </a:rPr>
              <a:t>In addition, we assume that the mass flow signal has a nonzero second </a:t>
            </a:r>
            <a:r>
              <a:rPr lang="en-US" dirty="0" err="1">
                <a:latin typeface="Arial" pitchFamily="34" charset="0"/>
              </a:rPr>
              <a:t>deriva</a:t>
            </a:r>
            <a:r>
              <a:rPr lang="en-US" dirty="0">
                <a:latin typeface="Arial" pitchFamily="34" charset="0"/>
              </a:rPr>
              <a:t>-</a:t>
            </a:r>
          </a:p>
          <a:p>
            <a:r>
              <a:rPr lang="en-US" dirty="0" err="1">
                <a:latin typeface="Arial" pitchFamily="34" charset="0"/>
              </a:rPr>
              <a:t>tive</a:t>
            </a:r>
            <a:r>
              <a:rPr lang="en-US" dirty="0">
                <a:latin typeface="Arial" pitchFamily="34" charset="0"/>
              </a:rPr>
              <a:t>. The speed of the mass change in the container also depends on the amount</a:t>
            </a:r>
          </a:p>
          <a:p>
            <a:r>
              <a:rPr lang="en-US" dirty="0">
                <a:latin typeface="Arial" pitchFamily="34" charset="0"/>
              </a:rPr>
              <a:t>of the fuel in the container. The more fuel is in the container, the larger is an</a:t>
            </a:r>
          </a:p>
          <a:p>
            <a:r>
              <a:rPr lang="en-US" dirty="0">
                <a:latin typeface="Arial" pitchFamily="34" charset="0"/>
              </a:rPr>
              <a:t>acceleration, thus the more fuel gets in the screw. The weight of the fuel at the</a:t>
            </a:r>
          </a:p>
          <a:p>
            <a:r>
              <a:rPr lang="en-US" dirty="0">
                <a:latin typeface="Arial" pitchFamily="34" charset="0"/>
              </a:rPr>
              <a:t>higher levels of the tank compresses (increases the density) the fuel in the lower</a:t>
            </a:r>
          </a:p>
          <a:p>
            <a:r>
              <a:rPr lang="en-US" dirty="0">
                <a:latin typeface="Arial" pitchFamily="34" charset="0"/>
              </a:rPr>
              <a:t>levels and in the screw. The size and grade of fuel also have an effect on the</a:t>
            </a:r>
          </a:p>
          <a:p>
            <a:r>
              <a:rPr lang="en-US" dirty="0">
                <a:latin typeface="Arial" pitchFamily="34" charset="0"/>
              </a:rPr>
              <a:t>compression rate of the fuel.</a:t>
            </a:r>
          </a:p>
        </p:txBody>
      </p:sp>
    </p:spTree>
    <p:extLst>
      <p:ext uri="{BB962C8B-B14F-4D97-AF65-F5344CB8AC3E}">
        <p14:creationId xmlns:p14="http://schemas.microsoft.com/office/powerpoint/2010/main" val="1816643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a:lstStyle/>
          <a:p>
            <a:r>
              <a:rPr lang="en-US" sz="1200" b="0" i="0" u="none" strike="noStrike" kern="1200" baseline="0" dirty="0">
                <a:solidFill>
                  <a:schemeClr val="tx1"/>
                </a:solidFill>
                <a:latin typeface="+mn-lt"/>
                <a:ea typeface="+mn-ea"/>
                <a:cs typeface="+mn-cs"/>
              </a:rPr>
              <a:t>Blip drift is a special case of abrupt drift coupled with very short concept duration.</a:t>
            </a:r>
            <a:endParaRPr lang="lt-LT" dirty="0"/>
          </a:p>
          <a:p>
            <a:endParaRPr lang="lt-LT" dirty="0"/>
          </a:p>
          <a:p>
            <a:r>
              <a:rPr lang="lt-LT" dirty="0"/>
              <a:t>Why adaptivity?</a:t>
            </a:r>
          </a:p>
          <a:p>
            <a:pPr lvl="1"/>
            <a:r>
              <a:rPr lang="lt-LT" dirty="0"/>
              <a:t>input different types of fuel</a:t>
            </a:r>
            <a:r>
              <a:rPr lang="en-US" dirty="0"/>
              <a:t> (coal, bio)</a:t>
            </a:r>
            <a:endParaRPr lang="lt-LT" dirty="0"/>
          </a:p>
          <a:p>
            <a:pPr lvl="1"/>
            <a:r>
              <a:rPr lang="lt-LT" dirty="0"/>
              <a:t>manually</a:t>
            </a:r>
          </a:p>
          <a:p>
            <a:pPr lvl="1"/>
            <a:r>
              <a:rPr lang="lt-LT" dirty="0"/>
              <a:t>in different proportions</a:t>
            </a:r>
          </a:p>
          <a:p>
            <a:r>
              <a:rPr lang="lt-LT" dirty="0"/>
              <a:t>the signal is changing due to complexity of the environment</a:t>
            </a:r>
          </a:p>
          <a:p>
            <a:endParaRPr lang="pt-PT" dirty="0"/>
          </a:p>
        </p:txBody>
      </p:sp>
      <p:sp>
        <p:nvSpPr>
          <p:cNvPr id="75780" name="Slide Number Placeholder 3"/>
          <p:cNvSpPr>
            <a:spLocks noGrp="1"/>
          </p:cNvSpPr>
          <p:nvPr>
            <p:ph type="sldNum" sz="quarter" idx="5"/>
          </p:nvPr>
        </p:nvSpPr>
        <p:spPr bwMode="auto">
          <a:ln>
            <a:miter lim="800000"/>
            <a:headEnd/>
            <a:tailEnd/>
          </a:ln>
        </p:spPr>
        <p:txBody>
          <a:bodyPr/>
          <a:lstStyle/>
          <a:p>
            <a:pPr>
              <a:defRPr/>
            </a:pPr>
            <a:fld id="{2EB34E6B-7D82-4A61-BDD5-FAB92430A0B4}" type="slidenum">
              <a:rPr lang="en-GB" smtClean="0">
                <a:ea typeface="ＭＳ Ｐゴシック" pitchFamily="34" charset="-128"/>
              </a:rPr>
              <a:pPr>
                <a:defRPr/>
              </a:pPr>
              <a:t>47</a:t>
            </a:fld>
            <a:endParaRPr lang="en-GB">
              <a:ea typeface="ＭＳ Ｐゴシック" pitchFamily="34" charset="-128"/>
            </a:endParaRPr>
          </a:p>
        </p:txBody>
      </p:sp>
    </p:spTree>
    <p:extLst>
      <p:ext uri="{BB962C8B-B14F-4D97-AF65-F5344CB8AC3E}">
        <p14:creationId xmlns:p14="http://schemas.microsoft.com/office/powerpoint/2010/main" val="2687316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C838B46-EE83-4A92-9212-08A019406167}" type="slidenum">
              <a:rPr lang="en-US" smtClean="0"/>
              <a:pPr>
                <a:defRPr/>
              </a:pPr>
              <a:t>48</a:t>
            </a:fld>
            <a:endParaRPr lang="en-US"/>
          </a:p>
        </p:txBody>
      </p:sp>
    </p:spTree>
    <p:extLst>
      <p:ext uri="{BB962C8B-B14F-4D97-AF65-F5344CB8AC3E}">
        <p14:creationId xmlns:p14="http://schemas.microsoft.com/office/powerpoint/2010/main" val="696736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56707"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1033790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58755"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435671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Reactive – assume that</a:t>
            </a:r>
            <a:r>
              <a:rPr lang="en-US" baseline="0" dirty="0"/>
              <a:t> it may happen, monitor for it and get ready to refine the model</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58</a:t>
            </a:fld>
            <a:endParaRPr lang="en-US"/>
          </a:p>
        </p:txBody>
      </p:sp>
    </p:spTree>
    <p:extLst>
      <p:ext uri="{BB962C8B-B14F-4D97-AF65-F5344CB8AC3E}">
        <p14:creationId xmlns:p14="http://schemas.microsoft.com/office/powerpoint/2010/main" val="1265699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35203"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2643500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37251"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4104567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ln>
        </p:spPr>
      </p:sp>
      <p:sp>
        <p:nvSpPr>
          <p:cNvPr id="439299" name="Notes Placeholder 2"/>
          <p:cNvSpPr>
            <a:spLocks noGrp="1"/>
          </p:cNvSpPr>
          <p:nvPr>
            <p:ph type="body" sz="quarter" idx="1"/>
          </p:nvPr>
        </p:nvSpPr>
        <p:spPr>
          <a:xfrm>
            <a:off x="732502" y="4561501"/>
            <a:ext cx="5850198" cy="4238234"/>
          </a:xfrm>
          <a:noFill/>
          <a:ln/>
        </p:spPr>
        <p:txBody>
          <a:bodyPr/>
          <a:lstStyle/>
          <a:p>
            <a:endParaRPr lang="lt-LT"/>
          </a:p>
        </p:txBody>
      </p:sp>
    </p:spTree>
    <p:extLst>
      <p:ext uri="{BB962C8B-B14F-4D97-AF65-F5344CB8AC3E}">
        <p14:creationId xmlns:p14="http://schemas.microsoft.com/office/powerpoint/2010/main" val="2425118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Rephrase no data</a:t>
            </a:r>
          </a:p>
        </p:txBody>
      </p:sp>
      <p:sp>
        <p:nvSpPr>
          <p:cNvPr id="4" name="Slide Number Placeholder 3"/>
          <p:cNvSpPr>
            <a:spLocks noGrp="1"/>
          </p:cNvSpPr>
          <p:nvPr>
            <p:ph type="sldNum" sz="quarter" idx="10"/>
          </p:nvPr>
        </p:nvSpPr>
        <p:spPr/>
        <p:txBody>
          <a:bodyPr/>
          <a:lstStyle/>
          <a:p>
            <a:fld id="{DC02360B-DB46-4E3A-95D3-D75067968530}" type="slidenum">
              <a:rPr lang="en-US" smtClean="0"/>
              <a:pPr/>
              <a:t>63</a:t>
            </a:fld>
            <a:endParaRPr lang="en-US"/>
          </a:p>
        </p:txBody>
      </p:sp>
    </p:spTree>
    <p:extLst>
      <p:ext uri="{BB962C8B-B14F-4D97-AF65-F5344CB8AC3E}">
        <p14:creationId xmlns:p14="http://schemas.microsoft.com/office/powerpoint/2010/main" val="412225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lvl="1"/>
            <a:r>
              <a:rPr lang="en-US" sz="2400" dirty="0"/>
              <a:t>Massive Automation of Decision Making:</a:t>
            </a:r>
          </a:p>
          <a:p>
            <a:pPr lvl="1"/>
            <a:r>
              <a:rPr lang="en-US" sz="2400" dirty="0"/>
              <a:t>What these services are really optimizing for?</a:t>
            </a:r>
          </a:p>
          <a:p>
            <a:pPr lvl="1"/>
            <a:r>
              <a:rPr lang="en-US" sz="2400" dirty="0"/>
              <a:t>What should/could be made public about how the algorithms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then we saw several successes of AI in games notably</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Go</a:t>
            </a:r>
            <a:r>
              <a:rPr lang="en-US" sz="1200" kern="1200" baseline="0" dirty="0">
                <a:solidFill>
                  <a:schemeClr val="tx1"/>
                </a:solidFill>
                <a:effectLst/>
                <a:latin typeface="+mn-lt"/>
                <a:ea typeface="+mn-ea"/>
                <a:cs typeface="+mn-cs"/>
              </a:rPr>
              <a:t> and</a:t>
            </a:r>
            <a:r>
              <a:rPr lang="en-US" sz="1200" kern="1200" dirty="0">
                <a:solidFill>
                  <a:schemeClr val="tx1"/>
                </a:solidFill>
                <a:effectLst/>
                <a:latin typeface="+mn-lt"/>
                <a:ea typeface="+mn-ea"/>
                <a:cs typeface="+mn-cs"/>
              </a:rPr>
              <a:t> Poker.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Even</a:t>
            </a:r>
            <a:r>
              <a:rPr lang="en-US" sz="1200" kern="1200" baseline="0" dirty="0">
                <a:solidFill>
                  <a:schemeClr val="tx1"/>
                </a:solidFill>
                <a:effectLst/>
                <a:latin typeface="+mn-lt"/>
                <a:ea typeface="+mn-ea"/>
                <a:cs typeface="+mn-cs"/>
              </a:rPr>
              <a:t> more successes do not make it to the headlines, but this does not diminish their importance: medical </a:t>
            </a:r>
            <a:r>
              <a:rPr lang="en-US" sz="1200" kern="1200" dirty="0">
                <a:solidFill>
                  <a:schemeClr val="tx1"/>
                </a:solidFill>
                <a:effectLst/>
                <a:latin typeface="+mn-lt"/>
                <a:ea typeface="+mn-ea"/>
                <a:cs typeface="+mn-cs"/>
              </a:rPr>
              <a:t>diagnostics, estimating risks, scheduling jobs, giving us relevant</a:t>
            </a:r>
            <a:r>
              <a:rPr lang="en-US" sz="1200" kern="1200" baseline="0" dirty="0">
                <a:solidFill>
                  <a:schemeClr val="tx1"/>
                </a:solidFill>
                <a:effectLst/>
                <a:latin typeface="+mn-lt"/>
                <a:ea typeface="+mn-ea"/>
                <a:cs typeface="+mn-cs"/>
              </a:rPr>
              <a:t> search </a:t>
            </a:r>
            <a:r>
              <a:rPr lang="en-US" sz="1200" kern="1200" dirty="0">
                <a:solidFill>
                  <a:schemeClr val="tx1"/>
                </a:solidFill>
                <a:effectLst/>
                <a:latin typeface="+mn-lt"/>
                <a:ea typeface="+mn-ea"/>
                <a:cs typeface="+mn-cs"/>
              </a:rPr>
              <a:t>results (and</a:t>
            </a:r>
            <a:r>
              <a:rPr lang="en-US" sz="1200" kern="1200" baseline="0" dirty="0">
                <a:solidFill>
                  <a:schemeClr val="tx1"/>
                </a:solidFill>
                <a:effectLst/>
                <a:latin typeface="+mn-lt"/>
                <a:ea typeface="+mn-ea"/>
                <a:cs typeface="+mn-cs"/>
              </a:rPr>
              <a:t> ads of course</a:t>
            </a:r>
            <a:r>
              <a:rPr lang="en-US" sz="1200" kern="1200" dirty="0">
                <a:solidFill>
                  <a:schemeClr val="tx1"/>
                </a:solidFill>
                <a:effectLst/>
                <a:latin typeface="+mn-lt"/>
                <a:ea typeface="+mn-ea"/>
                <a:cs typeface="+mn-cs"/>
              </a:rPr>
              <a:t>) … </a:t>
            </a:r>
          </a:p>
          <a:p>
            <a:endParaRPr lang="en-US" dirty="0"/>
          </a:p>
          <a:p>
            <a:r>
              <a:rPr lang="en-US" dirty="0"/>
              <a:t>Artificial general intelligence: artificial brain</a:t>
            </a:r>
          </a:p>
          <a:p>
            <a:r>
              <a:rPr lang="en-US" dirty="0"/>
              <a:t>Specialized AI: engineering AI for solving particular kinds of problems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of the advances in AI are in solving particular kinds of problems, namely predictive</a:t>
            </a:r>
            <a:r>
              <a:rPr lang="en-US" sz="1200" b="0" i="0" kern="1200" baseline="0" dirty="0">
                <a:solidFill>
                  <a:schemeClr val="tx1"/>
                </a:solidFill>
                <a:effectLst/>
                <a:latin typeface="+mn-lt"/>
                <a:ea typeface="+mn-ea"/>
                <a:cs typeface="+mn-cs"/>
              </a:rPr>
              <a:t> modeling</a:t>
            </a:r>
          </a:p>
          <a:p>
            <a:r>
              <a:rPr lang="en-US" sz="1200" b="0" i="0" kern="1200" baseline="0" dirty="0">
                <a:solidFill>
                  <a:schemeClr val="tx1"/>
                </a:solidFill>
                <a:effectLst/>
                <a:latin typeface="+mn-lt"/>
                <a:ea typeface="+mn-ea"/>
                <a:cs typeface="+mn-cs"/>
              </a:rPr>
              <a:t>Strong AI/weak AI</a:t>
            </a:r>
          </a:p>
          <a:p>
            <a:endParaRPr lang="en-US" sz="1200" b="0" i="0" kern="1200" baseline="0" dirty="0">
              <a:solidFill>
                <a:schemeClr val="tx1"/>
              </a:solidFill>
              <a:effectLst/>
              <a:latin typeface="+mn-lt"/>
              <a:ea typeface="+mn-ea"/>
              <a:cs typeface="+mn-cs"/>
            </a:endParaRPr>
          </a:p>
          <a:p>
            <a:r>
              <a:rPr lang="en-US" dirty="0"/>
              <a:t>Progress in specialized AI is impressive  </a:t>
            </a:r>
          </a:p>
          <a:p>
            <a:pPr lvl="1"/>
            <a:r>
              <a:rPr lang="en-US" dirty="0"/>
              <a:t>Optimization tasks: Text classification, object recognition, text translation, </a:t>
            </a:r>
          </a:p>
          <a:p>
            <a:r>
              <a:rPr lang="en-US" dirty="0"/>
              <a:t>Progress in general AI is not even in its infancy </a:t>
            </a:r>
          </a:p>
          <a:p>
            <a:pPr lvl="1"/>
            <a:r>
              <a:rPr lang="en-US" dirty="0"/>
              <a:t>Text understanding, common-sense reasoning</a:t>
            </a:r>
          </a:p>
          <a:p>
            <a:pPr lvl="1"/>
            <a:endParaRPr lang="en-US" dirty="0"/>
          </a:p>
          <a:p>
            <a:pPr lvl="1"/>
            <a:r>
              <a:rPr lang="en-US" dirty="0"/>
              <a:t>Why do we hear about Singularity </a:t>
            </a:r>
            <a:r>
              <a:rPr lang="en-US" dirty="0" err="1"/>
              <a:t>etc</a:t>
            </a:r>
            <a:r>
              <a:rPr lang="en-US" dirty="0"/>
              <a:t>?  </a:t>
            </a:r>
          </a:p>
          <a:p>
            <a:endParaRPr lang="en-US" dirty="0"/>
          </a:p>
          <a:p>
            <a:endParaRPr lang="en-US" dirty="0"/>
          </a:p>
          <a:p>
            <a:r>
              <a:rPr lang="en-US" dirty="0"/>
              <a:t>Everyday life: services by Google/Facebook/…  </a:t>
            </a:r>
          </a:p>
          <a:p>
            <a:pPr lvl="1"/>
            <a:r>
              <a:rPr lang="en-US" dirty="0"/>
              <a:t>Navigate a map,</a:t>
            </a:r>
            <a:r>
              <a:rPr lang="en-US" baseline="0" dirty="0"/>
              <a:t> </a:t>
            </a:r>
            <a:r>
              <a:rPr lang="en-US" dirty="0"/>
              <a:t>Get</a:t>
            </a:r>
            <a:r>
              <a:rPr lang="en-US" baseline="0" dirty="0"/>
              <a:t> rid of spam, </a:t>
            </a:r>
            <a:r>
              <a:rPr lang="en-US" dirty="0"/>
              <a:t>Transcribe speech,</a:t>
            </a:r>
            <a:r>
              <a:rPr lang="en-US" baseline="0" dirty="0"/>
              <a:t> </a:t>
            </a:r>
            <a:r>
              <a:rPr lang="en-US" dirty="0"/>
              <a:t>Translate between languages</a:t>
            </a:r>
          </a:p>
          <a:p>
            <a:pPr lvl="1"/>
            <a:r>
              <a:rPr lang="en-US" dirty="0"/>
              <a:t>Find answers in text for factoid questions,</a:t>
            </a:r>
            <a:r>
              <a:rPr lang="en-US" baseline="0" dirty="0"/>
              <a:t> </a:t>
            </a:r>
            <a:r>
              <a:rPr lang="en-US" dirty="0"/>
              <a:t>Recognize emotions in images, speech, text</a:t>
            </a:r>
          </a:p>
          <a:p>
            <a:pPr lvl="1"/>
            <a:r>
              <a:rPr lang="en-US" dirty="0"/>
              <a:t>Recognize objects in images</a:t>
            </a:r>
          </a:p>
          <a:p>
            <a:pPr lvl="1"/>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3</a:t>
            </a:fld>
            <a:endParaRPr lang="en-US"/>
          </a:p>
        </p:txBody>
      </p:sp>
    </p:spTree>
    <p:extLst>
      <p:ext uri="{BB962C8B-B14F-4D97-AF65-F5344CB8AC3E}">
        <p14:creationId xmlns:p14="http://schemas.microsoft.com/office/powerpoint/2010/main" val="2213266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do not say that this research</a:t>
            </a:r>
            <a:r>
              <a:rPr lang="en-US" baseline="0" dirty="0"/>
              <a:t> is useless or wrong, we say now there is a </a:t>
            </a:r>
            <a:r>
              <a:rPr lang="en-US" baseline="0" dirty="0" err="1"/>
              <a:t>possibity</a:t>
            </a:r>
            <a:r>
              <a:rPr lang="en-US" baseline="0" dirty="0"/>
              <a:t> to look into real applications and work with real data and that it is important to understand what the landscape of different applications is, how applicable a possible solution is, how it can or should be adjusted to the peculiarities of particular application type.</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64</a:t>
            </a:fld>
            <a:endParaRPr lang="en-US"/>
          </a:p>
        </p:txBody>
      </p:sp>
    </p:spTree>
    <p:extLst>
      <p:ext uri="{BB962C8B-B14F-4D97-AF65-F5344CB8AC3E}">
        <p14:creationId xmlns:p14="http://schemas.microsoft.com/office/powerpoint/2010/main" val="346654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Skip if lack of time</a:t>
            </a:r>
            <a:endParaRPr lang="nl-NL" dirty="0"/>
          </a:p>
        </p:txBody>
      </p:sp>
      <p:sp>
        <p:nvSpPr>
          <p:cNvPr id="76804" name="Slide Number Placeholder 3"/>
          <p:cNvSpPr>
            <a:spLocks noGrp="1"/>
          </p:cNvSpPr>
          <p:nvPr>
            <p:ph type="sldNum" sz="quarter" idx="5"/>
          </p:nvPr>
        </p:nvSpPr>
        <p:spPr bwMode="auto">
          <a:noFill/>
          <a:ln>
            <a:miter lim="800000"/>
            <a:headEnd/>
            <a:tailEnd/>
          </a:ln>
        </p:spPr>
        <p:txBody>
          <a:bodyPr/>
          <a:lstStyle/>
          <a:p>
            <a:fld id="{17A39B76-1BA0-49F2-B73D-ADD8FEE29A42}" type="slidenum">
              <a:rPr lang="nl-NL"/>
              <a:pPr/>
              <a:t>66</a:t>
            </a:fld>
            <a:endParaRPr lang="nl-NL"/>
          </a:p>
        </p:txBody>
      </p:sp>
    </p:spTree>
    <p:extLst>
      <p:ext uri="{BB962C8B-B14F-4D97-AF65-F5344CB8AC3E}">
        <p14:creationId xmlns:p14="http://schemas.microsoft.com/office/powerpoint/2010/main" val="3860297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nl-NL" dirty="0"/>
          </a:p>
        </p:txBody>
      </p:sp>
      <p:sp>
        <p:nvSpPr>
          <p:cNvPr id="76804" name="Slide Number Placeholder 3"/>
          <p:cNvSpPr>
            <a:spLocks noGrp="1"/>
          </p:cNvSpPr>
          <p:nvPr>
            <p:ph type="sldNum" sz="quarter" idx="5"/>
          </p:nvPr>
        </p:nvSpPr>
        <p:spPr bwMode="auto">
          <a:noFill/>
          <a:ln>
            <a:miter lim="800000"/>
            <a:headEnd/>
            <a:tailEnd/>
          </a:ln>
        </p:spPr>
        <p:txBody>
          <a:bodyPr/>
          <a:lstStyle/>
          <a:p>
            <a:fld id="{17A39B76-1BA0-49F2-B73D-ADD8FEE29A42}" type="slidenum">
              <a:rPr lang="nl-NL"/>
              <a:pPr/>
              <a:t>67</a:t>
            </a:fld>
            <a:endParaRPr lang="nl-NL"/>
          </a:p>
        </p:txBody>
      </p:sp>
    </p:spTree>
    <p:extLst>
      <p:ext uri="{BB962C8B-B14F-4D97-AF65-F5344CB8AC3E}">
        <p14:creationId xmlns:p14="http://schemas.microsoft.com/office/powerpoint/2010/main" val="4216550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Of it we make an example of developing predictive model for a driverless car, we would not like to call a data scientist</a:t>
            </a:r>
            <a:r>
              <a:rPr lang="en-US" baseline="0" dirty="0"/>
              <a:t> every time the road conditions change. We want models to be capable of recognizing relevant contexts and adjusting their predictions accordingly.</a:t>
            </a:r>
            <a:endParaRPr lang="nl-NL" dirty="0"/>
          </a:p>
        </p:txBody>
      </p:sp>
      <p:sp>
        <p:nvSpPr>
          <p:cNvPr id="76804" name="Slide Number Placeholder 3"/>
          <p:cNvSpPr>
            <a:spLocks noGrp="1"/>
          </p:cNvSpPr>
          <p:nvPr>
            <p:ph type="sldNum" sz="quarter" idx="5"/>
          </p:nvPr>
        </p:nvSpPr>
        <p:spPr bwMode="auto">
          <a:noFill/>
          <a:ln>
            <a:miter lim="800000"/>
            <a:headEnd/>
            <a:tailEnd/>
          </a:ln>
        </p:spPr>
        <p:txBody>
          <a:bodyPr/>
          <a:lstStyle/>
          <a:p>
            <a:fld id="{17A39B76-1BA0-49F2-B73D-ADD8FEE29A42}" type="slidenum">
              <a:rPr lang="nl-NL"/>
              <a:pPr/>
              <a:t>68</a:t>
            </a:fld>
            <a:endParaRPr lang="nl-NL"/>
          </a:p>
        </p:txBody>
      </p:sp>
    </p:spTree>
    <p:extLst>
      <p:ext uri="{BB962C8B-B14F-4D97-AF65-F5344CB8AC3E}">
        <p14:creationId xmlns:p14="http://schemas.microsoft.com/office/powerpoint/2010/main" val="1369856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t>Skip if lack of time</a:t>
            </a:r>
            <a:endParaRPr lang="nl-NL"/>
          </a:p>
        </p:txBody>
      </p:sp>
      <p:sp>
        <p:nvSpPr>
          <p:cNvPr id="76804" name="Slide Number Placeholder 3"/>
          <p:cNvSpPr>
            <a:spLocks noGrp="1"/>
          </p:cNvSpPr>
          <p:nvPr>
            <p:ph type="sldNum" sz="quarter" idx="5"/>
          </p:nvPr>
        </p:nvSpPr>
        <p:spPr bwMode="auto">
          <a:noFill/>
          <a:ln>
            <a:miter lim="800000"/>
            <a:headEnd/>
            <a:tailEnd/>
          </a:ln>
        </p:spPr>
        <p:txBody>
          <a:bodyPr/>
          <a:lstStyle/>
          <a:p>
            <a:fld id="{17A39B76-1BA0-49F2-B73D-ADD8FEE29A42}" type="slidenum">
              <a:rPr lang="nl-NL"/>
              <a:pPr/>
              <a:t>69</a:t>
            </a:fld>
            <a:endParaRPr lang="nl-NL"/>
          </a:p>
        </p:txBody>
      </p:sp>
    </p:spTree>
    <p:extLst>
      <p:ext uri="{BB962C8B-B14F-4D97-AF65-F5344CB8AC3E}">
        <p14:creationId xmlns:p14="http://schemas.microsoft.com/office/powerpoint/2010/main" val="10893516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Provide an application perspective view on handling concept drift</a:t>
            </a:r>
          </a:p>
          <a:p>
            <a:r>
              <a:rPr lang="en-US" dirty="0"/>
              <a:t>Revisiting Application examples/Case studies</a:t>
            </a:r>
          </a:p>
          <a:p>
            <a:pPr lvl="1"/>
            <a:r>
              <a:rPr lang="en-US" dirty="0"/>
              <a:t>Peculiarities for different kind or applications</a:t>
            </a:r>
          </a:p>
          <a:p>
            <a:pPr lvl="1"/>
            <a:r>
              <a:rPr lang="en-US" dirty="0"/>
              <a:t>What challenges and opportunities they bring</a:t>
            </a:r>
          </a:p>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71</a:t>
            </a:fld>
            <a:endParaRPr lang="en-US"/>
          </a:p>
        </p:txBody>
      </p:sp>
    </p:spTree>
    <p:extLst>
      <p:ext uri="{BB962C8B-B14F-4D97-AF65-F5344CB8AC3E}">
        <p14:creationId xmlns:p14="http://schemas.microsoft.com/office/powerpoint/2010/main" val="1778921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do we</a:t>
            </a:r>
            <a:r>
              <a:rPr lang="en-US" baseline="0" dirty="0"/>
              <a:t> need to do about it – update model – or detect the change, or also locate it and explain it, </a:t>
            </a:r>
          </a:p>
          <a:p>
            <a:endParaRPr lang="en-US" baseline="0" dirty="0"/>
          </a:p>
          <a:p>
            <a:r>
              <a:rPr lang="en-US" baseline="0" dirty="0"/>
              <a:t>Drift Magnitude - </a:t>
            </a:r>
            <a:r>
              <a:rPr lang="en-US" sz="1200" b="0" i="0" u="none" strike="noStrike" kern="1200" baseline="0" dirty="0">
                <a:solidFill>
                  <a:schemeClr val="tx1"/>
                </a:solidFill>
                <a:latin typeface="+mn-lt"/>
                <a:ea typeface="+mn-ea"/>
                <a:cs typeface="+mn-cs"/>
              </a:rPr>
              <a:t> the distance between the concepts at the start and end of the period of drift.</a:t>
            </a:r>
          </a:p>
          <a:p>
            <a:r>
              <a:rPr lang="en-US" sz="1200" b="0" i="0" u="none" strike="noStrike" kern="1200" baseline="0" dirty="0">
                <a:solidFill>
                  <a:schemeClr val="tx1"/>
                </a:solidFill>
                <a:latin typeface="+mn-lt"/>
                <a:ea typeface="+mn-ea"/>
                <a:cs typeface="+mn-cs"/>
              </a:rPr>
              <a:t>Drift Duration</a:t>
            </a:r>
          </a:p>
          <a:p>
            <a:r>
              <a:rPr lang="en-US" sz="1200" b="0" i="0" u="none" strike="noStrike" kern="1200" baseline="0" dirty="0">
                <a:solidFill>
                  <a:schemeClr val="tx1"/>
                </a:solidFill>
                <a:latin typeface="+mn-lt"/>
                <a:ea typeface="+mn-ea"/>
                <a:cs typeface="+mn-cs"/>
              </a:rPr>
              <a:t>Drift rate, which quantifies how fast the distribution is changing at time t.</a:t>
            </a:r>
          </a:p>
          <a:p>
            <a:r>
              <a:rPr lang="en-US" dirty="0"/>
              <a:t>Volatility of the stream</a:t>
            </a:r>
          </a:p>
        </p:txBody>
      </p:sp>
      <p:sp>
        <p:nvSpPr>
          <p:cNvPr id="4" name="Slide Number Placeholder 3"/>
          <p:cNvSpPr>
            <a:spLocks noGrp="1"/>
          </p:cNvSpPr>
          <p:nvPr>
            <p:ph type="sldNum" sz="quarter" idx="10"/>
          </p:nvPr>
        </p:nvSpPr>
        <p:spPr/>
        <p:txBody>
          <a:bodyPr/>
          <a:lstStyle/>
          <a:p>
            <a:fld id="{DC02360B-DB46-4E3A-95D3-D75067968530}" type="slidenum">
              <a:rPr lang="en-US" smtClean="0"/>
              <a:pPr/>
              <a:t>74</a:t>
            </a:fld>
            <a:endParaRPr lang="en-US"/>
          </a:p>
        </p:txBody>
      </p:sp>
    </p:spTree>
    <p:extLst>
      <p:ext uri="{BB962C8B-B14F-4D97-AF65-F5344CB8AC3E}">
        <p14:creationId xmlns:p14="http://schemas.microsoft.com/office/powerpoint/2010/main" val="3282656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Task – just be </a:t>
            </a:r>
            <a:r>
              <a:rPr lang="en-US" dirty="0" err="1"/>
              <a:t>uptodate</a:t>
            </a:r>
            <a:r>
              <a:rPr lang="en-US" dirty="0"/>
              <a:t>/accurate, signal that the change happened,</a:t>
            </a:r>
            <a:r>
              <a:rPr lang="en-US" baseline="0" dirty="0"/>
              <a:t> </a:t>
            </a:r>
            <a:r>
              <a:rPr lang="en-US" dirty="0"/>
              <a:t>locate the change, explain the</a:t>
            </a:r>
            <a:r>
              <a:rPr lang="en-US" baseline="0" dirty="0"/>
              <a:t> change, - when, what, why happened</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75</a:t>
            </a:fld>
            <a:endParaRPr lang="en-US"/>
          </a:p>
        </p:txBody>
      </p:sp>
    </p:spTree>
    <p:extLst>
      <p:ext uri="{BB962C8B-B14F-4D97-AF65-F5344CB8AC3E}">
        <p14:creationId xmlns:p14="http://schemas.microsoft.com/office/powerpoint/2010/main" val="2661816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Marcador de Posição da Imagem do Diapositivo 1"/>
          <p:cNvSpPr>
            <a:spLocks noGrp="1" noRot="1" noChangeAspect="1" noTextEdit="1"/>
          </p:cNvSpPr>
          <p:nvPr>
            <p:ph type="sldImg"/>
          </p:nvPr>
        </p:nvSpPr>
        <p:spPr>
          <a:ln/>
        </p:spPr>
      </p:sp>
      <p:sp>
        <p:nvSpPr>
          <p:cNvPr id="227331" name="Marcador de Posição de Notas 2"/>
          <p:cNvSpPr>
            <a:spLocks noGrp="1"/>
          </p:cNvSpPr>
          <p:nvPr>
            <p:ph type="body" idx="1"/>
          </p:nvPr>
        </p:nvSpPr>
        <p:spPr>
          <a:noFill/>
          <a:ln/>
        </p:spPr>
        <p:txBody>
          <a:bodyPr/>
          <a:lstStyle/>
          <a:p>
            <a:r>
              <a:rPr lang="pt-PT">
                <a:latin typeface="Arial" pitchFamily="34" charset="0"/>
                <a:cs typeface="Arial" pitchFamily="34" charset="0"/>
              </a:rPr>
              <a:t>With an example of two apps located at two extremes.</a:t>
            </a:r>
          </a:p>
        </p:txBody>
      </p:sp>
      <p:sp>
        <p:nvSpPr>
          <p:cNvPr id="227332" name="Marcador de Posição do Número do Diapositivo 3"/>
          <p:cNvSpPr txBox="1">
            <a:spLocks noGrp="1"/>
          </p:cNvSpPr>
          <p:nvPr/>
        </p:nvSpPr>
        <p:spPr bwMode="auto">
          <a:xfrm>
            <a:off x="4143209" y="9120023"/>
            <a:ext cx="3170357" cy="479688"/>
          </a:xfrm>
          <a:prstGeom prst="rect">
            <a:avLst/>
          </a:prstGeom>
          <a:noFill/>
          <a:ln w="9525">
            <a:noFill/>
            <a:miter lim="800000"/>
            <a:headEnd/>
            <a:tailEnd/>
          </a:ln>
        </p:spPr>
        <p:txBody>
          <a:bodyPr lIns="93834" tIns="46917" rIns="93834" bIns="46917" anchor="b"/>
          <a:lstStyle/>
          <a:p>
            <a:pPr algn="r" defTabSz="938213"/>
            <a:fld id="{51ACC50C-6174-431B-8B9A-042E081C17C3}" type="slidenum">
              <a:rPr lang="en-GB" sz="1200">
                <a:latin typeface="Arial" pitchFamily="34" charset="0"/>
                <a:ea typeface="ＭＳ Ｐゴシック" pitchFamily="34" charset="-128"/>
              </a:rPr>
              <a:pPr algn="r" defTabSz="938213"/>
              <a:t>76</a:t>
            </a:fld>
            <a:endParaRPr lang="en-GB" sz="1200">
              <a:latin typeface="Arial" pitchFamily="34" charset="0"/>
              <a:ea typeface="ＭＳ Ｐゴシック" pitchFamily="34" charset="-128"/>
            </a:endParaRPr>
          </a:p>
        </p:txBody>
      </p:sp>
    </p:spTree>
    <p:extLst>
      <p:ext uri="{BB962C8B-B14F-4D97-AF65-F5344CB8AC3E}">
        <p14:creationId xmlns:p14="http://schemas.microsoft.com/office/powerpoint/2010/main" val="3210445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lt-LT" dirty="0"/>
              <a:t>Application properties are typical, but not exclusive</a:t>
            </a:r>
          </a:p>
          <a:p>
            <a:r>
              <a:rPr lang="lt-LT" dirty="0"/>
              <a:t>It will be always possible to find a contradictory example</a:t>
            </a:r>
          </a:p>
          <a:p>
            <a:endParaRPr lang="lt-LT" dirty="0"/>
          </a:p>
          <a:p>
            <a:r>
              <a:rPr lang="lt-LT" dirty="0"/>
              <a:t>Categories are intended to serve as guidelines</a:t>
            </a:r>
          </a:p>
          <a:p>
            <a:pPr lvl="1"/>
            <a:r>
              <a:rPr lang="lt-LT" dirty="0"/>
              <a:t>For designing adaptive prediction systems</a:t>
            </a:r>
          </a:p>
          <a:p>
            <a:pPr lvl="1"/>
            <a:r>
              <a:rPr lang="lt-LT" dirty="0"/>
              <a:t>Looking for related work</a:t>
            </a:r>
          </a:p>
          <a:p>
            <a:pPr lvl="1"/>
            <a:r>
              <a:rPr lang="lt-LT" dirty="0"/>
              <a:t>Determining future research directions</a:t>
            </a:r>
          </a:p>
          <a:p>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77</a:t>
            </a:fld>
            <a:endParaRPr lang="en-US"/>
          </a:p>
        </p:txBody>
      </p:sp>
    </p:spTree>
    <p:extLst>
      <p:ext uri="{BB962C8B-B14F-4D97-AF65-F5344CB8AC3E}">
        <p14:creationId xmlns:p14="http://schemas.microsoft.com/office/powerpoint/2010/main" val="3499824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https://www.technologyreview.com/2020/05/11/1001563/covid-pandemic-broken-ai-machine-learning-amazon-retail-fraud-humans-in-the-loop</a:t>
            </a:r>
            <a:endParaRPr lang="en-GB" dirty="0"/>
          </a:p>
          <a:p>
            <a:r>
              <a:rPr lang="en-GB" sz="1200" b="0" i="0" kern="1200" dirty="0">
                <a:solidFill>
                  <a:schemeClr val="tx1"/>
                </a:solidFill>
                <a:effectLst/>
                <a:latin typeface="+mn-lt"/>
                <a:ea typeface="+mn-ea"/>
                <a:cs typeface="+mn-cs"/>
              </a:rPr>
              <a:t>When covid-19 hit, we started buying things we’d never bought before. </a:t>
            </a:r>
          </a:p>
          <a:p>
            <a:r>
              <a:rPr lang="en-GB" sz="1200" b="0" i="0" kern="1200" dirty="0">
                <a:solidFill>
                  <a:schemeClr val="tx1"/>
                </a:solidFill>
                <a:effectLst/>
                <a:latin typeface="+mn-lt"/>
                <a:ea typeface="+mn-ea"/>
                <a:cs typeface="+mn-cs"/>
              </a:rPr>
              <a:t>The shift was sudden: the mainstays of Amazon’s top ten—phone cases, phone chargers, Lego—were knocked off the charts in just a few days. </a:t>
            </a:r>
            <a:endParaRPr lang="en-NL" dirty="0"/>
          </a:p>
        </p:txBody>
      </p:sp>
      <p:sp>
        <p:nvSpPr>
          <p:cNvPr id="4" name="Slide Number Placeholder 3"/>
          <p:cNvSpPr>
            <a:spLocks noGrp="1"/>
          </p:cNvSpPr>
          <p:nvPr>
            <p:ph type="sldNum" sz="quarter" idx="5"/>
          </p:nvPr>
        </p:nvSpPr>
        <p:spPr/>
        <p:txBody>
          <a:bodyPr/>
          <a:lstStyle/>
          <a:p>
            <a:fld id="{DC02360B-DB46-4E3A-95D3-D75067968530}" type="slidenum">
              <a:rPr lang="en-US" smtClean="0"/>
              <a:pPr/>
              <a:t>5</a:t>
            </a:fld>
            <a:endParaRPr lang="en-US"/>
          </a:p>
        </p:txBody>
      </p:sp>
    </p:spTree>
    <p:extLst>
      <p:ext uri="{BB962C8B-B14F-4D97-AF65-F5344CB8AC3E}">
        <p14:creationId xmlns:p14="http://schemas.microsoft.com/office/powerpoint/2010/main" val="5850926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Marcador de Posição da Imagem do Diapositivo 1"/>
          <p:cNvSpPr>
            <a:spLocks noGrp="1" noRot="1" noChangeAspect="1" noTextEdit="1"/>
          </p:cNvSpPr>
          <p:nvPr>
            <p:ph type="sldImg"/>
          </p:nvPr>
        </p:nvSpPr>
        <p:spPr>
          <a:ln/>
        </p:spPr>
      </p:sp>
      <p:sp>
        <p:nvSpPr>
          <p:cNvPr id="461827" name="Marcador de Posição de Notas 2"/>
          <p:cNvSpPr>
            <a:spLocks noGrp="1"/>
          </p:cNvSpPr>
          <p:nvPr>
            <p:ph type="body" idx="1"/>
          </p:nvPr>
        </p:nvSpPr>
        <p:spPr>
          <a:noFill/>
          <a:ln/>
        </p:spPr>
        <p:txBody>
          <a:bodyPr/>
          <a:lstStyle/>
          <a:p>
            <a:r>
              <a:rPr lang="pt-PT" dirty="0">
                <a:latin typeface="Arial" pitchFamily="34" charset="0"/>
                <a:cs typeface="Arial" pitchFamily="34" charset="0"/>
              </a:rPr>
              <a:t>With an example of two apps located at two extremes.</a:t>
            </a:r>
          </a:p>
          <a:p>
            <a:r>
              <a:rPr lang="lt-LT" dirty="0"/>
              <a:t>Application properties are typical, but not exclusive</a:t>
            </a:r>
          </a:p>
          <a:p>
            <a:r>
              <a:rPr lang="lt-LT" dirty="0"/>
              <a:t>It will be always possible to find a contradictory example</a:t>
            </a:r>
          </a:p>
          <a:p>
            <a:endParaRPr lang="lt-LT" dirty="0"/>
          </a:p>
          <a:p>
            <a:r>
              <a:rPr lang="lt-LT" dirty="0"/>
              <a:t>Categories are intended to serve as guidelines</a:t>
            </a:r>
          </a:p>
          <a:p>
            <a:pPr lvl="1"/>
            <a:r>
              <a:rPr lang="lt-LT" dirty="0"/>
              <a:t>For designing adaptive prediction systems</a:t>
            </a:r>
          </a:p>
          <a:p>
            <a:pPr lvl="1"/>
            <a:r>
              <a:rPr lang="lt-LT" dirty="0"/>
              <a:t>Looking for related work</a:t>
            </a:r>
          </a:p>
          <a:p>
            <a:pPr lvl="1"/>
            <a:r>
              <a:rPr lang="lt-LT" dirty="0"/>
              <a:t>Determining future research directions</a:t>
            </a:r>
          </a:p>
          <a:p>
            <a:endParaRPr lang="pt-PT" dirty="0">
              <a:latin typeface="Arial" pitchFamily="34" charset="0"/>
              <a:cs typeface="Arial" pitchFamily="34" charset="0"/>
            </a:endParaRPr>
          </a:p>
        </p:txBody>
      </p:sp>
      <p:sp>
        <p:nvSpPr>
          <p:cNvPr id="461828" name="Marcador de Posição do Número do Diapositivo 3"/>
          <p:cNvSpPr txBox="1">
            <a:spLocks noGrp="1"/>
          </p:cNvSpPr>
          <p:nvPr/>
        </p:nvSpPr>
        <p:spPr bwMode="auto">
          <a:xfrm>
            <a:off x="4143209" y="9120023"/>
            <a:ext cx="3170357" cy="479688"/>
          </a:xfrm>
          <a:prstGeom prst="rect">
            <a:avLst/>
          </a:prstGeom>
          <a:noFill/>
          <a:ln w="9525">
            <a:noFill/>
            <a:miter lim="800000"/>
            <a:headEnd/>
            <a:tailEnd/>
          </a:ln>
        </p:spPr>
        <p:txBody>
          <a:bodyPr lIns="93834" tIns="46917" rIns="93834" bIns="46917" anchor="b"/>
          <a:lstStyle/>
          <a:p>
            <a:pPr algn="r" defTabSz="938213"/>
            <a:fld id="{B3E210A8-976C-4C9B-B990-19D22024040E}" type="slidenum">
              <a:rPr lang="en-GB" sz="1200">
                <a:latin typeface="Arial" pitchFamily="34" charset="0"/>
                <a:ea typeface="ＭＳ Ｐゴシック" pitchFamily="34" charset="-128"/>
              </a:rPr>
              <a:pPr algn="r" defTabSz="938213"/>
              <a:t>78</a:t>
            </a:fld>
            <a:endParaRPr lang="en-GB" sz="1200">
              <a:latin typeface="Arial" pitchFamily="34" charset="0"/>
              <a:ea typeface="ＭＳ Ｐゴシック" pitchFamily="34" charset="-128"/>
            </a:endParaRPr>
          </a:p>
        </p:txBody>
      </p:sp>
    </p:spTree>
    <p:extLst>
      <p:ext uri="{BB962C8B-B14F-4D97-AF65-F5344CB8AC3E}">
        <p14:creationId xmlns:p14="http://schemas.microsoft.com/office/powerpoint/2010/main" val="2653313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81</a:t>
            </a:fld>
            <a:endParaRPr lang="en-US"/>
          </a:p>
        </p:txBody>
      </p:sp>
    </p:spTree>
    <p:extLst>
      <p:ext uri="{BB962C8B-B14F-4D97-AF65-F5344CB8AC3E}">
        <p14:creationId xmlns:p14="http://schemas.microsoft.com/office/powerpoint/2010/main" val="42284032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Reactive – assume that</a:t>
            </a:r>
            <a:r>
              <a:rPr lang="en-US" baseline="0" dirty="0"/>
              <a:t> it may happen, monitor for it and get ready to refine the model</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82</a:t>
            </a:fld>
            <a:endParaRPr lang="en-US"/>
          </a:p>
        </p:txBody>
      </p:sp>
    </p:spTree>
    <p:extLst>
      <p:ext uri="{BB962C8B-B14F-4D97-AF65-F5344CB8AC3E}">
        <p14:creationId xmlns:p14="http://schemas.microsoft.com/office/powerpoint/2010/main" val="2056191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temperature of 5</a:t>
            </a:r>
            <a:r>
              <a:rPr lang="en-US" sz="1200" baseline="30000" dirty="0"/>
              <a:t>o</a:t>
            </a:r>
            <a:r>
              <a:rPr lang="en-US" sz="1200" dirty="0"/>
              <a:t>C might be normal during the winter (at </a:t>
            </a:r>
            <a:r>
              <a:rPr lang="en-US" sz="1200" i="1" dirty="0"/>
              <a:t>t</a:t>
            </a:r>
            <a:r>
              <a:rPr lang="en-US" sz="1200" baseline="-25000" dirty="0"/>
              <a:t>1</a:t>
            </a:r>
            <a:r>
              <a:rPr lang="en-US" sz="1200" dirty="0"/>
              <a:t>) at a place, but the same value during summer (at </a:t>
            </a:r>
            <a:r>
              <a:rPr lang="en-US" sz="1200" i="1" dirty="0"/>
              <a:t>t</a:t>
            </a:r>
            <a:r>
              <a:rPr lang="en-US" sz="1200" baseline="-25000" dirty="0"/>
              <a:t>2</a:t>
            </a:r>
            <a:r>
              <a:rPr lang="en-US" sz="1200" dirty="0"/>
              <a:t>) at the same place would be an outlier (not any more in NL)</a:t>
            </a:r>
          </a:p>
          <a:p>
            <a:r>
              <a:rPr lang="en-US" sz="1200" kern="1200" dirty="0">
                <a:solidFill>
                  <a:schemeClr val="tx1"/>
                </a:solidFill>
                <a:latin typeface="+mn-lt"/>
                <a:ea typeface="+mn-ea"/>
                <a:cs typeface="+mn-cs"/>
                <a:hlinkClick r:id="rId3"/>
              </a:rPr>
              <a:t>Ice-cream sales instead of monthly temp.</a:t>
            </a:r>
          </a:p>
          <a:p>
            <a:r>
              <a:rPr lang="en-US" dirty="0">
                <a:hlinkClick r:id="rId3"/>
              </a:rPr>
              <a:t>http://www.cs.umn.edu/tech_reports_upload/tr2007/old_files/07-017.pdf</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83</a:t>
            </a:fld>
            <a:endParaRPr lang="en-US"/>
          </a:p>
        </p:txBody>
      </p:sp>
    </p:spTree>
    <p:extLst>
      <p:ext uri="{BB962C8B-B14F-4D97-AF65-F5344CB8AC3E}">
        <p14:creationId xmlns:p14="http://schemas.microsoft.com/office/powerpoint/2010/main" val="8823908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84</a:t>
            </a:fld>
            <a:endParaRPr lang="en-US"/>
          </a:p>
        </p:txBody>
      </p:sp>
    </p:spTree>
    <p:extLst>
      <p:ext uri="{BB962C8B-B14F-4D97-AF65-F5344CB8AC3E}">
        <p14:creationId xmlns:p14="http://schemas.microsoft.com/office/powerpoint/2010/main" val="1279299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a:lstStyle/>
          <a:p>
            <a:pPr eaLnBrk="1" hangingPunct="1"/>
            <a:endParaRPr lang="en-US">
              <a:latin typeface="Arial" pitchFamily="34" charset="0"/>
            </a:endParaRPr>
          </a:p>
        </p:txBody>
      </p:sp>
      <p:sp>
        <p:nvSpPr>
          <p:cNvPr id="77828" name="Slide Number Placeholder 3"/>
          <p:cNvSpPr>
            <a:spLocks noGrp="1"/>
          </p:cNvSpPr>
          <p:nvPr>
            <p:ph type="sldNum" sz="quarter" idx="5"/>
          </p:nvPr>
        </p:nvSpPr>
        <p:spPr bwMode="auto">
          <a:ln>
            <a:miter lim="800000"/>
            <a:headEnd/>
            <a:tailEnd/>
          </a:ln>
        </p:spPr>
        <p:txBody>
          <a:bodyPr/>
          <a:lstStyle/>
          <a:p>
            <a:pPr>
              <a:defRPr/>
            </a:pPr>
            <a:fld id="{7BB7B74C-75DA-4199-ACCB-28F8DCBF7C4F}" type="slidenum">
              <a:rPr lang="nl-NL" smtClean="0">
                <a:latin typeface="Arial" pitchFamily="34" charset="0"/>
                <a:ea typeface="ＭＳ Ｐゴシック" pitchFamily="34" charset="-128"/>
              </a:rPr>
              <a:pPr>
                <a:defRPr/>
              </a:pPr>
              <a:t>85</a:t>
            </a:fld>
            <a:endParaRPr lang="nl-NL">
              <a:latin typeface="Arial" pitchFamily="34" charset="0"/>
              <a:ea typeface="ＭＳ Ｐゴシック" pitchFamily="34" charset="-128"/>
            </a:endParaRPr>
          </a:p>
        </p:txBody>
      </p:sp>
    </p:spTree>
    <p:extLst>
      <p:ext uri="{BB962C8B-B14F-4D97-AF65-F5344CB8AC3E}">
        <p14:creationId xmlns:p14="http://schemas.microsoft.com/office/powerpoint/2010/main" val="35903229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a:lstStyle/>
          <a:p>
            <a:endParaRPr lang="pt-PT"/>
          </a:p>
        </p:txBody>
      </p:sp>
      <p:sp>
        <p:nvSpPr>
          <p:cNvPr id="78852" name="Slide Number Placeholder 3"/>
          <p:cNvSpPr>
            <a:spLocks noGrp="1"/>
          </p:cNvSpPr>
          <p:nvPr>
            <p:ph type="sldNum" sz="quarter" idx="5"/>
          </p:nvPr>
        </p:nvSpPr>
        <p:spPr bwMode="auto">
          <a:ln>
            <a:miter lim="800000"/>
            <a:headEnd/>
            <a:tailEnd/>
          </a:ln>
        </p:spPr>
        <p:txBody>
          <a:bodyPr/>
          <a:lstStyle/>
          <a:p>
            <a:pPr>
              <a:defRPr/>
            </a:pPr>
            <a:fld id="{57C330BC-1C83-43EF-A175-21944FA35ADB}" type="slidenum">
              <a:rPr lang="nl-NL" smtClean="0">
                <a:ea typeface="ＭＳ Ｐゴシック" pitchFamily="34" charset="-128"/>
              </a:rPr>
              <a:pPr>
                <a:defRPr/>
              </a:pPr>
              <a:t>86</a:t>
            </a:fld>
            <a:endParaRPr lang="nl-NL">
              <a:ea typeface="ＭＳ Ｐゴシック" pitchFamily="34" charset="-128"/>
            </a:endParaRPr>
          </a:p>
        </p:txBody>
      </p:sp>
    </p:spTree>
    <p:extLst>
      <p:ext uri="{BB962C8B-B14F-4D97-AF65-F5344CB8AC3E}">
        <p14:creationId xmlns:p14="http://schemas.microsoft.com/office/powerpoint/2010/main" val="2898522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a:lstStyle/>
          <a:p>
            <a:endParaRPr lang="pt-PT"/>
          </a:p>
        </p:txBody>
      </p:sp>
      <p:sp>
        <p:nvSpPr>
          <p:cNvPr id="79876" name="Slide Number Placeholder 3"/>
          <p:cNvSpPr>
            <a:spLocks noGrp="1"/>
          </p:cNvSpPr>
          <p:nvPr>
            <p:ph type="sldNum" sz="quarter" idx="5"/>
          </p:nvPr>
        </p:nvSpPr>
        <p:spPr bwMode="auto">
          <a:ln>
            <a:miter lim="800000"/>
            <a:headEnd/>
            <a:tailEnd/>
          </a:ln>
        </p:spPr>
        <p:txBody>
          <a:bodyPr/>
          <a:lstStyle/>
          <a:p>
            <a:pPr>
              <a:defRPr/>
            </a:pPr>
            <a:fld id="{248569E6-478B-49D5-A48A-6A8F648972C7}" type="slidenum">
              <a:rPr lang="en-GB" smtClean="0">
                <a:ea typeface="ＭＳ Ｐゴシック" pitchFamily="34" charset="-128"/>
              </a:rPr>
              <a:pPr>
                <a:defRPr/>
              </a:pPr>
              <a:t>87</a:t>
            </a:fld>
            <a:endParaRPr lang="en-GB">
              <a:ea typeface="ＭＳ Ｐゴシック" pitchFamily="34" charset="-128"/>
            </a:endParaRPr>
          </a:p>
        </p:txBody>
      </p:sp>
    </p:spTree>
    <p:extLst>
      <p:ext uri="{BB962C8B-B14F-4D97-AF65-F5344CB8AC3E}">
        <p14:creationId xmlns:p14="http://schemas.microsoft.com/office/powerpoint/2010/main" val="1041606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Changes is demand</a:t>
            </a:r>
          </a:p>
          <a:p>
            <a:r>
              <a:rPr lang="en-US" dirty="0"/>
              <a:t>In an individual resource adjusting based on observations how other products are behaving</a:t>
            </a:r>
          </a:p>
          <a:p>
            <a:pPr lvl="1"/>
            <a:r>
              <a:rPr lang="en-US" dirty="0"/>
              <a:t>Before moving to Holland I thought that the demand for different kinds of beers would be the same</a:t>
            </a:r>
          </a:p>
          <a:p>
            <a:pPr lvl="1"/>
            <a:r>
              <a:rPr lang="en-US" dirty="0"/>
              <a:t>200+ of Dutch and Belgium beers was an eye opener, summer and fall beer, </a:t>
            </a:r>
            <a:r>
              <a:rPr lang="en-US" dirty="0" err="1"/>
              <a:t>christmass</a:t>
            </a:r>
            <a:r>
              <a:rPr lang="en-US" dirty="0"/>
              <a:t> beer, placing them into the same </a:t>
            </a:r>
            <a:r>
              <a:rPr lang="en-US" dirty="0" err="1"/>
              <a:t>bukker</a:t>
            </a:r>
            <a:r>
              <a:rPr lang="en-US" dirty="0"/>
              <a:t> would be wrong </a:t>
            </a:r>
            <a:endParaRPr lang="nl-NL" dirty="0"/>
          </a:p>
          <a:p>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88</a:t>
            </a:fld>
            <a:endParaRPr lang="en-US"/>
          </a:p>
        </p:txBody>
      </p:sp>
    </p:spTree>
    <p:extLst>
      <p:ext uri="{BB962C8B-B14F-4D97-AF65-F5344CB8AC3E}">
        <p14:creationId xmlns:p14="http://schemas.microsoft.com/office/powerpoint/2010/main" val="2658637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Slide Image Placeholder 1"/>
          <p:cNvSpPr>
            <a:spLocks noGrp="1" noRot="1" noChangeAspect="1" noTextEdit="1"/>
          </p:cNvSpPr>
          <p:nvPr>
            <p:ph type="sldImg"/>
          </p:nvPr>
        </p:nvSpPr>
        <p:spPr>
          <a:ln/>
        </p:spPr>
      </p:sp>
      <p:sp>
        <p:nvSpPr>
          <p:cNvPr id="344067" name="Notes Placeholder 2"/>
          <p:cNvSpPr>
            <a:spLocks noGrp="1"/>
          </p:cNvSpPr>
          <p:nvPr>
            <p:ph type="body" idx="1"/>
          </p:nvPr>
        </p:nvSpPr>
        <p:spPr>
          <a:noFill/>
          <a:ln/>
        </p:spPr>
        <p:txBody>
          <a:bodyPr/>
          <a:lstStyle/>
          <a:p>
            <a:pPr>
              <a:spcBef>
                <a:spcPct val="0"/>
              </a:spcBef>
            </a:pPr>
            <a:endParaRPr lang="lt-LT">
              <a:latin typeface="Arial" pitchFamily="34" charset="0"/>
              <a:cs typeface="Arial" pitchFamily="34" charset="0"/>
            </a:endParaRPr>
          </a:p>
        </p:txBody>
      </p:sp>
      <p:sp>
        <p:nvSpPr>
          <p:cNvPr id="344068" name="Slide Number Placeholder 3"/>
          <p:cNvSpPr txBox="1">
            <a:spLocks noGrp="1"/>
          </p:cNvSpPr>
          <p:nvPr/>
        </p:nvSpPr>
        <p:spPr bwMode="auto">
          <a:xfrm>
            <a:off x="4143209" y="9120023"/>
            <a:ext cx="3170357" cy="479688"/>
          </a:xfrm>
          <a:prstGeom prst="rect">
            <a:avLst/>
          </a:prstGeom>
          <a:noFill/>
          <a:ln w="9525">
            <a:noFill/>
            <a:miter lim="800000"/>
            <a:headEnd/>
            <a:tailEnd/>
          </a:ln>
        </p:spPr>
        <p:txBody>
          <a:bodyPr lIns="93834" tIns="46917" rIns="93834" bIns="46917" anchor="b"/>
          <a:lstStyle/>
          <a:p>
            <a:pPr algn="r" defTabSz="938213"/>
            <a:fld id="{E887554E-7A16-4F1F-8E87-5BFFCE1ED79D}" type="slidenum">
              <a:rPr lang="en-US" sz="1200">
                <a:latin typeface="Arial" pitchFamily="34" charset="0"/>
              </a:rPr>
              <a:pPr algn="r" defTabSz="938213"/>
              <a:t>89</a:t>
            </a:fld>
            <a:endParaRPr lang="en-US" sz="1200">
              <a:latin typeface="Arial" pitchFamily="34" charset="0"/>
            </a:endParaRPr>
          </a:p>
        </p:txBody>
      </p:sp>
    </p:spTree>
    <p:extLst>
      <p:ext uri="{BB962C8B-B14F-4D97-AF65-F5344CB8AC3E}">
        <p14:creationId xmlns:p14="http://schemas.microsoft.com/office/powerpoint/2010/main" val="345252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257300" y="730250"/>
            <a:ext cx="4799013" cy="359886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31554" y="4560488"/>
            <a:ext cx="5852062" cy="4239472"/>
          </a:xfrm>
        </p:spPr>
        <p:txBody>
          <a:bodyPr/>
          <a:lstStyle/>
          <a:p>
            <a:endParaRPr lang="en-US"/>
          </a:p>
        </p:txBody>
      </p:sp>
    </p:spTree>
    <p:extLst>
      <p:ext uri="{BB962C8B-B14F-4D97-AF65-F5344CB8AC3E}">
        <p14:creationId xmlns:p14="http://schemas.microsoft.com/office/powerpoint/2010/main" val="534056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a:t>
            </a:r>
            <a:r>
              <a:rPr lang="en-US" dirty="0"/>
              <a:t>analogy – warning about</a:t>
            </a:r>
            <a:r>
              <a:rPr lang="en-US" baseline="0" dirty="0"/>
              <a:t> </a:t>
            </a:r>
            <a:r>
              <a:rPr lang="en-US" baseline="0"/>
              <a:t>traffic jam/accident ahead</a:t>
            </a:r>
            <a:endParaRPr lang="nl-NL" dirty="0"/>
          </a:p>
        </p:txBody>
      </p:sp>
      <p:sp>
        <p:nvSpPr>
          <p:cNvPr id="4" name="Slide Number Placeholder 3"/>
          <p:cNvSpPr>
            <a:spLocks noGrp="1"/>
          </p:cNvSpPr>
          <p:nvPr>
            <p:ph type="sldNum" sz="quarter" idx="10"/>
          </p:nvPr>
        </p:nvSpPr>
        <p:spPr/>
        <p:txBody>
          <a:bodyPr/>
          <a:lstStyle/>
          <a:p>
            <a:fld id="{374E44BF-FFD4-4A9E-9019-00FD708B3202}" type="slidenum">
              <a:rPr lang="nl-NL" smtClean="0"/>
              <a:t>92</a:t>
            </a:fld>
            <a:endParaRPr lang="nl-NL"/>
          </a:p>
        </p:txBody>
      </p:sp>
    </p:spTree>
    <p:extLst>
      <p:ext uri="{BB962C8B-B14F-4D97-AF65-F5344CB8AC3E}">
        <p14:creationId xmlns:p14="http://schemas.microsoft.com/office/powerpoint/2010/main" val="31057515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l-NL" sz="1200" dirty="0" err="1"/>
              <a:t>adapting</a:t>
            </a:r>
            <a:r>
              <a:rPr lang="nl-NL" sz="1200" dirty="0"/>
              <a:t> </a:t>
            </a:r>
            <a:r>
              <a:rPr lang="nl-NL" sz="1200" dirty="0" err="1"/>
              <a:t>to</a:t>
            </a:r>
            <a:r>
              <a:rPr lang="nl-NL" sz="1200" dirty="0"/>
              <a:t> changes </a:t>
            </a:r>
            <a:r>
              <a:rPr lang="en-US" sz="1200" dirty="0"/>
              <a:t>would be more effective if the first peers to ‘suffer’ can share their knowledge with other peers in a controlled manner</a:t>
            </a:r>
          </a:p>
          <a:p>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93</a:t>
            </a:fld>
            <a:endParaRPr lang="en-US"/>
          </a:p>
        </p:txBody>
      </p:sp>
    </p:spTree>
    <p:extLst>
      <p:ext uri="{BB962C8B-B14F-4D97-AF65-F5344CB8AC3E}">
        <p14:creationId xmlns:p14="http://schemas.microsoft.com/office/powerpoint/2010/main" val="23044571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SD of the expected delay leading to the local concept drifts given a matched frequent episode, indicating the confidence we have on the expected delay</a:t>
            </a:r>
            <a:endParaRPr lang="nl-NL" dirty="0"/>
          </a:p>
          <a:p>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94</a:t>
            </a:fld>
            <a:endParaRPr lang="en-US"/>
          </a:p>
        </p:txBody>
      </p:sp>
    </p:spTree>
    <p:extLst>
      <p:ext uri="{BB962C8B-B14F-4D97-AF65-F5344CB8AC3E}">
        <p14:creationId xmlns:p14="http://schemas.microsoft.com/office/powerpoint/2010/main" val="14613093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Machine much faster than human, machine much cheaper than human, much more available than human, and finally often better than human (but does not mean perfect)</a:t>
            </a:r>
            <a:endParaRPr lang="en-US" dirty="0"/>
          </a:p>
          <a:p>
            <a:r>
              <a:rPr lang="en-US" dirty="0"/>
              <a:t>Please note that in Kasparov’s</a:t>
            </a:r>
            <a:r>
              <a:rPr lang="en-US" baseline="0" dirty="0"/>
              <a:t> example Machine model is not perfect, but is better (on average) than the human player. This brings me to an old </a:t>
            </a:r>
            <a:r>
              <a:rPr lang="en-US" baseline="0" dirty="0" err="1"/>
              <a:t>famours</a:t>
            </a:r>
            <a:r>
              <a:rPr lang="en-US" baseline="0" dirty="0"/>
              <a:t> quote: </a:t>
            </a:r>
            <a:r>
              <a:rPr lang="en-US" sz="1200" dirty="0"/>
              <a:t>All models are </a:t>
            </a:r>
            <a:r>
              <a:rPr lang="en-US" sz="1200" dirty="0">
                <a:solidFill>
                  <a:srgbClr val="84203F"/>
                </a:solidFill>
              </a:rPr>
              <a:t>wrong</a:t>
            </a:r>
            <a:r>
              <a:rPr lang="en-US" sz="1200" dirty="0"/>
              <a:t>, but some are </a:t>
            </a:r>
            <a:r>
              <a:rPr lang="en-US" sz="1200" dirty="0">
                <a:solidFill>
                  <a:srgbClr val="84203F"/>
                </a:solidFill>
              </a:rPr>
              <a:t>useful. But I invite</a:t>
            </a:r>
            <a:r>
              <a:rPr lang="en-US" sz="1200" baseline="0" dirty="0">
                <a:solidFill>
                  <a:srgbClr val="84203F"/>
                </a:solidFill>
              </a:rPr>
              <a:t> to take a new look at it.</a:t>
            </a:r>
          </a:p>
          <a:p>
            <a:r>
              <a:rPr lang="en-US" sz="1200" baseline="0" dirty="0">
                <a:solidFill>
                  <a:srgbClr val="84203F"/>
                </a:solidFill>
              </a:rPr>
              <a:t>Predictive analytics is useful in both decision making and decision support, because predictive models are useful, they generate better predictions than humans; they can also help to save humans time automating routing predictions.</a:t>
            </a:r>
          </a:p>
          <a:p>
            <a:r>
              <a:rPr lang="en-US" sz="1200" baseline="0" dirty="0">
                <a:solidFill>
                  <a:srgbClr val="84203F"/>
                </a:solidFill>
              </a:rPr>
              <a:t>However, most of these models are still wrong, in a sense that that are not perfect and prone to mistakes, often stupid mistake, systematic mistakes, and also hard to predict mistakes.</a:t>
            </a:r>
          </a:p>
          <a:p>
            <a:r>
              <a:rPr lang="en-US" sz="1200" baseline="0" dirty="0">
                <a:solidFill>
                  <a:srgbClr val="84203F"/>
                </a:solidFill>
              </a:rPr>
              <a:t>Thus, we know that our models are not perfect</a:t>
            </a:r>
          </a:p>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97</a:t>
            </a:fld>
            <a:endParaRPr lang="en-US"/>
          </a:p>
        </p:txBody>
      </p:sp>
    </p:spTree>
    <p:extLst>
      <p:ext uri="{BB962C8B-B14F-4D97-AF65-F5344CB8AC3E}">
        <p14:creationId xmlns:p14="http://schemas.microsoft.com/office/powerpoint/2010/main" val="42115685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1,270 faces, using faces of lawmakers from countries with a high percentage of women in office. The sources included three African nations with predominantly dark-skinned populations, and three Nordic countries with mainly light-skinned residents.</a:t>
            </a:r>
          </a:p>
          <a:p>
            <a:r>
              <a:rPr lang="en-US" sz="1200" b="0" i="0" kern="1200" dirty="0">
                <a:solidFill>
                  <a:schemeClr val="tx1"/>
                </a:solidFill>
                <a:effectLst/>
                <a:latin typeface="+mn-lt"/>
                <a:ea typeface="+mn-ea"/>
                <a:cs typeface="+mn-cs"/>
              </a:rPr>
              <a:t>The African and Nordic faces were scored according to a six-point labeling system used by dermatologists to classify skin types. The medical classifications were determined to be more objective and precise than race.</a:t>
            </a:r>
          </a:p>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101</a:t>
            </a:fld>
            <a:endParaRPr lang="en-US"/>
          </a:p>
        </p:txBody>
      </p:sp>
    </p:spTree>
    <p:extLst>
      <p:ext uri="{BB962C8B-B14F-4D97-AF65-F5344CB8AC3E}">
        <p14:creationId xmlns:p14="http://schemas.microsoft.com/office/powerpoint/2010/main" val="1060212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Error analysis reveals 95.9% of the faces </a:t>
            </a:r>
            <a:r>
              <a:rPr lang="en-US" sz="1200" b="0" i="0" kern="1200" dirty="0" err="1">
                <a:solidFill>
                  <a:schemeClr val="tx1"/>
                </a:solidFill>
                <a:effectLst/>
                <a:latin typeface="+mn-lt"/>
                <a:ea typeface="+mn-ea"/>
                <a:cs typeface="+mn-cs"/>
              </a:rPr>
              <a:t>misgendered</a:t>
            </a:r>
            <a:r>
              <a:rPr lang="en-US" sz="1200" b="0" i="0" kern="1200" dirty="0">
                <a:solidFill>
                  <a:schemeClr val="tx1"/>
                </a:solidFill>
                <a:effectLst/>
                <a:latin typeface="+mn-lt"/>
                <a:ea typeface="+mn-ea"/>
                <a:cs typeface="+mn-cs"/>
              </a:rPr>
              <a:t> by Face++ were those of female subjects.</a:t>
            </a:r>
          </a:p>
          <a:p>
            <a:r>
              <a:rPr lang="en-US" sz="1200" b="0" i="0" kern="1200" dirty="0">
                <a:solidFill>
                  <a:schemeClr val="tx1"/>
                </a:solidFill>
                <a:effectLst/>
                <a:latin typeface="+mn-lt"/>
                <a:ea typeface="+mn-ea"/>
                <a:cs typeface="+mn-cs"/>
              </a:rPr>
              <a:t>- 93.6% of faces </a:t>
            </a:r>
            <a:r>
              <a:rPr lang="en-US" sz="1200" b="0" i="0" kern="1200" dirty="0" err="1">
                <a:solidFill>
                  <a:schemeClr val="tx1"/>
                </a:solidFill>
                <a:effectLst/>
                <a:latin typeface="+mn-lt"/>
                <a:ea typeface="+mn-ea"/>
                <a:cs typeface="+mn-cs"/>
              </a:rPr>
              <a:t>misgendered</a:t>
            </a:r>
            <a:r>
              <a:rPr lang="en-US" sz="1200" b="0" i="0" kern="1200" dirty="0">
                <a:solidFill>
                  <a:schemeClr val="tx1"/>
                </a:solidFill>
                <a:effectLst/>
                <a:latin typeface="+mn-lt"/>
                <a:ea typeface="+mn-ea"/>
                <a:cs typeface="+mn-cs"/>
              </a:rPr>
              <a:t> by Microsoft were those of darker subjects</a:t>
            </a:r>
          </a:p>
          <a:p>
            <a:pPr marL="171450" indent="-171450">
              <a:buFontTx/>
              <a:buChar char="-"/>
            </a:pPr>
            <a:r>
              <a:rPr lang="en-US" sz="1200" b="0" i="0" kern="1200" dirty="0">
                <a:solidFill>
                  <a:schemeClr val="tx1"/>
                </a:solidFill>
                <a:effectLst/>
                <a:latin typeface="+mn-lt"/>
                <a:ea typeface="+mn-ea"/>
                <a:cs typeface="+mn-cs"/>
              </a:rPr>
              <a:t>IBM had the largest gap in accuracy, with a difference of 34.4% in error rate between lighter males and darker females.</a:t>
            </a:r>
          </a:p>
          <a:p>
            <a:pPr marL="171450" indent="-171450">
              <a:buFontTx/>
              <a:buChar char="-"/>
            </a:pPr>
            <a:r>
              <a:rPr lang="en-US" sz="1200" b="0" i="0" kern="1200" dirty="0">
                <a:solidFill>
                  <a:schemeClr val="tx1"/>
                </a:solidFill>
                <a:effectLst/>
                <a:latin typeface="+mn-lt"/>
                <a:ea typeface="+mn-ea"/>
                <a:cs typeface="+mn-cs"/>
              </a:rPr>
              <a:t>IBM and Microsoft perform best on lighter males. Face++ performs best on darker males.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102</a:t>
            </a:fld>
            <a:endParaRPr lang="en-US"/>
          </a:p>
        </p:txBody>
      </p:sp>
    </p:spTree>
    <p:extLst>
      <p:ext uri="{BB962C8B-B14F-4D97-AF65-F5344CB8AC3E}">
        <p14:creationId xmlns:p14="http://schemas.microsoft.com/office/powerpoint/2010/main" val="34650042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48700" y="993775"/>
            <a:ext cx="6630988" cy="4972050"/>
          </a:xfrm>
        </p:spPr>
      </p:sp>
      <p:sp>
        <p:nvSpPr>
          <p:cNvPr id="3" name="Notes Placeholder 2"/>
          <p:cNvSpPr>
            <a:spLocks noGrp="1"/>
          </p:cNvSpPr>
          <p:nvPr>
            <p:ph type="body" idx="1"/>
          </p:nvPr>
        </p:nvSpPr>
        <p:spPr/>
        <p:txBody>
          <a:bodyPr/>
          <a:lstStyle/>
          <a:p>
            <a:pPr marL="376835" indent="-376835">
              <a:buFontTx/>
              <a:buChar char="-"/>
            </a:pPr>
            <a:r>
              <a:rPr lang="en-US" dirty="0"/>
              <a:t>Originally used for finding interesting areas to</a:t>
            </a:r>
            <a:r>
              <a:rPr lang="en-US" baseline="0" dirty="0"/>
              <a:t> direct attention of astrophysicists. Now, we exploit similar approaches for model performance auditing</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103</a:t>
            </a:fld>
            <a:endParaRPr lang="en-US"/>
          </a:p>
        </p:txBody>
      </p:sp>
    </p:spTree>
    <p:extLst>
      <p:ext uri="{BB962C8B-B14F-4D97-AF65-F5344CB8AC3E}">
        <p14:creationId xmlns:p14="http://schemas.microsoft.com/office/powerpoint/2010/main" val="3501950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are we trying to audit and to explain?</a:t>
            </a:r>
          </a:p>
          <a:p>
            <a:r>
              <a:rPr lang="en-US" dirty="0"/>
              <a:t>Interpreting predictions / model performance</a:t>
            </a:r>
          </a:p>
          <a:p>
            <a:r>
              <a:rPr lang="en-US" dirty="0"/>
              <a:t>Interpreting model decision logic</a:t>
            </a:r>
          </a:p>
          <a:p>
            <a:r>
              <a:rPr lang="en-US" dirty="0"/>
              <a:t>Interpreting model design principles</a:t>
            </a:r>
          </a:p>
          <a:p>
            <a:pPr marL="228580" indent="-228580">
              <a:buAutoNum type="arabicParenR"/>
            </a:pPr>
            <a:r>
              <a:rPr lang="en-US" dirty="0"/>
              <a:t>We can measure whether</a:t>
            </a:r>
            <a:r>
              <a:rPr lang="en-US" baseline="0" dirty="0"/>
              <a:t> model outputs on average are fair</a:t>
            </a:r>
          </a:p>
          <a:p>
            <a:pPr marL="685741" lvl="1" indent="-228580">
              <a:buAutoNum type="arabicParenR"/>
            </a:pPr>
            <a:r>
              <a:rPr lang="en-US" baseline="0" dirty="0"/>
              <a:t>Is it useful? – yes, is it sufficient? – likely not</a:t>
            </a:r>
          </a:p>
          <a:p>
            <a:pPr marL="228580" indent="-228580">
              <a:buAutoNum type="arabicParenR"/>
            </a:pPr>
            <a:r>
              <a:rPr lang="en-US" baseline="0" dirty="0"/>
              <a:t>We can inspect whether a model use protected characteristics</a:t>
            </a:r>
          </a:p>
          <a:p>
            <a:pPr marL="685741" lvl="1" indent="-228580">
              <a:buAutoNum type="arabicParenR"/>
            </a:pPr>
            <a:r>
              <a:rPr lang="en-US" baseline="0" dirty="0"/>
              <a:t>Is it useful – yes and no; 2) is it sufficient – certainly not</a:t>
            </a:r>
          </a:p>
          <a:p>
            <a:pPr marL="228580" indent="-228580">
              <a:buAutoNum type="arabicParenR"/>
            </a:pPr>
            <a:r>
              <a:rPr lang="en-US" baseline="0" dirty="0"/>
              <a:t>We can check the classification techniques and the training process to see what models were favored</a:t>
            </a:r>
          </a:p>
          <a:p>
            <a:pPr marL="0" indent="0">
              <a:buNone/>
            </a:pPr>
            <a:r>
              <a:rPr lang="en-US" baseline="0" dirty="0"/>
              <a:t>4) Give examples for each</a:t>
            </a:r>
          </a:p>
          <a:p>
            <a:r>
              <a:rPr lang="en-US" dirty="0"/>
              <a:t>Auditing individual predictions / overall model performance</a:t>
            </a:r>
          </a:p>
          <a:p>
            <a:pPr marL="171408" indent="-171408">
              <a:buFontTx/>
              <a:buChar char="-"/>
            </a:pPr>
            <a:r>
              <a:rPr lang="en-US" dirty="0"/>
              <a:t>Which</a:t>
            </a:r>
            <a:r>
              <a:rPr lang="en-US" baseline="0" dirty="0"/>
              <a:t> features were used for making a prediction</a:t>
            </a:r>
          </a:p>
          <a:p>
            <a:pPr marL="171408" indent="-171408">
              <a:buFontTx/>
              <a:buChar char="-"/>
            </a:pPr>
            <a:r>
              <a:rPr lang="en-US" baseline="0" dirty="0"/>
              <a:t>How much each feature (subset) has contributed to the prediction</a:t>
            </a:r>
          </a:p>
          <a:p>
            <a:pPr marL="171408" indent="-171408">
              <a:buFontTx/>
              <a:buChar char="-"/>
            </a:pPr>
            <a:r>
              <a:rPr lang="en-US" baseline="0" dirty="0"/>
              <a:t>How well does the model perform </a:t>
            </a:r>
            <a:r>
              <a:rPr lang="en-US" baseline="0" dirty="0" err="1"/>
              <a:t>wrt</a:t>
            </a:r>
            <a:r>
              <a:rPr lang="en-US" baseline="0" dirty="0"/>
              <a:t> accuracy, fairness, privacy-preservation etc. </a:t>
            </a:r>
            <a:endParaRPr lang="en-US" dirty="0"/>
          </a:p>
          <a:p>
            <a:r>
              <a:rPr lang="en-US" dirty="0"/>
              <a:t>Auditing model decision logic</a:t>
            </a:r>
          </a:p>
          <a:p>
            <a:r>
              <a:rPr lang="en-US" dirty="0"/>
              <a:t>- How</a:t>
            </a:r>
            <a:r>
              <a:rPr lang="en-US" baseline="0" dirty="0"/>
              <a:t> to simulate the model</a:t>
            </a:r>
            <a:endParaRPr lang="en-US" dirty="0"/>
          </a:p>
          <a:p>
            <a:r>
              <a:rPr lang="en-US" dirty="0"/>
              <a:t>Auditing model induction process / design principles</a:t>
            </a:r>
          </a:p>
          <a:p>
            <a:endParaRPr lang="en-US"/>
          </a:p>
          <a:p>
            <a:pPr marL="0" indent="0">
              <a:buNone/>
            </a:pPr>
            <a:endParaRPr lang="en-US" baseline="0"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105</a:t>
            </a:fld>
            <a:endParaRPr lang="en-US"/>
          </a:p>
        </p:txBody>
      </p:sp>
    </p:spTree>
    <p:extLst>
      <p:ext uri="{BB962C8B-B14F-4D97-AF65-F5344CB8AC3E}">
        <p14:creationId xmlns:p14="http://schemas.microsoft.com/office/powerpoint/2010/main" val="15572266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are we trying to audit and to explain?</a:t>
            </a:r>
          </a:p>
          <a:p>
            <a:r>
              <a:rPr lang="en-US" dirty="0"/>
              <a:t>Interpreting predictions / model performance</a:t>
            </a:r>
          </a:p>
          <a:p>
            <a:r>
              <a:rPr lang="en-US" dirty="0"/>
              <a:t>Interpreting model decision logic</a:t>
            </a:r>
          </a:p>
          <a:p>
            <a:r>
              <a:rPr lang="en-US" dirty="0"/>
              <a:t>Interpreting model design principles</a:t>
            </a:r>
          </a:p>
          <a:p>
            <a:pPr marL="228580" indent="-228580">
              <a:buAutoNum type="arabicParenR"/>
            </a:pPr>
            <a:r>
              <a:rPr lang="en-US" dirty="0"/>
              <a:t>We can measure whether</a:t>
            </a:r>
            <a:r>
              <a:rPr lang="en-US" baseline="0" dirty="0"/>
              <a:t> model outputs on average are fair</a:t>
            </a:r>
          </a:p>
          <a:p>
            <a:pPr marL="685741" lvl="1" indent="-228580">
              <a:buAutoNum type="arabicParenR"/>
            </a:pPr>
            <a:r>
              <a:rPr lang="en-US" baseline="0" dirty="0"/>
              <a:t>Is it useful? – yes, is it sufficient? – likely not</a:t>
            </a:r>
          </a:p>
          <a:p>
            <a:pPr marL="228580" indent="-228580">
              <a:buAutoNum type="arabicParenR"/>
            </a:pPr>
            <a:r>
              <a:rPr lang="en-US" baseline="0" dirty="0"/>
              <a:t>We can inspect whether a model use protected characteristics</a:t>
            </a:r>
          </a:p>
          <a:p>
            <a:pPr marL="685741" lvl="1" indent="-228580">
              <a:buAutoNum type="arabicParenR"/>
            </a:pPr>
            <a:r>
              <a:rPr lang="en-US" baseline="0" dirty="0"/>
              <a:t>Is it useful – yes and no; 2) is it sufficient – certainly not</a:t>
            </a:r>
          </a:p>
          <a:p>
            <a:pPr marL="228580" indent="-228580">
              <a:buAutoNum type="arabicParenR"/>
            </a:pPr>
            <a:r>
              <a:rPr lang="en-US" baseline="0" dirty="0"/>
              <a:t>We can check the classification techniques and the training process to see what models were favored</a:t>
            </a:r>
          </a:p>
          <a:p>
            <a:pPr marL="0" indent="0">
              <a:buNone/>
            </a:pPr>
            <a:r>
              <a:rPr lang="en-US" baseline="0" dirty="0"/>
              <a:t>4) Give examples for each</a:t>
            </a:r>
          </a:p>
          <a:p>
            <a:r>
              <a:rPr lang="en-US" dirty="0"/>
              <a:t>Auditing individual predictions / overall model performance</a:t>
            </a:r>
          </a:p>
          <a:p>
            <a:pPr marL="171408" indent="-171408">
              <a:buFontTx/>
              <a:buChar char="-"/>
            </a:pPr>
            <a:r>
              <a:rPr lang="en-US" dirty="0"/>
              <a:t>Which</a:t>
            </a:r>
            <a:r>
              <a:rPr lang="en-US" baseline="0" dirty="0"/>
              <a:t> features were used for making a prediction</a:t>
            </a:r>
          </a:p>
          <a:p>
            <a:pPr marL="171408" indent="-171408">
              <a:buFontTx/>
              <a:buChar char="-"/>
            </a:pPr>
            <a:r>
              <a:rPr lang="en-US" baseline="0" dirty="0"/>
              <a:t>How much each feature (subset) has contributed to the prediction</a:t>
            </a:r>
          </a:p>
          <a:p>
            <a:pPr marL="171408" indent="-171408">
              <a:buFontTx/>
              <a:buChar char="-"/>
            </a:pPr>
            <a:r>
              <a:rPr lang="en-US" baseline="0" dirty="0"/>
              <a:t>How well does the model perform </a:t>
            </a:r>
            <a:r>
              <a:rPr lang="en-US" baseline="0" dirty="0" err="1"/>
              <a:t>wrt</a:t>
            </a:r>
            <a:r>
              <a:rPr lang="en-US" baseline="0" dirty="0"/>
              <a:t> accuracy, fairness, privacy-preservation etc. </a:t>
            </a:r>
            <a:endParaRPr lang="en-US" dirty="0"/>
          </a:p>
          <a:p>
            <a:r>
              <a:rPr lang="en-US" dirty="0"/>
              <a:t>Auditing model decision logic</a:t>
            </a:r>
          </a:p>
          <a:p>
            <a:r>
              <a:rPr lang="en-US" dirty="0"/>
              <a:t>- How</a:t>
            </a:r>
            <a:r>
              <a:rPr lang="en-US" baseline="0" dirty="0"/>
              <a:t> to simulate the model</a:t>
            </a:r>
            <a:endParaRPr lang="en-US" dirty="0"/>
          </a:p>
          <a:p>
            <a:r>
              <a:rPr lang="en-US" dirty="0"/>
              <a:t>Auditing model induction process / design principles</a:t>
            </a:r>
          </a:p>
          <a:p>
            <a:endParaRPr lang="en-US"/>
          </a:p>
          <a:p>
            <a:pPr marL="0" indent="0">
              <a:buNone/>
            </a:pPr>
            <a:endParaRPr lang="en-US" baseline="0"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106</a:t>
            </a:fld>
            <a:endParaRPr lang="en-US"/>
          </a:p>
        </p:txBody>
      </p:sp>
    </p:spTree>
    <p:extLst>
      <p:ext uri="{BB962C8B-B14F-4D97-AF65-F5344CB8AC3E}">
        <p14:creationId xmlns:p14="http://schemas.microsoft.com/office/powerpoint/2010/main" val="37212157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a:t>A Framework for Understanding Unintended Consequences of Machine Learning</a:t>
            </a:r>
            <a:br>
              <a:rPr lang="en-GB" dirty="0"/>
            </a:br>
            <a:r>
              <a:rPr lang="en-GB" dirty="0">
                <a:hlinkClick r:id="rId3"/>
              </a:rPr>
              <a:t>https://arxiv.org/pdf/1901.10002.pdf</a:t>
            </a:r>
            <a:endParaRPr lang="en-GB" dirty="0"/>
          </a:p>
          <a:p>
            <a:endParaRPr lang="en-GB" dirty="0"/>
          </a:p>
          <a:p>
            <a:r>
              <a:rPr lang="en-GB" dirty="0">
                <a:hlinkClick r:id="rId4"/>
              </a:rPr>
              <a:t>https://arxiv.org/pdf/1803.09010.pdf</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Co-Designing Checklists to Understand Organizational Challenges and Opportunities around Fairness in AI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5"/>
              </a:rPr>
              <a:t>http://www.jennwv.com/papers/interp-ds.pdf</a:t>
            </a:r>
            <a:endParaRPr lang="en-GB" dirty="0"/>
          </a:p>
          <a:p>
            <a:endParaRPr lang="en-US" dirty="0"/>
          </a:p>
          <a:p>
            <a:endParaRPr lang="en-US" dirty="0"/>
          </a:p>
          <a:p>
            <a:r>
              <a:rPr lang="en-US" dirty="0"/>
              <a:t>Off-the-shelf and state-of-the-art AI / ML techniques and models which they produce are not neutral and are not fair. </a:t>
            </a:r>
          </a:p>
          <a:p>
            <a:r>
              <a:rPr lang="en-US" dirty="0"/>
              <a:t>Why? the uncontrolled biases in the training data and/or in the so-called ground truth labels</a:t>
            </a:r>
          </a:p>
          <a:p>
            <a:r>
              <a:rPr lang="en-US" dirty="0"/>
              <a:t>Scientists from computer science, social sciences, law and humanities look into ways how to formalize and how to operationalize the notions of fairness in AI. </a:t>
            </a:r>
          </a:p>
          <a:p>
            <a:r>
              <a:rPr lang="en-US" dirty="0"/>
              <a:t>There are many emerging interdisciplinary initiatives for ethical AI, explainable AI, moral AI, humane AI etc. </a:t>
            </a:r>
          </a:p>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107</a:t>
            </a:fld>
            <a:endParaRPr lang="en-US"/>
          </a:p>
        </p:txBody>
      </p:sp>
    </p:spTree>
    <p:extLst>
      <p:ext uri="{BB962C8B-B14F-4D97-AF65-F5344CB8AC3E}">
        <p14:creationId xmlns:p14="http://schemas.microsoft.com/office/powerpoint/2010/main" val="2147256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b="1" dirty="0"/>
              <a:t>Descriptive Methods </a:t>
            </a:r>
            <a:r>
              <a:rPr lang="en-US" dirty="0"/>
              <a:t>Find human-interpretable patterns that describe the data </a:t>
            </a:r>
          </a:p>
          <a:p>
            <a:endParaRPr lang="en-US" dirty="0"/>
          </a:p>
          <a:p>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7</a:t>
            </a:fld>
            <a:endParaRPr lang="en-US"/>
          </a:p>
        </p:txBody>
      </p:sp>
    </p:spTree>
    <p:extLst>
      <p:ext uri="{BB962C8B-B14F-4D97-AF65-F5344CB8AC3E}">
        <p14:creationId xmlns:p14="http://schemas.microsoft.com/office/powerpoint/2010/main" val="15738798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the general workflow of our algorithm. We first use labeled data to train a model, then we can build an explainer. By inputting the data into the explainer, we can obtain the corresponding Shapley values. </a:t>
            </a:r>
          </a:p>
          <a:p>
            <a:endParaRPr lang="en-US" dirty="0"/>
          </a:p>
          <a:p>
            <a:r>
              <a:rPr lang="en-US" dirty="0"/>
              <a:t>At time t, we are interested to detect if there is difference between reference window and current window, if drift detected, we will request labels of current window and update the mode. If not, we will extend the reference window.</a:t>
            </a:r>
          </a:p>
        </p:txBody>
      </p:sp>
      <p:sp>
        <p:nvSpPr>
          <p:cNvPr id="4" name="Slide Number Placeholder 3"/>
          <p:cNvSpPr>
            <a:spLocks noGrp="1"/>
          </p:cNvSpPr>
          <p:nvPr>
            <p:ph type="sldNum" sz="quarter" idx="5"/>
          </p:nvPr>
        </p:nvSpPr>
        <p:spPr/>
        <p:txBody>
          <a:bodyPr/>
          <a:lstStyle/>
          <a:p>
            <a:fld id="{AA799BBE-B871-48D7-983C-C0B1D7156DCD}" type="slidenum">
              <a:rPr lang="en-GB" smtClean="0"/>
              <a:t>109</a:t>
            </a:fld>
            <a:endParaRPr lang="en-GB"/>
          </a:p>
        </p:txBody>
      </p:sp>
    </p:spTree>
    <p:extLst>
      <p:ext uri="{BB962C8B-B14F-4D97-AF65-F5344CB8AC3E}">
        <p14:creationId xmlns:p14="http://schemas.microsoft.com/office/powerpoint/2010/main" val="327821364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problem of concept drift has been recognized in different application domains.</a:t>
            </a:r>
          </a:p>
          <a:p>
            <a:r>
              <a:rPr lang="en-US" sz="1200" b="0" i="0" u="none" strike="noStrike" kern="1200" baseline="0" dirty="0">
                <a:solidFill>
                  <a:schemeClr val="tx1"/>
                </a:solidFill>
                <a:latin typeface="+mn-lt"/>
                <a:ea typeface="+mn-ea"/>
                <a:cs typeface="+mn-cs"/>
              </a:rPr>
              <a:t>Further interest to adaptive learning has been boosted by the outcomes of several recently</a:t>
            </a:r>
          </a:p>
          <a:p>
            <a:r>
              <a:rPr lang="en-US" sz="1200" b="0" i="0" u="none" strike="noStrike" kern="1200" baseline="0" dirty="0">
                <a:solidFill>
                  <a:schemeClr val="tx1"/>
                </a:solidFill>
                <a:latin typeface="+mn-lt"/>
                <a:ea typeface="+mn-ea"/>
                <a:cs typeface="+mn-cs"/>
              </a:rPr>
              <a:t>organized contests or challenges in AI (controlling driverless cars at the DARPA</a:t>
            </a:r>
          </a:p>
          <a:p>
            <a:r>
              <a:rPr lang="en-US" sz="1200" b="0" i="0" u="none" strike="noStrike" kern="1200" baseline="0" dirty="0">
                <a:solidFill>
                  <a:schemeClr val="tx1"/>
                </a:solidFill>
                <a:latin typeface="+mn-lt"/>
                <a:ea typeface="+mn-ea"/>
                <a:cs typeface="+mn-cs"/>
              </a:rPr>
              <a:t>challenge), data mining and knowledge discovery (credit risk assessment competition</a:t>
            </a:r>
          </a:p>
          <a:p>
            <a:r>
              <a:rPr lang="en-US" sz="1200" b="0" i="0" u="none" strike="noStrike" kern="1200" baseline="0" dirty="0">
                <a:solidFill>
                  <a:schemeClr val="tx1"/>
                </a:solidFill>
                <a:latin typeface="+mn-lt"/>
                <a:ea typeface="+mn-ea"/>
                <a:cs typeface="+mn-cs"/>
              </a:rPr>
              <a:t>at PAKDD’09), and recommender systems (Netflix movie recommendation) </a:t>
            </a:r>
            <a:r>
              <a:rPr lang="en-US" sz="1200" b="0" i="0" u="none" strike="noStrike" kern="1200" baseline="0" dirty="0" err="1">
                <a:solidFill>
                  <a:schemeClr val="tx1"/>
                </a:solidFill>
                <a:latin typeface="+mn-lt"/>
                <a:ea typeface="+mn-ea"/>
                <a:cs typeface="+mn-cs"/>
              </a:rPr>
              <a:t>fields.Winning</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teams in each of these competitions emphasize that one of key factors in their success</a:t>
            </a:r>
          </a:p>
          <a:p>
            <a:r>
              <a:rPr lang="en-US" sz="1200" b="0" i="0" u="none" strike="noStrike" kern="1200" baseline="0" dirty="0">
                <a:solidFill>
                  <a:schemeClr val="tx1"/>
                </a:solidFill>
                <a:latin typeface="+mn-lt"/>
                <a:ea typeface="+mn-ea"/>
                <a:cs typeface="+mn-cs"/>
              </a:rPr>
              <a:t>was due to addressing temporal dynamics and various (hidden) contexts affecting</a:t>
            </a:r>
          </a:p>
          <a:p>
            <a:r>
              <a:rPr lang="en-US" sz="1200" b="0" i="0" u="none" strike="noStrike" kern="1200" baseline="0" dirty="0">
                <a:solidFill>
                  <a:schemeClr val="tx1"/>
                </a:solidFill>
                <a:latin typeface="+mn-lt"/>
                <a:ea typeface="+mn-ea"/>
                <a:cs typeface="+mn-cs"/>
              </a:rPr>
              <a:t>their concepts of interest. Therefore, we also referred to the conceptual categorization</a:t>
            </a:r>
          </a:p>
          <a:p>
            <a:r>
              <a:rPr lang="en-US" sz="1200" b="0" i="0" u="none" strike="noStrike" kern="1200" baseline="0" dirty="0">
                <a:solidFill>
                  <a:schemeClr val="tx1"/>
                </a:solidFill>
                <a:latin typeface="+mn-lt"/>
                <a:ea typeface="+mn-ea"/>
                <a:cs typeface="+mn-cs"/>
              </a:rPr>
              <a:t>of typical application settings in which adaptive learning systems have to operate</a:t>
            </a:r>
          </a:p>
          <a:p>
            <a:r>
              <a:rPr lang="en-US" sz="1200" b="0" i="0" u="none" strike="noStrike" kern="1200" baseline="0" dirty="0">
                <a:solidFill>
                  <a:schemeClr val="tx1"/>
                </a:solidFill>
                <a:latin typeface="+mn-lt"/>
                <a:ea typeface="+mn-ea"/>
                <a:cs typeface="+mn-cs"/>
              </a:rPr>
              <a:t>and discussed the lessons learnt from the real world cases of handling concept drift.</a:t>
            </a:r>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110</a:t>
            </a:fld>
            <a:endParaRPr lang="en-US"/>
          </a:p>
        </p:txBody>
      </p:sp>
    </p:spTree>
    <p:extLst>
      <p:ext uri="{BB962C8B-B14F-4D97-AF65-F5344CB8AC3E}">
        <p14:creationId xmlns:p14="http://schemas.microsoft.com/office/powerpoint/2010/main" val="40515474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Most of the work on concept drift assumes that the changes happen in hidden context</a:t>
            </a:r>
          </a:p>
          <a:p>
            <a:r>
              <a:rPr lang="en-US" sz="1200" b="0" i="0" u="none" strike="noStrike" kern="1200" baseline="0" dirty="0">
                <a:solidFill>
                  <a:schemeClr val="tx1"/>
                </a:solidFill>
                <a:latin typeface="+mn-lt"/>
                <a:ea typeface="+mn-ea"/>
                <a:cs typeface="+mn-cs"/>
              </a:rPr>
              <a:t>that is not observable to the adaptive learning system. Hence, concept drift is</a:t>
            </a:r>
          </a:p>
          <a:p>
            <a:r>
              <a:rPr lang="en-US" sz="1200" b="0" i="0" u="none" strike="noStrike" kern="1200" baseline="0" dirty="0">
                <a:solidFill>
                  <a:schemeClr val="tx1"/>
                </a:solidFill>
                <a:latin typeface="+mn-lt"/>
                <a:ea typeface="+mn-ea"/>
                <a:cs typeface="+mn-cs"/>
              </a:rPr>
              <a:t>considered to be unpredictable and its detection and handling is mostly reactive. However,</a:t>
            </a:r>
          </a:p>
          <a:p>
            <a:r>
              <a:rPr lang="en-US" sz="1200" b="0" i="0" u="none" strike="noStrike" kern="1200" baseline="0" dirty="0">
                <a:solidFill>
                  <a:schemeClr val="tx1"/>
                </a:solidFill>
                <a:latin typeface="+mn-lt"/>
                <a:ea typeface="+mn-ea"/>
                <a:cs typeface="+mn-cs"/>
              </a:rPr>
              <a:t>there are various application settings in which concept drift is expected to reappear</a:t>
            </a:r>
          </a:p>
          <a:p>
            <a:r>
              <a:rPr lang="en-US" sz="1200" b="0" i="0" u="none" strike="noStrike" kern="1200" baseline="0" dirty="0">
                <a:solidFill>
                  <a:schemeClr val="tx1"/>
                </a:solidFill>
                <a:latin typeface="+mn-lt"/>
                <a:ea typeface="+mn-ea"/>
                <a:cs typeface="+mn-cs"/>
              </a:rPr>
              <a:t>along the time line and across different objects in the modeled domain. Seasonal</a:t>
            </a:r>
          </a:p>
          <a:p>
            <a:r>
              <a:rPr lang="en-US" sz="1200" b="0" i="0" u="none" strike="noStrike" kern="1200" baseline="0" dirty="0">
                <a:solidFill>
                  <a:schemeClr val="tx1"/>
                </a:solidFill>
                <a:latin typeface="+mn-lt"/>
                <a:ea typeface="+mn-ea"/>
                <a:cs typeface="+mn-cs"/>
              </a:rPr>
              <a:t>effects with vague periodicity for a certain subgroup of object would be common e.g.</a:t>
            </a:r>
          </a:p>
          <a:p>
            <a:r>
              <a:rPr lang="en-US" sz="1200" b="0" i="0" u="none" strike="noStrike" kern="1200" baseline="0" dirty="0">
                <a:solidFill>
                  <a:schemeClr val="tx1"/>
                </a:solidFill>
                <a:latin typeface="+mn-lt"/>
                <a:ea typeface="+mn-ea"/>
                <a:cs typeface="+mn-cs"/>
              </a:rPr>
              <a:t>in food demand prediction [</a:t>
            </a:r>
            <a:r>
              <a:rPr lang="en-US" sz="1200" b="0" i="0" u="none" strike="noStrike" kern="1200" baseline="0" dirty="0" err="1">
                <a:solidFill>
                  <a:schemeClr val="tx1"/>
                </a:solidFill>
                <a:latin typeface="+mn-lt"/>
                <a:ea typeface="+mn-ea"/>
                <a:cs typeface="+mn-cs"/>
              </a:rPr>
              <a:t>Zliobaite</a:t>
            </a:r>
            <a:r>
              <a:rPr lang="en-US" sz="1200" b="0" i="0" u="none" strike="noStrike" kern="1200" baseline="0" dirty="0">
                <a:solidFill>
                  <a:schemeClr val="tx1"/>
                </a:solidFill>
                <a:latin typeface="+mn-lt"/>
                <a:ea typeface="+mn-ea"/>
                <a:cs typeface="+mn-cs"/>
              </a:rPr>
              <a:t> et al. 2012a]. Availability of external contextual</a:t>
            </a:r>
          </a:p>
          <a:p>
            <a:r>
              <a:rPr lang="en-US" sz="1200" b="0" i="0" u="none" strike="noStrike" kern="1200" baseline="0" dirty="0">
                <a:solidFill>
                  <a:schemeClr val="tx1"/>
                </a:solidFill>
                <a:latin typeface="+mn-lt"/>
                <a:ea typeface="+mn-ea"/>
                <a:cs typeface="+mn-cs"/>
              </a:rPr>
              <a:t>information or extraction of hidden contexts from the predictive features may help to</a:t>
            </a:r>
          </a:p>
          <a:p>
            <a:r>
              <a:rPr lang="en-US" sz="1200" b="0" i="0" u="none" strike="noStrike" kern="1200" baseline="0" dirty="0">
                <a:solidFill>
                  <a:schemeClr val="tx1"/>
                </a:solidFill>
                <a:latin typeface="+mn-lt"/>
                <a:ea typeface="+mn-ea"/>
                <a:cs typeface="+mn-cs"/>
              </a:rPr>
              <a:t>better handle recurrent concept drift, e.g. with use of a meta-learning approach [Gama</a:t>
            </a:r>
          </a:p>
          <a:p>
            <a:r>
              <a:rPr lang="en-US" sz="1200" b="0" i="0" u="none" strike="noStrike" kern="1200" baseline="0" dirty="0">
                <a:solidFill>
                  <a:schemeClr val="tx1"/>
                </a:solidFill>
                <a:latin typeface="+mn-lt"/>
                <a:ea typeface="+mn-ea"/>
                <a:cs typeface="+mn-cs"/>
              </a:rPr>
              <a:t>and </a:t>
            </a:r>
            <a:r>
              <a:rPr lang="en-US" sz="1200" b="0" i="0" u="none" strike="noStrike" kern="1200" baseline="0" dirty="0" err="1">
                <a:solidFill>
                  <a:schemeClr val="tx1"/>
                </a:solidFill>
                <a:latin typeface="+mn-lt"/>
                <a:ea typeface="+mn-ea"/>
                <a:cs typeface="+mn-cs"/>
              </a:rPr>
              <a:t>Kosina</a:t>
            </a:r>
            <a:r>
              <a:rPr lang="en-US" sz="1200" b="0" i="0" u="none" strike="noStrike" kern="1200" baseline="0" dirty="0">
                <a:solidFill>
                  <a:schemeClr val="tx1"/>
                </a:solidFill>
                <a:latin typeface="+mn-lt"/>
                <a:ea typeface="+mn-ea"/>
                <a:cs typeface="+mn-cs"/>
              </a:rPr>
              <a:t> 2011]. Moreover, transfer learning between the different contexts seems a</a:t>
            </a:r>
          </a:p>
          <a:p>
            <a:r>
              <a:rPr lang="nl-NL" sz="1200" b="0" i="0" u="none" strike="noStrike" kern="1200" baseline="0" dirty="0" err="1">
                <a:solidFill>
                  <a:schemeClr val="tx1"/>
                </a:solidFill>
                <a:latin typeface="+mn-lt"/>
                <a:ea typeface="+mn-ea"/>
                <a:cs typeface="+mn-cs"/>
              </a:rPr>
              <a:t>potential</a:t>
            </a:r>
            <a:r>
              <a:rPr lang="nl-NL" sz="1200" b="0" i="0" u="none" strike="noStrike" kern="1200" baseline="0" dirty="0">
                <a:solidFill>
                  <a:schemeClr val="tx1"/>
                </a:solidFill>
                <a:latin typeface="+mn-lt"/>
                <a:ea typeface="+mn-ea"/>
                <a:cs typeface="+mn-cs"/>
              </a:rPr>
              <a:t> research line.</a:t>
            </a:r>
          </a:p>
          <a:p>
            <a:r>
              <a:rPr lang="en-US" sz="1200" b="0" i="0" u="none" strike="noStrike" kern="1200" baseline="0" dirty="0">
                <a:solidFill>
                  <a:schemeClr val="tx1"/>
                </a:solidFill>
                <a:latin typeface="+mn-lt"/>
                <a:ea typeface="+mn-ea"/>
                <a:cs typeface="+mn-cs"/>
              </a:rPr>
              <a:t>Temporal relationships mining can be used to identify related drifts, e.g. in the distributed</a:t>
            </a:r>
          </a:p>
          <a:p>
            <a:r>
              <a:rPr lang="en-US" sz="1200" b="0" i="0" u="none" strike="noStrike" kern="1200" baseline="0" dirty="0">
                <a:solidFill>
                  <a:schemeClr val="tx1"/>
                </a:solidFill>
                <a:latin typeface="+mn-lt"/>
                <a:ea typeface="+mn-ea"/>
                <a:cs typeface="+mn-cs"/>
              </a:rPr>
              <a:t>or peer-to-peer settings in which concept drift in one peer may precede another</a:t>
            </a:r>
          </a:p>
          <a:p>
            <a:r>
              <a:rPr lang="en-US" sz="1200" b="0" i="0" u="none" strike="noStrike" kern="1200" baseline="0" dirty="0">
                <a:solidFill>
                  <a:schemeClr val="tx1"/>
                </a:solidFill>
                <a:latin typeface="+mn-lt"/>
                <a:ea typeface="+mn-ea"/>
                <a:cs typeface="+mn-cs"/>
              </a:rPr>
              <a:t>drift in related peer(s) [</a:t>
            </a:r>
            <a:r>
              <a:rPr lang="en-US" sz="1200" b="0" i="0" u="none" strike="noStrike" kern="1200" baseline="0" dirty="0" err="1">
                <a:solidFill>
                  <a:schemeClr val="tx1"/>
                </a:solidFill>
                <a:latin typeface="+mn-lt"/>
                <a:ea typeface="+mn-ea"/>
                <a:cs typeface="+mn-cs"/>
              </a:rPr>
              <a:t>Ang</a:t>
            </a:r>
            <a:r>
              <a:rPr lang="en-US" sz="1200" b="0" i="0" u="none" strike="noStrike" kern="1200" baseline="0" dirty="0">
                <a:solidFill>
                  <a:schemeClr val="tx1"/>
                </a:solidFill>
                <a:latin typeface="+mn-lt"/>
                <a:ea typeface="+mn-ea"/>
                <a:cs typeface="+mn-cs"/>
              </a:rPr>
              <a:t> et al. 2012]. In all these settings more accurate,</a:t>
            </a:r>
          </a:p>
          <a:p>
            <a:r>
              <a:rPr lang="en-US" sz="1200" b="0" i="0" u="none" strike="noStrike" kern="1200" baseline="0" dirty="0">
                <a:solidFill>
                  <a:schemeClr val="tx1"/>
                </a:solidFill>
                <a:latin typeface="+mn-lt"/>
                <a:ea typeface="+mn-ea"/>
                <a:cs typeface="+mn-cs"/>
              </a:rPr>
              <a:t>more proactive and more transparent change detection may become possible.</a:t>
            </a:r>
          </a:p>
          <a:p>
            <a:r>
              <a:rPr lang="en-US" sz="1200" b="0" i="0" u="none" strike="noStrike" kern="1200" baseline="0" dirty="0">
                <a:solidFill>
                  <a:schemeClr val="tx1"/>
                </a:solidFill>
                <a:latin typeface="+mn-lt"/>
                <a:ea typeface="+mn-ea"/>
                <a:cs typeface="+mn-cs"/>
              </a:rPr>
              <a:t>The vast majority of the work on concept drift detection summarized in this survey</a:t>
            </a:r>
          </a:p>
          <a:p>
            <a:r>
              <a:rPr lang="en-US" sz="1200" b="0" i="0" u="none" strike="noStrike" kern="1200" baseline="0" dirty="0">
                <a:solidFill>
                  <a:schemeClr val="tx1"/>
                </a:solidFill>
                <a:latin typeface="+mn-lt"/>
                <a:ea typeface="+mn-ea"/>
                <a:cs typeface="+mn-cs"/>
              </a:rPr>
              <a:t>does not address the problem of representation bias that is common to most of the</a:t>
            </a:r>
          </a:p>
          <a:p>
            <a:r>
              <a:rPr lang="en-US" sz="1200" b="0" i="0" u="none" strike="noStrike" kern="1200" baseline="0" dirty="0">
                <a:solidFill>
                  <a:schemeClr val="tx1"/>
                </a:solidFill>
                <a:latin typeface="+mn-lt"/>
                <a:ea typeface="+mn-ea"/>
                <a:cs typeface="+mn-cs"/>
              </a:rPr>
              <a:t>adaptive systems that enforce or suggest particular type of behavior. Whenever there</a:t>
            </a:r>
          </a:p>
          <a:p>
            <a:r>
              <a:rPr lang="en-US" sz="1200" b="0" i="0" u="none" strike="noStrike" kern="1200" baseline="0" dirty="0">
                <a:solidFill>
                  <a:schemeClr val="tx1"/>
                </a:solidFill>
                <a:latin typeface="+mn-lt"/>
                <a:ea typeface="+mn-ea"/>
                <a:cs typeface="+mn-cs"/>
              </a:rPr>
              <a:t>is a reinforcement feedback or a closed-loop control of the learning mechanism, we</a:t>
            </a:r>
          </a:p>
          <a:p>
            <a:r>
              <a:rPr lang="en-US" sz="1200" b="0" i="0" u="none" strike="noStrike" kern="1200" baseline="0" dirty="0">
                <a:solidFill>
                  <a:schemeClr val="tx1"/>
                </a:solidFill>
                <a:latin typeface="+mn-lt"/>
                <a:ea typeface="+mn-ea"/>
                <a:cs typeface="+mn-cs"/>
              </a:rPr>
              <a:t>cannot evaluate and compare the performance of concept drift handling techniques by</a:t>
            </a:r>
          </a:p>
          <a:p>
            <a:r>
              <a:rPr lang="en-US" sz="1200" b="0" i="0" u="none" strike="noStrike" kern="1200" baseline="0" dirty="0">
                <a:solidFill>
                  <a:schemeClr val="tx1"/>
                </a:solidFill>
                <a:latin typeface="+mn-lt"/>
                <a:ea typeface="+mn-ea"/>
                <a:cs typeface="+mn-cs"/>
              </a:rPr>
              <a:t>replaying historical data. Therefore, we can speculate that there will be more studies</a:t>
            </a:r>
          </a:p>
          <a:p>
            <a:r>
              <a:rPr lang="en-US" sz="1200" b="0" i="0" u="none" strike="noStrike" kern="1200" baseline="0" dirty="0">
                <a:solidFill>
                  <a:schemeClr val="tx1"/>
                </a:solidFill>
                <a:latin typeface="+mn-lt"/>
                <a:ea typeface="+mn-ea"/>
                <a:cs typeface="+mn-cs"/>
              </a:rPr>
              <a:t>that try to embed concept drift handling technique in real operational settings for</a:t>
            </a:r>
          </a:p>
          <a:p>
            <a:r>
              <a:rPr lang="nl-NL" sz="1200" b="0" i="0" u="none" strike="noStrike" kern="1200" baseline="0" dirty="0">
                <a:solidFill>
                  <a:schemeClr val="tx1"/>
                </a:solidFill>
                <a:latin typeface="+mn-lt"/>
                <a:ea typeface="+mn-ea"/>
                <a:cs typeface="+mn-cs"/>
              </a:rPr>
              <a:t>proper </a:t>
            </a:r>
            <a:r>
              <a:rPr lang="nl-NL" sz="1200" b="0" i="0" u="none" strike="noStrike" kern="1200" baseline="0" dirty="0" err="1">
                <a:solidFill>
                  <a:schemeClr val="tx1"/>
                </a:solidFill>
                <a:latin typeface="+mn-lt"/>
                <a:ea typeface="+mn-ea"/>
                <a:cs typeface="+mn-cs"/>
              </a:rPr>
              <a:t>validation</a:t>
            </a:r>
            <a:r>
              <a:rPr lang="nl-NL" sz="1200" b="0" i="0" u="none" strike="noStrike" kern="1200" baseline="0" dirty="0">
                <a:solidFill>
                  <a:schemeClr val="tx1"/>
                </a:solidFill>
                <a:latin typeface="+mn-lt"/>
                <a:ea typeface="+mn-ea"/>
                <a:cs typeface="+mn-cs"/>
              </a:rPr>
              <a:t>.</a:t>
            </a:r>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111</a:t>
            </a:fld>
            <a:endParaRPr lang="en-US"/>
          </a:p>
        </p:txBody>
      </p:sp>
    </p:spTree>
    <p:extLst>
      <p:ext uri="{BB962C8B-B14F-4D97-AF65-F5344CB8AC3E}">
        <p14:creationId xmlns:p14="http://schemas.microsoft.com/office/powerpoint/2010/main" val="4920486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safely, stability in</a:t>
            </a:r>
            <a:r>
              <a:rPr lang="en-US" baseline="0" dirty="0"/>
              <a:t> variety of settings</a:t>
            </a:r>
            <a:endParaRPr lang="nl-NL"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112</a:t>
            </a:fld>
            <a:endParaRPr lang="en-US"/>
          </a:p>
        </p:txBody>
      </p:sp>
    </p:spTree>
    <p:extLst>
      <p:ext uri="{BB962C8B-B14F-4D97-AF65-F5344CB8AC3E}">
        <p14:creationId xmlns:p14="http://schemas.microsoft.com/office/powerpoint/2010/main" val="26616746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a:t>Linking discovered context into predictive modeling </a:t>
            </a:r>
          </a:p>
          <a:p>
            <a:r>
              <a:rPr lang="en-US" sz="1200" dirty="0"/>
              <a:t>or </a:t>
            </a:r>
          </a:p>
          <a:p>
            <a:r>
              <a:rPr lang="en-US" sz="1200" dirty="0"/>
              <a:t>Context-aware adaptation of predictive</a:t>
            </a:r>
            <a:r>
              <a:rPr lang="en-US" sz="1200" baseline="0" dirty="0"/>
              <a:t> modeling</a:t>
            </a:r>
            <a:endParaRPr lang="en-US" dirty="0"/>
          </a:p>
        </p:txBody>
      </p:sp>
      <p:sp>
        <p:nvSpPr>
          <p:cNvPr id="4" name="Slide Number Placeholder 3"/>
          <p:cNvSpPr>
            <a:spLocks noGrp="1"/>
          </p:cNvSpPr>
          <p:nvPr>
            <p:ph type="sldNum" sz="quarter" idx="10"/>
          </p:nvPr>
        </p:nvSpPr>
        <p:spPr/>
        <p:txBody>
          <a:bodyPr/>
          <a:lstStyle/>
          <a:p>
            <a:fld id="{DC02360B-DB46-4E3A-95D3-D75067968530}" type="slidenum">
              <a:rPr lang="en-US" smtClean="0"/>
              <a:pPr/>
              <a:t>113</a:t>
            </a:fld>
            <a:endParaRPr lang="en-US"/>
          </a:p>
        </p:txBody>
      </p:sp>
    </p:spTree>
    <p:extLst>
      <p:ext uri="{BB962C8B-B14F-4D97-AF65-F5344CB8AC3E}">
        <p14:creationId xmlns:p14="http://schemas.microsoft.com/office/powerpoint/2010/main" val="2293027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66612">
              <a:defRPr/>
            </a:pPr>
            <a:r>
              <a:rPr lang="en-US" dirty="0"/>
              <a:t>Philips develops a device measuring and recording vital signs like skin conductivity (GSR) and heart rate, with a high frequency </a:t>
            </a:r>
          </a:p>
          <a:p>
            <a:endParaRPr lang="en-US" dirty="0"/>
          </a:p>
        </p:txBody>
      </p:sp>
      <p:sp>
        <p:nvSpPr>
          <p:cNvPr id="4" name="Slide Number Placeholder 3"/>
          <p:cNvSpPr>
            <a:spLocks noGrp="1"/>
          </p:cNvSpPr>
          <p:nvPr>
            <p:ph type="sldNum" sz="quarter" idx="10"/>
          </p:nvPr>
        </p:nvSpPr>
        <p:spPr/>
        <p:txBody>
          <a:bodyPr/>
          <a:lstStyle/>
          <a:p>
            <a:pPr>
              <a:defRPr/>
            </a:pPr>
            <a:fld id="{8C8A415E-A3BC-4937-AFFE-2028F60CB5F6}" type="slidenum">
              <a:rPr lang="en-US" smtClean="0"/>
              <a:pPr>
                <a:defRPr/>
              </a:pPr>
              <a:t>115</a:t>
            </a:fld>
            <a:endParaRPr lang="en-US"/>
          </a:p>
        </p:txBody>
      </p:sp>
    </p:spTree>
    <p:extLst>
      <p:ext uri="{BB962C8B-B14F-4D97-AF65-F5344CB8AC3E}">
        <p14:creationId xmlns:p14="http://schemas.microsoft.com/office/powerpoint/2010/main" val="7630599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bwMode="auto">
          <a:noFill/>
          <a:ln>
            <a:solidFill>
              <a:srgbClr val="000000"/>
            </a:solidFill>
            <a:miter lim="800000"/>
            <a:headEnd/>
            <a:tailEnd/>
          </a:ln>
        </p:spPr>
      </p:sp>
      <p:sp>
        <p:nvSpPr>
          <p:cNvPr id="6451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it is not that easy in online and even offline settings</a:t>
            </a:r>
          </a:p>
          <a:p>
            <a:pPr>
              <a:spcBef>
                <a:spcPct val="0"/>
              </a:spcBef>
            </a:pPr>
            <a:endParaRPr lang="en-US"/>
          </a:p>
        </p:txBody>
      </p:sp>
      <p:sp>
        <p:nvSpPr>
          <p:cNvPr id="645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FE6D776E-0748-4473-B952-A70CDC10EFA3}" type="slidenum">
              <a:rPr lang="en-US">
                <a:cs typeface="Arial" charset="0"/>
              </a:rPr>
              <a:pPr/>
              <a:t>119</a:t>
            </a:fld>
            <a:endParaRPr lang="en-US">
              <a:cs typeface="Arial" charset="0"/>
            </a:endParaRPr>
          </a:p>
        </p:txBody>
      </p:sp>
    </p:spTree>
    <p:extLst>
      <p:ext uri="{BB962C8B-B14F-4D97-AF65-F5344CB8AC3E}">
        <p14:creationId xmlns:p14="http://schemas.microsoft.com/office/powerpoint/2010/main" val="386805378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 monitoring cameras </a:t>
            </a:r>
            <a:r>
              <a:rPr lang="en-US" dirty="0" err="1"/>
              <a:t>vs</a:t>
            </a:r>
            <a:r>
              <a:rPr lang="en-US" dirty="0"/>
              <a:t> GPS </a:t>
            </a:r>
            <a:r>
              <a:rPr lang="en-US" dirty="0" err="1"/>
              <a:t>etc</a:t>
            </a:r>
            <a:endParaRPr lang="en-US" dirty="0"/>
          </a:p>
          <a:p>
            <a:r>
              <a:rPr lang="en-US" dirty="0"/>
              <a:t>Running from Auditorium to </a:t>
            </a:r>
          </a:p>
        </p:txBody>
      </p:sp>
      <p:sp>
        <p:nvSpPr>
          <p:cNvPr id="4" name="Slide Number Placeholder 3"/>
          <p:cNvSpPr>
            <a:spLocks noGrp="1"/>
          </p:cNvSpPr>
          <p:nvPr>
            <p:ph type="sldNum" sz="quarter" idx="10"/>
          </p:nvPr>
        </p:nvSpPr>
        <p:spPr/>
        <p:txBody>
          <a:bodyPr/>
          <a:lstStyle/>
          <a:p>
            <a:pPr>
              <a:defRPr/>
            </a:pPr>
            <a:fld id="{8C8A415E-A3BC-4937-AFFE-2028F60CB5F6}" type="slidenum">
              <a:rPr lang="en-US" smtClean="0"/>
              <a:pPr>
                <a:defRPr/>
              </a:pPr>
              <a:t>124</a:t>
            </a:fld>
            <a:endParaRPr lang="en-US"/>
          </a:p>
        </p:txBody>
      </p:sp>
    </p:spTree>
    <p:extLst>
      <p:ext uri="{BB962C8B-B14F-4D97-AF65-F5344CB8AC3E}">
        <p14:creationId xmlns:p14="http://schemas.microsoft.com/office/powerpoint/2010/main" val="6666084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dirty="0"/>
              <a:t>Feed to a classifier</a:t>
            </a:r>
          </a:p>
          <a:p>
            <a:r>
              <a:rPr lang="en-US" sz="1400" dirty="0"/>
              <a:t>Support Vector Machine and Gaussian Mixture Model, Logistic regression as a meta-classifier</a:t>
            </a:r>
          </a:p>
          <a:p>
            <a:endParaRPr lang="en-US" sz="1400" dirty="0"/>
          </a:p>
          <a:p>
            <a:endParaRPr lang="en-US" sz="1300" dirty="0"/>
          </a:p>
          <a:p>
            <a:r>
              <a:rPr lang="en-US" sz="1300" dirty="0"/>
              <a:t>Voiced sounds are produced by the vibration of vocal cord</a:t>
            </a:r>
          </a:p>
          <a:p>
            <a:r>
              <a:rPr lang="en-US" sz="1300" dirty="0"/>
              <a:t>Unvoiced sounds are produced by the rapid flow of air through the nose or teeth.</a:t>
            </a:r>
            <a:endParaRPr lang="en-US" dirty="0"/>
          </a:p>
        </p:txBody>
      </p:sp>
      <p:sp>
        <p:nvSpPr>
          <p:cNvPr id="4" name="Slide Number Placeholder 3"/>
          <p:cNvSpPr>
            <a:spLocks noGrp="1"/>
          </p:cNvSpPr>
          <p:nvPr>
            <p:ph type="sldNum" sz="quarter" idx="10"/>
          </p:nvPr>
        </p:nvSpPr>
        <p:spPr/>
        <p:txBody>
          <a:bodyPr/>
          <a:lstStyle/>
          <a:p>
            <a:pPr>
              <a:defRPr/>
            </a:pPr>
            <a:fld id="{8C8A415E-A3BC-4937-AFFE-2028F60CB5F6}" type="slidenum">
              <a:rPr lang="en-US" smtClean="0"/>
              <a:pPr>
                <a:defRPr/>
              </a:pPr>
              <a:t>126</a:t>
            </a:fld>
            <a:endParaRPr lang="en-US"/>
          </a:p>
        </p:txBody>
      </p:sp>
    </p:spTree>
    <p:extLst>
      <p:ext uri="{BB962C8B-B14F-4D97-AF65-F5344CB8AC3E}">
        <p14:creationId xmlns:p14="http://schemas.microsoft.com/office/powerpoint/2010/main" val="20118449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endParaRPr lang="pt-PT"/>
          </a:p>
        </p:txBody>
      </p:sp>
      <p:sp>
        <p:nvSpPr>
          <p:cNvPr id="4" name="Marcador de Posição do Número do Diapositivo 3"/>
          <p:cNvSpPr>
            <a:spLocks noGrp="1"/>
          </p:cNvSpPr>
          <p:nvPr>
            <p:ph type="sldNum" sz="quarter" idx="10"/>
          </p:nvPr>
        </p:nvSpPr>
        <p:spPr/>
        <p:txBody>
          <a:bodyPr/>
          <a:lstStyle/>
          <a:p>
            <a:fld id="{DF0C8F3F-A66F-493D-8630-F4B39579B43C}" type="slidenum">
              <a:rPr lang="pt-PT" smtClean="0"/>
              <a:pPr/>
              <a:t>132</a:t>
            </a:fld>
            <a:endParaRPr lang="pt-PT"/>
          </a:p>
        </p:txBody>
      </p:sp>
    </p:spTree>
    <p:extLst>
      <p:ext uri="{BB962C8B-B14F-4D97-AF65-F5344CB8AC3E}">
        <p14:creationId xmlns:p14="http://schemas.microsoft.com/office/powerpoint/2010/main" val="61020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4143004" y="9120834"/>
            <a:ext cx="3170490" cy="478832"/>
          </a:xfrm>
          <a:prstGeom prst="rect">
            <a:avLst/>
          </a:prstGeom>
          <a:noFill/>
          <a:ln w="9525">
            <a:noFill/>
            <a:miter lim="800000"/>
            <a:headEnd/>
            <a:tailEnd/>
          </a:ln>
        </p:spPr>
        <p:txBody>
          <a:bodyPr lIns="91433" tIns="45717" rIns="91433" bIns="45717" anchor="b"/>
          <a:lstStyle/>
          <a:p>
            <a:pPr algn="r"/>
            <a:fld id="{13DE7D4B-9E46-4F7C-9020-BA17EF32C14F}" type="slidenum">
              <a:rPr lang="en-US" sz="1200"/>
              <a:pPr algn="r"/>
              <a:t>8</a:t>
            </a:fld>
            <a:endParaRPr lang="en-US" sz="1200"/>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xfrm>
            <a:off x="731520" y="4561186"/>
            <a:ext cx="5852160" cy="4318698"/>
          </a:xfrm>
          <a:noFill/>
        </p:spPr>
        <p:txBody>
          <a:bodyPr wrap="square" lIns="91433" tIns="45717" rIns="91433" bIns="45717"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 will give mostly classification examples to keep the focus, but the discussion is applicable for other predictive modeling and monitoring tasks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baseline="0" dirty="0">
                <a:solidFill>
                  <a:schemeClr val="tx1"/>
                </a:solidFill>
                <a:latin typeface="+mn-lt"/>
                <a:ea typeface="+mn-ea"/>
                <a:cs typeface="+mn-cs"/>
              </a:rPr>
              <a:t> a concept is a set of objects</a:t>
            </a:r>
            <a:endParaRPr lang="nl-NL" dirty="0"/>
          </a:p>
          <a:p>
            <a:pPr eaLnBrk="1" hangingPunct="1"/>
            <a:endParaRPr lang="en-US" dirty="0">
              <a:latin typeface="Arial" charset="0"/>
              <a:cs typeface="Arial" charset="0"/>
            </a:endParaRPr>
          </a:p>
        </p:txBody>
      </p:sp>
    </p:spTree>
    <p:extLst>
      <p:ext uri="{BB962C8B-B14F-4D97-AF65-F5344CB8AC3E}">
        <p14:creationId xmlns:p14="http://schemas.microsoft.com/office/powerpoint/2010/main" val="11658336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endParaRPr lang="pt-PT"/>
          </a:p>
        </p:txBody>
      </p:sp>
      <p:sp>
        <p:nvSpPr>
          <p:cNvPr id="4" name="Marcador de Posição do Número do Diapositivo 3"/>
          <p:cNvSpPr>
            <a:spLocks noGrp="1"/>
          </p:cNvSpPr>
          <p:nvPr>
            <p:ph type="sldNum" sz="quarter" idx="10"/>
          </p:nvPr>
        </p:nvSpPr>
        <p:spPr/>
        <p:txBody>
          <a:bodyPr/>
          <a:lstStyle/>
          <a:p>
            <a:fld id="{DF0C8F3F-A66F-493D-8630-F4B39579B43C}" type="slidenum">
              <a:rPr lang="pt-PT" smtClean="0"/>
              <a:pPr/>
              <a:t>133</a:t>
            </a:fld>
            <a:endParaRPr lang="pt-PT"/>
          </a:p>
        </p:txBody>
      </p:sp>
    </p:spTree>
    <p:extLst>
      <p:ext uri="{BB962C8B-B14F-4D97-AF65-F5344CB8AC3E}">
        <p14:creationId xmlns:p14="http://schemas.microsoft.com/office/powerpoint/2010/main" val="4881438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normAutofit/>
          </a:bodyPr>
          <a:lstStyle/>
          <a:p>
            <a:endParaRPr lang="pt-PT"/>
          </a:p>
        </p:txBody>
      </p:sp>
      <p:sp>
        <p:nvSpPr>
          <p:cNvPr id="4" name="Marcador de Posição do Número do Diapositivo 3"/>
          <p:cNvSpPr>
            <a:spLocks noGrp="1"/>
          </p:cNvSpPr>
          <p:nvPr>
            <p:ph type="sldNum" sz="quarter" idx="10"/>
          </p:nvPr>
        </p:nvSpPr>
        <p:spPr/>
        <p:txBody>
          <a:bodyPr/>
          <a:lstStyle/>
          <a:p>
            <a:fld id="{DF0C8F3F-A66F-493D-8630-F4B39579B43C}" type="slidenum">
              <a:rPr lang="pt-PT" smtClean="0"/>
              <a:pPr/>
              <a:t>134</a:t>
            </a:fld>
            <a:endParaRPr lang="pt-PT"/>
          </a:p>
        </p:txBody>
      </p:sp>
    </p:spTree>
    <p:extLst>
      <p:ext uri="{BB962C8B-B14F-4D97-AF65-F5344CB8AC3E}">
        <p14:creationId xmlns:p14="http://schemas.microsoft.com/office/powerpoint/2010/main" val="2638977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bwMode="auto">
          <a:ln>
            <a:miter lim="800000"/>
            <a:headEnd/>
            <a:tailEnd/>
          </a:ln>
        </p:spPr>
        <p:txBody>
          <a:bodyPr/>
          <a:lstStyle/>
          <a:p>
            <a:fld id="{5B46D7FA-0DFA-7840-9443-B9B34BA79AC3}" type="slidenum">
              <a:rPr lang="en-US"/>
              <a:pPr/>
              <a:t>137</a:t>
            </a:fld>
            <a:endParaRPr lang="en-US"/>
          </a:p>
        </p:txBody>
      </p:sp>
      <p:sp>
        <p:nvSpPr>
          <p:cNvPr id="71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7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Tree>
    <p:extLst>
      <p:ext uri="{BB962C8B-B14F-4D97-AF65-F5344CB8AC3E}">
        <p14:creationId xmlns:p14="http://schemas.microsoft.com/office/powerpoint/2010/main" val="28730421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normAutofit/>
          </a:bodyPr>
          <a:lstStyle/>
          <a:p>
            <a:pPr>
              <a:lnSpc>
                <a:spcPct val="90000"/>
              </a:lnSpc>
            </a:pPr>
            <a:r>
              <a:rPr lang="en-US" sz="1000">
                <a:latin typeface="Calibri" charset="0"/>
              </a:rPr>
              <a:t>- the prior probabilities of classes p(y) may change,</a:t>
            </a:r>
          </a:p>
          <a:p>
            <a:pPr>
              <a:lnSpc>
                <a:spcPct val="90000"/>
              </a:lnSpc>
            </a:pPr>
            <a:r>
              <a:rPr lang="en-US" sz="1000">
                <a:latin typeface="Calibri" charset="0"/>
              </a:rPr>
              <a:t>- the class conditional probabilities p(Xjy) may change, and</a:t>
            </a:r>
          </a:p>
          <a:p>
            <a:pPr>
              <a:lnSpc>
                <a:spcPct val="90000"/>
              </a:lnSpc>
            </a:pPr>
            <a:r>
              <a:rPr lang="en-US" sz="1000">
                <a:latin typeface="Calibri" charset="0"/>
              </a:rPr>
              <a:t>- as a result, the posterior probabilities of classes p(yjX) may change affecting the p</a:t>
            </a:r>
            <a:r>
              <a:rPr lang="nl-NL" sz="1000">
                <a:latin typeface="Calibri" charset="0"/>
              </a:rPr>
              <a:t>rediction</a:t>
            </a:r>
          </a:p>
          <a:p>
            <a:pPr>
              <a:lnSpc>
                <a:spcPct val="90000"/>
              </a:lnSpc>
            </a:pPr>
            <a:endParaRPr lang="en-US" sz="1000">
              <a:latin typeface="Calibri" charset="0"/>
            </a:endParaRPr>
          </a:p>
          <a:p>
            <a:pPr eaLnBrk="1" hangingPunct="1">
              <a:lnSpc>
                <a:spcPct val="90000"/>
              </a:lnSpc>
              <a:spcBef>
                <a:spcPct val="0"/>
              </a:spcBef>
            </a:pPr>
            <a:r>
              <a:rPr lang="en-US" sz="1000">
                <a:latin typeface="Calibri" charset="0"/>
              </a:rPr>
              <a:t>the input data characteristics or the relation between the input data and the target variable may change</a:t>
            </a:r>
            <a:endParaRPr lang="nl-NL" sz="1000">
              <a:latin typeface="Calibri" charset="0"/>
            </a:endParaRPr>
          </a:p>
          <a:p>
            <a:pPr>
              <a:lnSpc>
                <a:spcPct val="90000"/>
              </a:lnSpc>
            </a:pPr>
            <a:r>
              <a:rPr lang="en-US" sz="1000">
                <a:latin typeface="Calibri" charset="0"/>
              </a:rPr>
              <a:t>From a predictive perspective only the changes that affect the prediction</a:t>
            </a:r>
          </a:p>
          <a:p>
            <a:pPr>
              <a:lnSpc>
                <a:spcPct val="90000"/>
              </a:lnSpc>
            </a:pPr>
            <a:r>
              <a:rPr lang="nl-NL" sz="1000">
                <a:latin typeface="Calibri" charset="0"/>
              </a:rPr>
              <a:t>decision require adaptation</a:t>
            </a:r>
            <a:endParaRPr lang="en-US" sz="1000">
              <a:latin typeface="Calibri" charset="0"/>
            </a:endParaRPr>
          </a:p>
          <a:p>
            <a:pPr>
              <a:lnSpc>
                <a:spcPct val="90000"/>
              </a:lnSpc>
            </a:pPr>
            <a:endParaRPr lang="en-US" sz="1000">
              <a:latin typeface="Calibri" charset="0"/>
            </a:endParaRPr>
          </a:p>
          <a:p>
            <a:pPr>
              <a:lnSpc>
                <a:spcPct val="90000"/>
              </a:lnSpc>
            </a:pPr>
            <a:r>
              <a:rPr lang="en-US" sz="1000">
                <a:latin typeface="Calibri" charset="0"/>
              </a:rPr>
              <a:t>The real concept drift refers to changes in</a:t>
            </a:r>
          </a:p>
          <a:p>
            <a:pPr>
              <a:lnSpc>
                <a:spcPct val="90000"/>
              </a:lnSpc>
            </a:pPr>
            <a:r>
              <a:rPr lang="en-US" sz="1000">
                <a:latin typeface="Calibri" charset="0"/>
              </a:rPr>
              <a:t>the conditional distribution of the output (i.e., target variable) given the input (input</a:t>
            </a:r>
          </a:p>
          <a:p>
            <a:pPr>
              <a:lnSpc>
                <a:spcPct val="90000"/>
              </a:lnSpc>
            </a:pPr>
            <a:r>
              <a:rPr lang="en-US" sz="1000">
                <a:latin typeface="Calibri" charset="0"/>
              </a:rPr>
              <a:t>features), while the distribution of the input may stay unchanged. A typical example</a:t>
            </a:r>
          </a:p>
          <a:p>
            <a:pPr>
              <a:lnSpc>
                <a:spcPct val="90000"/>
              </a:lnSpc>
            </a:pPr>
            <a:r>
              <a:rPr lang="en-US" sz="1000">
                <a:latin typeface="Calibri" charset="0"/>
              </a:rPr>
              <a:t>of the real concept drift is a change in user</a:t>
            </a:r>
            <a:r>
              <a:rPr lang="ja-JP" altLang="en-US" sz="1000">
                <a:latin typeface="Calibri" charset="0"/>
              </a:rPr>
              <a:t>’</a:t>
            </a:r>
            <a:r>
              <a:rPr lang="en-US" sz="1000">
                <a:latin typeface="Calibri" charset="0"/>
              </a:rPr>
              <a:t>s interests when following an online news</a:t>
            </a:r>
          </a:p>
          <a:p>
            <a:pPr>
              <a:lnSpc>
                <a:spcPct val="90000"/>
              </a:lnSpc>
            </a:pPr>
            <a:r>
              <a:rPr lang="en-US" sz="1000">
                <a:latin typeface="Calibri" charset="0"/>
              </a:rPr>
              <a:t>stream. Whilst the distribution of the incoming news documents often remains the</a:t>
            </a:r>
          </a:p>
          <a:p>
            <a:pPr>
              <a:lnSpc>
                <a:spcPct val="90000"/>
              </a:lnSpc>
            </a:pPr>
            <a:r>
              <a:rPr lang="en-US" sz="1000">
                <a:latin typeface="Calibri" charset="0"/>
              </a:rPr>
              <a:t>same, the conditional distribution of the interesting (and thus not interesting) news documents for that user changes.</a:t>
            </a:r>
          </a:p>
          <a:p>
            <a:pPr>
              <a:lnSpc>
                <a:spcPct val="90000"/>
              </a:lnSpc>
            </a:pPr>
            <a:endParaRPr lang="en-US" sz="1000">
              <a:latin typeface="Calibri" charset="0"/>
            </a:endParaRPr>
          </a:p>
          <a:p>
            <a:pPr>
              <a:lnSpc>
                <a:spcPct val="90000"/>
              </a:lnSpc>
            </a:pPr>
            <a:r>
              <a:rPr lang="en-US" sz="1000">
                <a:latin typeface="Calibri" charset="0"/>
              </a:rPr>
              <a:t>Originally a virtual drift has been defined [Widmer and Kubat 1993] to occur</a:t>
            </a:r>
          </a:p>
          <a:p>
            <a:pPr>
              <a:lnSpc>
                <a:spcPct val="90000"/>
              </a:lnSpc>
            </a:pPr>
            <a:r>
              <a:rPr lang="en-US" sz="1000">
                <a:latin typeface="Calibri" charset="0"/>
              </a:rPr>
              <a:t>due to incomplete data representation rather than change in concepts in reality,</a:t>
            </a:r>
          </a:p>
          <a:p>
            <a:pPr>
              <a:lnSpc>
                <a:spcPct val="90000"/>
              </a:lnSpc>
            </a:pPr>
            <a:r>
              <a:rPr lang="en-US" sz="1000">
                <a:latin typeface="Calibri" charset="0"/>
              </a:rPr>
              <a:t>— Virtual drift corresponds to change in data distribution that leads to changes in</a:t>
            </a:r>
          </a:p>
          <a:p>
            <a:pPr>
              <a:lnSpc>
                <a:spcPct val="90000"/>
              </a:lnSpc>
            </a:pPr>
            <a:r>
              <a:rPr lang="en-US" sz="1000">
                <a:latin typeface="Calibri" charset="0"/>
              </a:rPr>
              <a:t>the decision boundary [Tsymbal 2004],</a:t>
            </a:r>
          </a:p>
          <a:p>
            <a:pPr>
              <a:lnSpc>
                <a:spcPct val="90000"/>
              </a:lnSpc>
            </a:pPr>
            <a:r>
              <a:rPr lang="en-US" sz="1000">
                <a:latin typeface="Calibri" charset="0"/>
              </a:rPr>
              <a:t>— Virtual drift is a drift that does not affect the target concept [Delany et al. 2005],</a:t>
            </a:r>
          </a:p>
          <a:p>
            <a:pPr>
              <a:lnSpc>
                <a:spcPct val="90000"/>
              </a:lnSpc>
            </a:pPr>
            <a:r>
              <a:rPr lang="en-US" sz="1000">
                <a:latin typeface="Calibri" charset="0"/>
              </a:rPr>
              <a:t>— Virtual drift has been also referred to as temporary drift [Lazarescu et al.</a:t>
            </a:r>
          </a:p>
          <a:p>
            <a:pPr>
              <a:lnSpc>
                <a:spcPct val="90000"/>
              </a:lnSpc>
            </a:pPr>
            <a:r>
              <a:rPr lang="en-US" sz="1000">
                <a:latin typeface="Calibri" charset="0"/>
              </a:rPr>
              <a:t>2004],sampling shift [Salganicoff 1997] and feature change [Gao et al. 2007],</a:t>
            </a:r>
          </a:p>
          <a:p>
            <a:pPr>
              <a:lnSpc>
                <a:spcPct val="90000"/>
              </a:lnSpc>
            </a:pPr>
            <a:endParaRPr lang="nl-NL" sz="1000">
              <a:latin typeface="Calibri" charset="0"/>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a:solidFill>
                  <a:schemeClr val="tx1"/>
                </a:solidFill>
                <a:latin typeface="Arial" charset="0"/>
                <a:ea typeface="ＭＳ Ｐゴシック" charset="0"/>
                <a:cs typeface="Arial" charset="0"/>
              </a:defRPr>
            </a:lvl1pPr>
            <a:lvl2pPr defTabSz="990600">
              <a:defRPr>
                <a:solidFill>
                  <a:schemeClr val="tx1"/>
                </a:solidFill>
                <a:latin typeface="Arial" charset="0"/>
                <a:ea typeface="Arial" charset="0"/>
                <a:cs typeface="Arial" charset="0"/>
              </a:defRPr>
            </a:lvl2pPr>
            <a:lvl3pPr defTabSz="990600">
              <a:defRPr>
                <a:solidFill>
                  <a:schemeClr val="tx1"/>
                </a:solidFill>
                <a:latin typeface="Arial" charset="0"/>
                <a:ea typeface="Arial" charset="0"/>
                <a:cs typeface="Arial" charset="0"/>
              </a:defRPr>
            </a:lvl3pPr>
            <a:lvl4pPr defTabSz="990600">
              <a:defRPr>
                <a:solidFill>
                  <a:schemeClr val="tx1"/>
                </a:solidFill>
                <a:latin typeface="Arial" charset="0"/>
                <a:ea typeface="Arial" charset="0"/>
                <a:cs typeface="Arial" charset="0"/>
              </a:defRPr>
            </a:lvl4pPr>
            <a:lvl5pPr defTabSz="990600">
              <a:defRPr>
                <a:solidFill>
                  <a:schemeClr val="tx1"/>
                </a:solidFill>
                <a:latin typeface="Arial" charset="0"/>
                <a:ea typeface="Arial" charset="0"/>
                <a:cs typeface="Arial" charset="0"/>
              </a:defRPr>
            </a:lvl5pPr>
            <a:lvl6pPr marL="2284413" indent="1588" defTabSz="990600" eaLnBrk="0" fontAlgn="base" hangingPunct="0">
              <a:spcBef>
                <a:spcPct val="0"/>
              </a:spcBef>
              <a:spcAft>
                <a:spcPct val="0"/>
              </a:spcAft>
              <a:defRPr>
                <a:solidFill>
                  <a:schemeClr val="tx1"/>
                </a:solidFill>
                <a:latin typeface="Arial" charset="0"/>
                <a:ea typeface="Arial" charset="0"/>
                <a:cs typeface="Arial" charset="0"/>
              </a:defRPr>
            </a:lvl6pPr>
            <a:lvl7pPr marL="2741613" indent="1588" defTabSz="990600" eaLnBrk="0" fontAlgn="base" hangingPunct="0">
              <a:spcBef>
                <a:spcPct val="0"/>
              </a:spcBef>
              <a:spcAft>
                <a:spcPct val="0"/>
              </a:spcAft>
              <a:defRPr>
                <a:solidFill>
                  <a:schemeClr val="tx1"/>
                </a:solidFill>
                <a:latin typeface="Arial" charset="0"/>
                <a:ea typeface="Arial" charset="0"/>
                <a:cs typeface="Arial" charset="0"/>
              </a:defRPr>
            </a:lvl7pPr>
            <a:lvl8pPr marL="3198813" indent="1588" defTabSz="990600" eaLnBrk="0" fontAlgn="base" hangingPunct="0">
              <a:spcBef>
                <a:spcPct val="0"/>
              </a:spcBef>
              <a:spcAft>
                <a:spcPct val="0"/>
              </a:spcAft>
              <a:defRPr>
                <a:solidFill>
                  <a:schemeClr val="tx1"/>
                </a:solidFill>
                <a:latin typeface="Arial" charset="0"/>
                <a:ea typeface="Arial" charset="0"/>
                <a:cs typeface="Arial" charset="0"/>
              </a:defRPr>
            </a:lvl8pPr>
            <a:lvl9pPr marL="3656013" indent="1588" defTabSz="990600" eaLnBrk="0" fontAlgn="base" hangingPunct="0">
              <a:spcBef>
                <a:spcPct val="0"/>
              </a:spcBef>
              <a:spcAft>
                <a:spcPct val="0"/>
              </a:spcAft>
              <a:defRPr>
                <a:solidFill>
                  <a:schemeClr val="tx1"/>
                </a:solidFill>
                <a:latin typeface="Arial" charset="0"/>
                <a:ea typeface="Arial" charset="0"/>
                <a:cs typeface="Arial" charset="0"/>
              </a:defRPr>
            </a:lvl9pPr>
          </a:lstStyle>
          <a:p>
            <a:fld id="{51DF6C72-0943-8544-A223-EBCC4C2B7264}" type="slidenum">
              <a:rPr lang="en-US">
                <a:latin typeface="Calibri" charset="0"/>
              </a:rPr>
              <a:pPr/>
              <a:t>138</a:t>
            </a:fld>
            <a:endParaRPr lang="en-US">
              <a:latin typeface="Calibri" charset="0"/>
            </a:endParaRPr>
          </a:p>
        </p:txBody>
      </p:sp>
    </p:spTree>
    <p:extLst>
      <p:ext uri="{BB962C8B-B14F-4D97-AF65-F5344CB8AC3E}">
        <p14:creationId xmlns:p14="http://schemas.microsoft.com/office/powerpoint/2010/main" val="2028168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https://futurism.com/the-byte/pandemic-confused-machine-learning-systems</a:t>
            </a:r>
            <a:endParaRPr lang="en-NL" dirty="0"/>
          </a:p>
        </p:txBody>
      </p:sp>
      <p:sp>
        <p:nvSpPr>
          <p:cNvPr id="4" name="Slide Number Placeholder 3"/>
          <p:cNvSpPr>
            <a:spLocks noGrp="1"/>
          </p:cNvSpPr>
          <p:nvPr>
            <p:ph type="sldNum" sz="quarter" idx="5"/>
          </p:nvPr>
        </p:nvSpPr>
        <p:spPr/>
        <p:txBody>
          <a:bodyPr/>
          <a:lstStyle/>
          <a:p>
            <a:fld id="{DC02360B-DB46-4E3A-95D3-D75067968530}" type="slidenum">
              <a:rPr lang="en-US" smtClean="0"/>
              <a:pPr/>
              <a:t>139</a:t>
            </a:fld>
            <a:endParaRPr lang="en-US"/>
          </a:p>
        </p:txBody>
      </p:sp>
    </p:spTree>
    <p:extLst>
      <p:ext uri="{BB962C8B-B14F-4D97-AF65-F5344CB8AC3E}">
        <p14:creationId xmlns:p14="http://schemas.microsoft.com/office/powerpoint/2010/main" val="74763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Change/concept drift</a:t>
            </a:r>
          </a:p>
          <a:p>
            <a:r>
              <a:rPr lang="en-US" dirty="0"/>
              <a:t>Recurring change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baseline="0" dirty="0">
                <a:solidFill>
                  <a:srgbClr val="002060"/>
                </a:solidFill>
              </a:rPr>
              <a:t>All models are wrong. Finding those that are the most useful for this moment.</a:t>
            </a:r>
            <a:r>
              <a:rPr lang="en-US" dirty="0"/>
              <a:t>”</a:t>
            </a:r>
          </a:p>
          <a:p>
            <a:r>
              <a:rPr lang="en-US" dirty="0"/>
              <a:t>Context</a:t>
            </a:r>
          </a:p>
          <a:p>
            <a:r>
              <a:rPr lang="en-US" dirty="0"/>
              <a:t>Context switch</a:t>
            </a:r>
          </a:p>
        </p:txBody>
      </p:sp>
      <p:sp>
        <p:nvSpPr>
          <p:cNvPr id="4" name="Slide Number Placeholder 3"/>
          <p:cNvSpPr>
            <a:spLocks noGrp="1"/>
          </p:cNvSpPr>
          <p:nvPr>
            <p:ph type="sldNum" sz="quarter" idx="10"/>
          </p:nvPr>
        </p:nvSpPr>
        <p:spPr/>
        <p:txBody>
          <a:bodyPr/>
          <a:lstStyle/>
          <a:p>
            <a:fld id="{DC02360B-DB46-4E3A-95D3-D75067968530}" type="slidenum">
              <a:rPr lang="en-US" smtClean="0"/>
              <a:pPr/>
              <a:t>9</a:t>
            </a:fld>
            <a:endParaRPr lang="en-US"/>
          </a:p>
        </p:txBody>
      </p:sp>
    </p:spTree>
    <p:extLst>
      <p:ext uri="{BB962C8B-B14F-4D97-AF65-F5344CB8AC3E}">
        <p14:creationId xmlns:p14="http://schemas.microsoft.com/office/powerpoint/2010/main" val="4052049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3"/>
          <p:cNvSpPr>
            <a:spLocks noGrp="1"/>
          </p:cNvSpPr>
          <p:nvPr userDrawn="1">
            <p:ph type="dt" sz="half" idx="10"/>
          </p:nvPr>
        </p:nvSpPr>
        <p:spPr>
          <a:xfrm>
            <a:off x="435352" y="6356350"/>
            <a:ext cx="1904400" cy="365125"/>
          </a:xfrm>
        </p:spPr>
        <p:txBody>
          <a:bodyPr/>
          <a:lstStyle/>
          <a:p>
            <a:r>
              <a:rPr lang="en-US"/>
              <a:t>University of Cordoba 16 January 2014</a:t>
            </a:r>
            <a:endParaRPr lang="en-US" dirty="0"/>
          </a:p>
        </p:txBody>
      </p:sp>
      <p:sp>
        <p:nvSpPr>
          <p:cNvPr id="8" name="Slide Number Placeholder 4"/>
          <p:cNvSpPr>
            <a:spLocks noGrp="1"/>
          </p:cNvSpPr>
          <p:nvPr userDrawn="1">
            <p:ph type="sldNum" sz="quarter" idx="12"/>
          </p:nvPr>
        </p:nvSpPr>
        <p:spPr>
          <a:xfrm>
            <a:off x="8367588" y="6356350"/>
            <a:ext cx="596900" cy="365125"/>
          </a:xfrm>
        </p:spPr>
        <p:txBody>
          <a:bodyPr/>
          <a:lstStyle>
            <a:lvl1pPr algn="r">
              <a:defRPr/>
            </a:lvl1pPr>
          </a:lstStyle>
          <a:p>
            <a:fld id="{6614ECFC-E50C-43D3-B8F0-45E8546E5638}" type="slidenum">
              <a:rPr lang="en-US" smtClean="0"/>
              <a:pPr/>
              <a:t>‹#›</a:t>
            </a:fld>
            <a:endParaRPr lang="en-US" dirty="0"/>
          </a:p>
        </p:txBody>
      </p:sp>
      <p:sp>
        <p:nvSpPr>
          <p:cNvPr id="9" name="Footer Placeholder 5"/>
          <p:cNvSpPr>
            <a:spLocks noGrp="1"/>
          </p:cNvSpPr>
          <p:nvPr userDrawn="1">
            <p:ph type="ftr" sz="quarter" idx="11"/>
          </p:nvPr>
        </p:nvSpPr>
        <p:spPr>
          <a:xfrm>
            <a:off x="2843808" y="6356350"/>
            <a:ext cx="5616624" cy="365125"/>
          </a:xfrm>
        </p:spPr>
        <p:txBody>
          <a:bodyPr/>
          <a:lstStyle/>
          <a:p>
            <a:r>
              <a:rPr lang="en-US" b="1" i="1"/>
              <a:t>Theory and Practice of Handling Concept Drift in Predictive Analytics Mykola Pechenizkiy, Eindhoven University of Technology</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935037"/>
          </a:xfrm>
        </p:spPr>
        <p:txBody>
          <a:bodyPr/>
          <a:lstStyle>
            <a:lvl1pPr>
              <a:defRPr baseline="0">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3"/>
          <p:cNvSpPr>
            <a:spLocks noGrp="1"/>
          </p:cNvSpPr>
          <p:nvPr userDrawn="1">
            <p:ph type="dt" sz="half" idx="10"/>
          </p:nvPr>
        </p:nvSpPr>
        <p:spPr>
          <a:xfrm>
            <a:off x="435352" y="6356350"/>
            <a:ext cx="1904400" cy="365125"/>
          </a:xfrm>
        </p:spPr>
        <p:txBody>
          <a:bodyPr/>
          <a:lstStyle>
            <a:lvl1pPr>
              <a:defRPr baseline="0">
                <a:solidFill>
                  <a:schemeClr val="bg1">
                    <a:lumMod val="50000"/>
                  </a:schemeClr>
                </a:solidFill>
              </a:defRPr>
            </a:lvl1pPr>
          </a:lstStyle>
          <a:p>
            <a:r>
              <a:rPr lang="en-US"/>
              <a:t>University of Cordoba 16 January 2014</a:t>
            </a:r>
            <a:endParaRPr lang="en-US" dirty="0"/>
          </a:p>
        </p:txBody>
      </p:sp>
      <p:sp>
        <p:nvSpPr>
          <p:cNvPr id="11" name="Slide Number Placeholder 4"/>
          <p:cNvSpPr>
            <a:spLocks noGrp="1"/>
          </p:cNvSpPr>
          <p:nvPr userDrawn="1">
            <p:ph type="sldNum" sz="quarter" idx="12"/>
          </p:nvPr>
        </p:nvSpPr>
        <p:spPr>
          <a:xfrm>
            <a:off x="8367588" y="6356350"/>
            <a:ext cx="596900" cy="365125"/>
          </a:xfrm>
        </p:spPr>
        <p:txBody>
          <a:bodyPr/>
          <a:lstStyle>
            <a:lvl1pPr algn="r">
              <a:defRPr baseline="0">
                <a:solidFill>
                  <a:schemeClr val="bg1">
                    <a:lumMod val="50000"/>
                  </a:schemeClr>
                </a:solidFill>
              </a:defRPr>
            </a:lvl1pPr>
          </a:lstStyle>
          <a:p>
            <a:fld id="{6614ECFC-E50C-43D3-B8F0-45E8546E5638}" type="slidenum">
              <a:rPr lang="en-US" smtClean="0"/>
              <a:pPr/>
              <a:t>‹#›</a:t>
            </a:fld>
            <a:endParaRPr lang="en-US" dirty="0"/>
          </a:p>
        </p:txBody>
      </p:sp>
      <p:sp>
        <p:nvSpPr>
          <p:cNvPr id="12" name="Footer Placeholder 5"/>
          <p:cNvSpPr>
            <a:spLocks noGrp="1"/>
          </p:cNvSpPr>
          <p:nvPr userDrawn="1">
            <p:ph type="ftr" sz="quarter" idx="11"/>
          </p:nvPr>
        </p:nvSpPr>
        <p:spPr>
          <a:xfrm>
            <a:off x="2843808" y="6356350"/>
            <a:ext cx="5616624" cy="365125"/>
          </a:xfrm>
        </p:spPr>
        <p:txBody>
          <a:bodyPr/>
          <a:lstStyle>
            <a:lvl1pPr>
              <a:defRPr baseline="0">
                <a:solidFill>
                  <a:schemeClr val="bg1">
                    <a:lumMod val="50000"/>
                  </a:schemeClr>
                </a:solidFill>
              </a:defRPr>
            </a:lvl1pPr>
          </a:lstStyle>
          <a:p>
            <a:r>
              <a:rPr lang="en-US" b="1" i="1"/>
              <a:t>Theory and Practice of Handling Concept Drift in Predictive Analytics Mykola Pechenizkiy, Eindhoven University of Technology</a:t>
            </a:r>
            <a:endParaRPr lang="en-US" dirty="0"/>
          </a:p>
        </p:txBody>
      </p:sp>
      <p:cxnSp>
        <p:nvCxnSpPr>
          <p:cNvPr id="13" name="Straight Connector 12"/>
          <p:cNvCxnSpPr/>
          <p:nvPr userDrawn="1"/>
        </p:nvCxnSpPr>
        <p:spPr>
          <a:xfrm>
            <a:off x="467544" y="908720"/>
            <a:ext cx="8208912" cy="0"/>
          </a:xfrm>
          <a:prstGeom prst="line">
            <a:avLst/>
          </a:prstGeom>
          <a:ln cmpd="dbl">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p:cNvSpPr>
            <a:spLocks noGrp="1"/>
          </p:cNvSpPr>
          <p:nvPr userDrawn="1">
            <p:ph type="dt" sz="half" idx="10"/>
          </p:nvPr>
        </p:nvSpPr>
        <p:spPr>
          <a:xfrm>
            <a:off x="435352" y="6356350"/>
            <a:ext cx="1904400" cy="365125"/>
          </a:xfrm>
        </p:spPr>
        <p:txBody>
          <a:bodyPr/>
          <a:lstStyle/>
          <a:p>
            <a:r>
              <a:rPr lang="en-US"/>
              <a:t>University of Cordoba 16 January 2014</a:t>
            </a:r>
            <a:endParaRPr lang="en-US" dirty="0"/>
          </a:p>
        </p:txBody>
      </p:sp>
      <p:sp>
        <p:nvSpPr>
          <p:cNvPr id="15" name="Slide Number Placeholder 4"/>
          <p:cNvSpPr>
            <a:spLocks noGrp="1"/>
          </p:cNvSpPr>
          <p:nvPr userDrawn="1">
            <p:ph type="sldNum" sz="quarter" idx="12"/>
          </p:nvPr>
        </p:nvSpPr>
        <p:spPr>
          <a:xfrm>
            <a:off x="8367588" y="6356350"/>
            <a:ext cx="596900" cy="365125"/>
          </a:xfrm>
        </p:spPr>
        <p:txBody>
          <a:bodyPr/>
          <a:lstStyle>
            <a:lvl1pPr algn="r">
              <a:defRPr/>
            </a:lvl1pPr>
          </a:lstStyle>
          <a:p>
            <a:fld id="{6614ECFC-E50C-43D3-B8F0-45E8546E5638}" type="slidenum">
              <a:rPr lang="en-US" smtClean="0"/>
              <a:pPr/>
              <a:t>‹#›</a:t>
            </a:fld>
            <a:endParaRPr lang="en-US" dirty="0"/>
          </a:p>
        </p:txBody>
      </p:sp>
      <p:sp>
        <p:nvSpPr>
          <p:cNvPr id="16" name="Footer Placeholder 5"/>
          <p:cNvSpPr>
            <a:spLocks noGrp="1"/>
          </p:cNvSpPr>
          <p:nvPr userDrawn="1">
            <p:ph type="ftr" sz="quarter" idx="11"/>
          </p:nvPr>
        </p:nvSpPr>
        <p:spPr>
          <a:xfrm>
            <a:off x="2843808" y="6356350"/>
            <a:ext cx="5616624" cy="365125"/>
          </a:xfrm>
        </p:spPr>
        <p:txBody>
          <a:bodyPr/>
          <a:lstStyle/>
          <a:p>
            <a:r>
              <a:rPr lang="en-US" b="1" i="1"/>
              <a:t>Theory and Practice of Handling Concept Drift in Predictive Analytics Mykola Pechenizkiy, Eindhoven University of Technology</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userDrawn="1">
            <p:ph type="dt" sz="half" idx="10"/>
          </p:nvPr>
        </p:nvSpPr>
        <p:spPr>
          <a:xfrm>
            <a:off x="435352" y="6356350"/>
            <a:ext cx="1904400" cy="365125"/>
          </a:xfrm>
        </p:spPr>
        <p:txBody>
          <a:bodyPr/>
          <a:lstStyle/>
          <a:p>
            <a:r>
              <a:rPr lang="en-US"/>
              <a:t>University of Cordoba 16 January 2014</a:t>
            </a:r>
            <a:endParaRPr lang="en-US" dirty="0"/>
          </a:p>
        </p:txBody>
      </p:sp>
      <p:sp>
        <p:nvSpPr>
          <p:cNvPr id="7" name="Slide Number Placeholder 4"/>
          <p:cNvSpPr>
            <a:spLocks noGrp="1"/>
          </p:cNvSpPr>
          <p:nvPr userDrawn="1">
            <p:ph type="sldNum" sz="quarter" idx="12"/>
          </p:nvPr>
        </p:nvSpPr>
        <p:spPr>
          <a:xfrm>
            <a:off x="8367588" y="6356350"/>
            <a:ext cx="596900" cy="365125"/>
          </a:xfrm>
        </p:spPr>
        <p:txBody>
          <a:bodyPr/>
          <a:lstStyle>
            <a:lvl1pPr algn="r">
              <a:defRPr/>
            </a:lvl1pPr>
          </a:lstStyle>
          <a:p>
            <a:fld id="{6614ECFC-E50C-43D3-B8F0-45E8546E5638}" type="slidenum">
              <a:rPr lang="en-US" smtClean="0"/>
              <a:pPr/>
              <a:t>‹#›</a:t>
            </a:fld>
            <a:endParaRPr lang="en-US" dirty="0"/>
          </a:p>
        </p:txBody>
      </p:sp>
      <p:sp>
        <p:nvSpPr>
          <p:cNvPr id="8" name="Footer Placeholder 5"/>
          <p:cNvSpPr>
            <a:spLocks noGrp="1"/>
          </p:cNvSpPr>
          <p:nvPr userDrawn="1">
            <p:ph type="ftr" sz="quarter" idx="11"/>
          </p:nvPr>
        </p:nvSpPr>
        <p:spPr>
          <a:xfrm>
            <a:off x="2843808" y="6356350"/>
            <a:ext cx="5616624" cy="365125"/>
          </a:xfrm>
        </p:spPr>
        <p:txBody>
          <a:bodyPr/>
          <a:lstStyle/>
          <a:p>
            <a:r>
              <a:rPr lang="en-US" b="1" i="1"/>
              <a:t>Theory and Practice of Handling Concept Drift in Predictive Analytics Mykola Pechenizkiy, Eindhoven University of Technology</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8888" y="274638"/>
            <a:ext cx="7427912" cy="561975"/>
          </a:xfrm>
        </p:spPr>
        <p:txBody>
          <a:bodyPr/>
          <a:lstStyle/>
          <a:p>
            <a:r>
              <a:rPr lang="en-US"/>
              <a:t>Click to edit Master title style</a:t>
            </a:r>
          </a:p>
        </p:txBody>
      </p:sp>
      <p:sp>
        <p:nvSpPr>
          <p:cNvPr id="3" name="Text Placeholder 2"/>
          <p:cNvSpPr>
            <a:spLocks noGrp="1"/>
          </p:cNvSpPr>
          <p:nvPr>
            <p:ph type="body" sz="half" idx="1"/>
          </p:nvPr>
        </p:nvSpPr>
        <p:spPr>
          <a:xfrm>
            <a:off x="755650" y="1196975"/>
            <a:ext cx="3889375" cy="4929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97425" y="1196975"/>
            <a:ext cx="3889375" cy="4929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81750"/>
            <a:ext cx="2170113" cy="476250"/>
          </a:xfrm>
        </p:spPr>
        <p:txBody>
          <a:bodyPr/>
          <a:lstStyle>
            <a:lvl1pPr>
              <a:defRPr/>
            </a:lvl1pPr>
          </a:lstStyle>
          <a:p>
            <a:r>
              <a:rPr lang="en-US"/>
              <a:t>University of Cordoba 16 January 2014</a:t>
            </a:r>
          </a:p>
        </p:txBody>
      </p:sp>
      <p:sp>
        <p:nvSpPr>
          <p:cNvPr id="6" name="Footer Placeholder 5"/>
          <p:cNvSpPr>
            <a:spLocks noGrp="1"/>
          </p:cNvSpPr>
          <p:nvPr>
            <p:ph type="ftr" sz="quarter" idx="11"/>
          </p:nvPr>
        </p:nvSpPr>
        <p:spPr>
          <a:xfrm>
            <a:off x="3851275" y="6408738"/>
            <a:ext cx="4321175" cy="476250"/>
          </a:xfrm>
        </p:spPr>
        <p:txBody>
          <a:bodyPr/>
          <a:lstStyle>
            <a:lvl1pPr>
              <a:defRPr sz="1200" i="0"/>
            </a:lvl1pPr>
          </a:lstStyle>
          <a:p>
            <a:r>
              <a:rPr lang="en-US"/>
              <a:t>Theory and Practice of Handling Concept Drift in Predictive Analytics Mykola Pechenizkiy, Eindhoven University of Technology</a:t>
            </a:r>
            <a:endParaRPr lang="en-US" dirty="0"/>
          </a:p>
        </p:txBody>
      </p:sp>
      <p:sp>
        <p:nvSpPr>
          <p:cNvPr id="7" name="Slide Number Placeholder 6"/>
          <p:cNvSpPr>
            <a:spLocks noGrp="1"/>
          </p:cNvSpPr>
          <p:nvPr>
            <p:ph type="sldNum" sz="quarter" idx="12"/>
          </p:nvPr>
        </p:nvSpPr>
        <p:spPr>
          <a:xfrm>
            <a:off x="7956550" y="6408738"/>
            <a:ext cx="730250" cy="476250"/>
          </a:xfrm>
        </p:spPr>
        <p:txBody>
          <a:bodyPr/>
          <a:lstStyle>
            <a:lvl1pPr>
              <a:defRPr/>
            </a:lvl1pPr>
          </a:lstStyle>
          <a:p>
            <a:fld id="{FE0EACBF-7541-4E5B-AE30-986061A350DD}"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Titel 1"/>
          <p:cNvSpPr>
            <a:spLocks noGrp="1"/>
          </p:cNvSpPr>
          <p:nvPr>
            <p:ph type="title"/>
          </p:nvPr>
        </p:nvSpPr>
        <p:spPr>
          <a:xfrm>
            <a:off x="467544" y="332656"/>
            <a:ext cx="8208912" cy="561813"/>
          </a:xfrm>
          <a:prstGeom prst="rect">
            <a:avLst/>
          </a:prstGeom>
        </p:spPr>
        <p:txBody>
          <a:bodyPr/>
          <a:lstStyle>
            <a:lvl1pPr algn="l">
              <a:defRPr sz="2400" b="1" spc="-100" baseline="0">
                <a:latin typeface="Lucida Sans Unicode" pitchFamily="34" charset="0"/>
                <a:cs typeface="Lucida Sans Unicode" pitchFamily="34" charset="0"/>
              </a:defRPr>
            </a:lvl1pPr>
          </a:lstStyle>
          <a:p>
            <a:r>
              <a:rPr lang="de-DE" dirty="0"/>
              <a:t>Click to edit Master title style</a:t>
            </a:r>
          </a:p>
        </p:txBody>
      </p:sp>
      <p:sp>
        <p:nvSpPr>
          <p:cNvPr id="6" name="Inhaltsplatzhalter 2"/>
          <p:cNvSpPr>
            <a:spLocks noGrp="1"/>
          </p:cNvSpPr>
          <p:nvPr>
            <p:ph idx="1"/>
          </p:nvPr>
        </p:nvSpPr>
        <p:spPr>
          <a:xfrm>
            <a:off x="467544" y="1052736"/>
            <a:ext cx="8219256" cy="5256584"/>
          </a:xfrm>
          <a:prstGeom prst="rect">
            <a:avLst/>
          </a:prstGeom>
        </p:spPr>
        <p:txBody>
          <a:bodyPr/>
          <a:lstStyle>
            <a:lvl1pPr marL="0" indent="0">
              <a:spcBef>
                <a:spcPts val="800"/>
              </a:spcBef>
              <a:spcAft>
                <a:spcPts val="400"/>
              </a:spcAft>
              <a:buNone/>
              <a:defRPr sz="2200" spc="-100" baseline="0">
                <a:solidFill>
                  <a:schemeClr val="tx1"/>
                </a:solidFill>
                <a:latin typeface="Lucida Sans Unicode" pitchFamily="34" charset="0"/>
                <a:cs typeface="Lucida Sans Unicode" pitchFamily="34" charset="0"/>
              </a:defRPr>
            </a:lvl1pPr>
            <a:lvl2pPr>
              <a:spcBef>
                <a:spcPts val="800"/>
              </a:spcBef>
              <a:spcAft>
                <a:spcPts val="400"/>
              </a:spcAft>
              <a:defRPr spc="-100" baseline="0">
                <a:solidFill>
                  <a:schemeClr val="tx1"/>
                </a:solidFill>
                <a:latin typeface="Lucida Sans Unicode" pitchFamily="34" charset="0"/>
                <a:cs typeface="Lucida Sans Unicode" pitchFamily="34" charset="0"/>
              </a:defRPr>
            </a:lvl2pPr>
            <a:lvl3pPr>
              <a:spcBef>
                <a:spcPts val="800"/>
              </a:spcBef>
              <a:spcAft>
                <a:spcPts val="400"/>
              </a:spcAft>
              <a:defRPr sz="1800" spc="-100" baseline="0">
                <a:solidFill>
                  <a:schemeClr val="tx1"/>
                </a:solidFill>
                <a:latin typeface="Lucida Sans Unicode" pitchFamily="34" charset="0"/>
                <a:cs typeface="Lucida Sans Unicode" pitchFamily="34" charset="0"/>
              </a:defRPr>
            </a:lvl3pPr>
            <a:lvl4pPr>
              <a:spcBef>
                <a:spcPts val="800"/>
              </a:spcBef>
              <a:spcAft>
                <a:spcPts val="400"/>
              </a:spcAft>
              <a:defRPr spc="-100" baseline="0">
                <a:solidFill>
                  <a:schemeClr val="tx1"/>
                </a:solidFill>
                <a:latin typeface="Lucida Sans Unicode" pitchFamily="34" charset="0"/>
                <a:cs typeface="Lucida Sans Unicode" pitchFamily="34" charset="0"/>
              </a:defRPr>
            </a:lvl4pPr>
            <a:lvl5pPr>
              <a:spcBef>
                <a:spcPts val="800"/>
              </a:spcBef>
              <a:spcAft>
                <a:spcPts val="400"/>
              </a:spcAft>
              <a:defRPr spc="-100" baseline="0">
                <a:solidFill>
                  <a:schemeClr val="tx1"/>
                </a:solidFill>
                <a:latin typeface="Lucida Sans Unicode" pitchFamily="34" charset="0"/>
                <a:cs typeface="Lucida Sans Unicode" pitchFamily="34" charset="0"/>
              </a:defRPr>
            </a:lvl5pPr>
          </a:lstStyle>
          <a:p>
            <a:pPr lvl="0"/>
            <a:r>
              <a:rPr lang="de-DE"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7" name="Rectangle 4"/>
          <p:cNvSpPr>
            <a:spLocks noGrp="1" noChangeArrowheads="1"/>
          </p:cNvSpPr>
          <p:nvPr>
            <p:ph type="dt" sz="half" idx="10"/>
          </p:nvPr>
        </p:nvSpPr>
        <p:spPr>
          <a:xfrm>
            <a:off x="457200" y="6409134"/>
            <a:ext cx="1593850" cy="476250"/>
          </a:xfrm>
          <a:ln/>
        </p:spPr>
        <p:txBody>
          <a:bodyPr/>
          <a:lstStyle>
            <a:lvl1pPr>
              <a:defRPr/>
            </a:lvl1pPr>
          </a:lstStyle>
          <a:p>
            <a:pPr>
              <a:defRPr/>
            </a:pPr>
            <a:r>
              <a:rPr lang="en-US"/>
              <a:t>University of Cordoba 16 January 2014</a:t>
            </a:r>
            <a:endParaRPr lang="en-US" dirty="0"/>
          </a:p>
        </p:txBody>
      </p:sp>
      <p:sp>
        <p:nvSpPr>
          <p:cNvPr id="8" name="Rectangle 5"/>
          <p:cNvSpPr>
            <a:spLocks noGrp="1" noChangeArrowheads="1"/>
          </p:cNvSpPr>
          <p:nvPr>
            <p:ph type="ftr" sz="quarter" idx="11"/>
          </p:nvPr>
        </p:nvSpPr>
        <p:spPr>
          <a:xfrm>
            <a:off x="2124075" y="6408738"/>
            <a:ext cx="6048375" cy="476250"/>
          </a:xfrm>
          <a:ln/>
        </p:spPr>
        <p:txBody>
          <a:bodyPr/>
          <a:lstStyle>
            <a:lvl1pPr>
              <a:defRPr/>
            </a:lvl1pPr>
          </a:lstStyle>
          <a:p>
            <a:pPr>
              <a:defRPr/>
            </a:pPr>
            <a:r>
              <a:rPr lang="en-US"/>
              <a:t>Theory and Practice of Handling Concept Drift in Predictive Analytics Mykola Pechenizkiy, Eindhoven University of Technology</a:t>
            </a:r>
            <a:endParaRPr lang="en-US" dirty="0"/>
          </a:p>
        </p:txBody>
      </p:sp>
      <p:sp>
        <p:nvSpPr>
          <p:cNvPr id="9" name="Rectangle 6"/>
          <p:cNvSpPr>
            <a:spLocks noGrp="1" noChangeArrowheads="1"/>
          </p:cNvSpPr>
          <p:nvPr>
            <p:ph type="sldNum" sz="quarter" idx="12"/>
          </p:nvPr>
        </p:nvSpPr>
        <p:spPr>
          <a:xfrm>
            <a:off x="7956550" y="6408738"/>
            <a:ext cx="730250" cy="476250"/>
          </a:xfrm>
          <a:ln/>
        </p:spPr>
        <p:txBody>
          <a:bodyPr/>
          <a:lstStyle>
            <a:lvl1pPr>
              <a:defRPr/>
            </a:lvl1pPr>
          </a:lstStyle>
          <a:p>
            <a:pPr>
              <a:defRPr/>
            </a:pPr>
            <a:fld id="{B020006F-2D1E-4657-A538-45464C229667}"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467544" y="332656"/>
            <a:ext cx="8208912" cy="561813"/>
          </a:xfrm>
          <a:prstGeom prst="rect">
            <a:avLst/>
          </a:prstGeom>
        </p:spPr>
        <p:txBody>
          <a:bodyPr/>
          <a:lstStyle>
            <a:lvl1pPr algn="l">
              <a:defRPr sz="2400" b="1" spc="-100" baseline="0">
                <a:latin typeface="Lucida Sans Unicode" pitchFamily="34" charset="0"/>
                <a:cs typeface="Lucida Sans Unicode" pitchFamily="34" charset="0"/>
              </a:defRPr>
            </a:lvl1pPr>
          </a:lstStyle>
          <a:p>
            <a:r>
              <a:rPr lang="de-DE" dirty="0"/>
              <a:t>Click to edit Master title style</a:t>
            </a:r>
          </a:p>
        </p:txBody>
      </p:sp>
      <p:sp>
        <p:nvSpPr>
          <p:cNvPr id="3" name="Inhaltsplatzhalter 2"/>
          <p:cNvSpPr>
            <a:spLocks noGrp="1"/>
          </p:cNvSpPr>
          <p:nvPr>
            <p:ph idx="1"/>
          </p:nvPr>
        </p:nvSpPr>
        <p:spPr>
          <a:xfrm>
            <a:off x="467544" y="1052736"/>
            <a:ext cx="8219256" cy="5256584"/>
          </a:xfrm>
          <a:prstGeom prst="rect">
            <a:avLst/>
          </a:prstGeom>
        </p:spPr>
        <p:txBody>
          <a:bodyPr/>
          <a:lstStyle>
            <a:lvl1pPr marL="0" indent="0">
              <a:spcBef>
                <a:spcPts val="800"/>
              </a:spcBef>
              <a:spcAft>
                <a:spcPts val="400"/>
              </a:spcAft>
              <a:buNone/>
              <a:defRPr sz="2200" spc="-100" baseline="0">
                <a:solidFill>
                  <a:schemeClr val="tx1"/>
                </a:solidFill>
                <a:latin typeface="Lucida Sans Unicode" pitchFamily="34" charset="0"/>
                <a:cs typeface="Lucida Sans Unicode" pitchFamily="34" charset="0"/>
              </a:defRPr>
            </a:lvl1pPr>
            <a:lvl2pPr>
              <a:spcBef>
                <a:spcPts val="800"/>
              </a:spcBef>
              <a:spcAft>
                <a:spcPts val="400"/>
              </a:spcAft>
              <a:defRPr spc="-100" baseline="0">
                <a:solidFill>
                  <a:schemeClr val="tx1"/>
                </a:solidFill>
                <a:latin typeface="Lucida Sans Unicode" pitchFamily="34" charset="0"/>
                <a:cs typeface="Lucida Sans Unicode" pitchFamily="34" charset="0"/>
              </a:defRPr>
            </a:lvl2pPr>
            <a:lvl3pPr>
              <a:spcBef>
                <a:spcPts val="800"/>
              </a:spcBef>
              <a:spcAft>
                <a:spcPts val="400"/>
              </a:spcAft>
              <a:defRPr sz="1800" spc="-100" baseline="0">
                <a:solidFill>
                  <a:schemeClr val="tx1"/>
                </a:solidFill>
                <a:latin typeface="Lucida Sans Unicode" pitchFamily="34" charset="0"/>
                <a:cs typeface="Lucida Sans Unicode" pitchFamily="34" charset="0"/>
              </a:defRPr>
            </a:lvl3pPr>
            <a:lvl4pPr>
              <a:spcBef>
                <a:spcPts val="800"/>
              </a:spcBef>
              <a:spcAft>
                <a:spcPts val="400"/>
              </a:spcAft>
              <a:defRPr spc="-100" baseline="0">
                <a:solidFill>
                  <a:schemeClr val="tx1"/>
                </a:solidFill>
                <a:latin typeface="Lucida Sans Unicode" pitchFamily="34" charset="0"/>
                <a:cs typeface="Lucida Sans Unicode" pitchFamily="34" charset="0"/>
              </a:defRPr>
            </a:lvl4pPr>
            <a:lvl5pPr>
              <a:spcBef>
                <a:spcPts val="800"/>
              </a:spcBef>
              <a:spcAft>
                <a:spcPts val="400"/>
              </a:spcAft>
              <a:defRPr spc="-100" baseline="0">
                <a:solidFill>
                  <a:schemeClr val="tx1"/>
                </a:solidFill>
                <a:latin typeface="Lucida Sans Unicode" pitchFamily="34" charset="0"/>
                <a:cs typeface="Lucida Sans Unicode" pitchFamily="34" charset="0"/>
              </a:defRPr>
            </a:lvl5pPr>
          </a:lstStyle>
          <a:p>
            <a:pPr lvl="0"/>
            <a:r>
              <a:rPr lang="de-DE" dirty="0"/>
              <a:t>Click to edit Master text styles</a:t>
            </a:r>
          </a:p>
          <a:p>
            <a:pPr lvl="1"/>
            <a:r>
              <a:rPr lang="de-DE" dirty="0"/>
              <a:t>Second level</a:t>
            </a:r>
          </a:p>
          <a:p>
            <a:pPr lvl="2"/>
            <a:r>
              <a:rPr lang="de-DE" dirty="0"/>
              <a:t>Third level</a:t>
            </a:r>
          </a:p>
          <a:p>
            <a:pPr lvl="3"/>
            <a:r>
              <a:rPr lang="de-DE" dirty="0"/>
              <a:t>Fourth level</a:t>
            </a:r>
          </a:p>
          <a:p>
            <a:pPr lvl="4"/>
            <a:r>
              <a:rPr lang="de-DE" dirty="0"/>
              <a:t>Fifth level</a:t>
            </a:r>
          </a:p>
        </p:txBody>
      </p:sp>
      <p:sp>
        <p:nvSpPr>
          <p:cNvPr id="4" name="Rectangle 4"/>
          <p:cNvSpPr>
            <a:spLocks noGrp="1" noChangeArrowheads="1"/>
          </p:cNvSpPr>
          <p:nvPr>
            <p:ph type="dt" sz="half" idx="10"/>
          </p:nvPr>
        </p:nvSpPr>
        <p:spPr>
          <a:xfrm>
            <a:off x="457200" y="6409134"/>
            <a:ext cx="1593850" cy="476250"/>
          </a:xfrm>
          <a:ln/>
        </p:spPr>
        <p:txBody>
          <a:bodyPr/>
          <a:lstStyle>
            <a:lvl1pPr>
              <a:defRPr/>
            </a:lvl1pPr>
          </a:lstStyle>
          <a:p>
            <a:pPr>
              <a:defRPr/>
            </a:pPr>
            <a:r>
              <a:rPr lang="en-US"/>
              <a:t>University of Cordoba 16 January 2014</a:t>
            </a:r>
            <a:endParaRPr lang="en-US" dirty="0"/>
          </a:p>
        </p:txBody>
      </p:sp>
      <p:sp>
        <p:nvSpPr>
          <p:cNvPr id="5" name="Rectangle 5"/>
          <p:cNvSpPr>
            <a:spLocks noGrp="1" noChangeArrowheads="1"/>
          </p:cNvSpPr>
          <p:nvPr>
            <p:ph type="ftr" sz="quarter" idx="11"/>
          </p:nvPr>
        </p:nvSpPr>
        <p:spPr>
          <a:xfrm>
            <a:off x="2124075" y="6408738"/>
            <a:ext cx="6048375" cy="476250"/>
          </a:xfrm>
          <a:ln/>
        </p:spPr>
        <p:txBody>
          <a:bodyPr/>
          <a:lstStyle>
            <a:lvl1pPr>
              <a:defRPr/>
            </a:lvl1pPr>
          </a:lstStyle>
          <a:p>
            <a:pPr>
              <a:defRPr/>
            </a:pPr>
            <a:r>
              <a:rPr lang="en-US"/>
              <a:t>Theory and Practice of Handling Concept Drift in Predictive Analytics Mykola Pechenizkiy, Eindhoven University of Technology</a:t>
            </a:r>
            <a:endParaRPr lang="en-US" dirty="0"/>
          </a:p>
        </p:txBody>
      </p:sp>
      <p:sp>
        <p:nvSpPr>
          <p:cNvPr id="6" name="Rectangle 6"/>
          <p:cNvSpPr>
            <a:spLocks noGrp="1" noChangeArrowheads="1"/>
          </p:cNvSpPr>
          <p:nvPr>
            <p:ph type="sldNum" sz="quarter" idx="12"/>
          </p:nvPr>
        </p:nvSpPr>
        <p:spPr>
          <a:xfrm>
            <a:off x="7956550" y="6408738"/>
            <a:ext cx="730250" cy="476250"/>
          </a:xfrm>
          <a:ln/>
        </p:spPr>
        <p:txBody>
          <a:bodyPr/>
          <a:lstStyle>
            <a:lvl1pPr>
              <a:defRPr/>
            </a:lvl1pPr>
          </a:lstStyle>
          <a:p>
            <a:pPr>
              <a:defRPr/>
            </a:pPr>
            <a:fld id="{B020006F-2D1E-4657-A538-45464C229667}"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467544" y="274899"/>
            <a:ext cx="8219856" cy="561813"/>
          </a:xfrm>
          <a:prstGeom prst="rect">
            <a:avLst/>
          </a:prstGeom>
        </p:spPr>
        <p:txBody>
          <a:bodyPr/>
          <a:lstStyle>
            <a:lvl1pPr algn="l">
              <a:defRPr sz="2400" b="1" spc="-100" baseline="0">
                <a:latin typeface="Lucida Sans Unicode" pitchFamily="34" charset="0"/>
                <a:cs typeface="Lucida Sans Unicode" pitchFamily="34" charset="0"/>
              </a:defRPr>
            </a:lvl1pPr>
          </a:lstStyle>
          <a:p>
            <a:r>
              <a:rPr lang="de-DE" dirty="0"/>
              <a:t>Click to edit Master title style</a:t>
            </a:r>
          </a:p>
        </p:txBody>
      </p:sp>
      <p:sp>
        <p:nvSpPr>
          <p:cNvPr id="3" name="Rectangle 4"/>
          <p:cNvSpPr>
            <a:spLocks noGrp="1" noChangeArrowheads="1"/>
          </p:cNvSpPr>
          <p:nvPr>
            <p:ph type="dt" sz="half" idx="10"/>
          </p:nvPr>
        </p:nvSpPr>
        <p:spPr>
          <a:xfrm>
            <a:off x="457200" y="6409134"/>
            <a:ext cx="1593850" cy="476250"/>
          </a:xfrm>
          <a:ln/>
        </p:spPr>
        <p:txBody>
          <a:bodyPr/>
          <a:lstStyle>
            <a:lvl1pPr>
              <a:defRPr/>
            </a:lvl1pPr>
          </a:lstStyle>
          <a:p>
            <a:pPr>
              <a:defRPr/>
            </a:pPr>
            <a:r>
              <a:rPr lang="en-US"/>
              <a:t>University of Cordoba 16 January 2014</a:t>
            </a:r>
            <a:endParaRPr lang="en-US" dirty="0"/>
          </a:p>
        </p:txBody>
      </p:sp>
      <p:sp>
        <p:nvSpPr>
          <p:cNvPr id="4" name="Rectangle 5"/>
          <p:cNvSpPr>
            <a:spLocks noGrp="1" noChangeArrowheads="1"/>
          </p:cNvSpPr>
          <p:nvPr>
            <p:ph type="ftr" sz="quarter" idx="11"/>
          </p:nvPr>
        </p:nvSpPr>
        <p:spPr>
          <a:xfrm>
            <a:off x="2124075" y="6408738"/>
            <a:ext cx="6048375" cy="476250"/>
          </a:xfrm>
          <a:ln/>
        </p:spPr>
        <p:txBody>
          <a:bodyPr/>
          <a:lstStyle>
            <a:lvl1pPr>
              <a:defRPr/>
            </a:lvl1pPr>
          </a:lstStyle>
          <a:p>
            <a:pPr>
              <a:defRPr/>
            </a:pPr>
            <a:r>
              <a:rPr lang="en-US"/>
              <a:t>Theory and Practice of Handling Concept Drift in Predictive Analytics Mykola Pechenizkiy, Eindhoven University of Technology</a:t>
            </a:r>
            <a:endParaRPr lang="en-US" dirty="0"/>
          </a:p>
        </p:txBody>
      </p:sp>
      <p:sp>
        <p:nvSpPr>
          <p:cNvPr id="5" name="Rectangle 6"/>
          <p:cNvSpPr>
            <a:spLocks noGrp="1" noChangeArrowheads="1"/>
          </p:cNvSpPr>
          <p:nvPr>
            <p:ph type="sldNum" sz="quarter" idx="12"/>
          </p:nvPr>
        </p:nvSpPr>
        <p:spPr>
          <a:xfrm>
            <a:off x="7956550" y="6408738"/>
            <a:ext cx="730250" cy="476250"/>
          </a:xfrm>
          <a:ln/>
        </p:spPr>
        <p:txBody>
          <a:bodyPr/>
          <a:lstStyle>
            <a:lvl1pPr>
              <a:defRPr/>
            </a:lvl1pPr>
          </a:lstStyle>
          <a:p>
            <a:pPr>
              <a:defRPr/>
            </a:pPr>
            <a:fld id="{B020006F-2D1E-4657-A538-45464C22966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61715"/>
            <a:ext cx="8229600" cy="93503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68760"/>
            <a:ext cx="8229600" cy="48574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p:cNvSpPr>
            <a:spLocks noGrp="1"/>
          </p:cNvSpPr>
          <p:nvPr userDrawn="1">
            <p:ph type="dt" sz="half" idx="2"/>
          </p:nvPr>
        </p:nvSpPr>
        <p:spPr>
          <a:xfrm>
            <a:off x="435352" y="6356350"/>
            <a:ext cx="1904400" cy="365125"/>
          </a:xfrm>
          <a:prstGeom prst="rect">
            <a:avLst/>
          </a:prstGeom>
        </p:spPr>
        <p:txBody>
          <a:bodyPr/>
          <a:lstStyle>
            <a:lvl1pPr>
              <a:defRPr sz="1200" baseline="0">
                <a:solidFill>
                  <a:schemeClr val="bg1">
                    <a:lumMod val="50000"/>
                  </a:schemeClr>
                </a:solidFill>
              </a:defRPr>
            </a:lvl1pPr>
          </a:lstStyle>
          <a:p>
            <a:r>
              <a:rPr lang="en-US"/>
              <a:t>University of Cordoba 16 January 2014</a:t>
            </a:r>
            <a:endParaRPr lang="en-US" sz="1100" dirty="0"/>
          </a:p>
        </p:txBody>
      </p:sp>
      <p:sp>
        <p:nvSpPr>
          <p:cNvPr id="9" name="Slide Number Placeholder 4"/>
          <p:cNvSpPr>
            <a:spLocks noGrp="1"/>
          </p:cNvSpPr>
          <p:nvPr userDrawn="1">
            <p:ph type="sldNum" sz="quarter" idx="4"/>
          </p:nvPr>
        </p:nvSpPr>
        <p:spPr>
          <a:xfrm>
            <a:off x="8367588" y="6356350"/>
            <a:ext cx="596900" cy="365125"/>
          </a:xfrm>
          <a:prstGeom prst="rect">
            <a:avLst/>
          </a:prstGeom>
        </p:spPr>
        <p:txBody>
          <a:bodyPr/>
          <a:lstStyle>
            <a:lvl1pPr algn="r">
              <a:defRPr sz="1200" baseline="0">
                <a:solidFill>
                  <a:schemeClr val="bg1">
                    <a:lumMod val="50000"/>
                  </a:schemeClr>
                </a:solidFill>
              </a:defRPr>
            </a:lvl1pPr>
          </a:lstStyle>
          <a:p>
            <a:fld id="{6614ECFC-E50C-43D3-B8F0-45E8546E5638}" type="slidenum">
              <a:rPr lang="en-US" smtClean="0"/>
              <a:pPr/>
              <a:t>‹#›</a:t>
            </a:fld>
            <a:endParaRPr lang="en-US" dirty="0"/>
          </a:p>
        </p:txBody>
      </p:sp>
      <p:sp>
        <p:nvSpPr>
          <p:cNvPr id="10" name="Footer Placeholder 5"/>
          <p:cNvSpPr>
            <a:spLocks noGrp="1"/>
          </p:cNvSpPr>
          <p:nvPr userDrawn="1">
            <p:ph type="ftr" sz="quarter" idx="3"/>
          </p:nvPr>
        </p:nvSpPr>
        <p:spPr>
          <a:xfrm>
            <a:off x="2843808" y="6356350"/>
            <a:ext cx="5616624" cy="365125"/>
          </a:xfrm>
          <a:prstGeom prst="rect">
            <a:avLst/>
          </a:prstGeom>
        </p:spPr>
        <p:txBody>
          <a:bodyPr/>
          <a:lstStyle>
            <a:lvl1pPr>
              <a:defRPr sz="1200" baseline="0">
                <a:solidFill>
                  <a:schemeClr val="bg1">
                    <a:lumMod val="50000"/>
                  </a:schemeClr>
                </a:solidFill>
              </a:defRPr>
            </a:lvl1pPr>
          </a:lstStyle>
          <a:p>
            <a:r>
              <a:rPr lang="en-US" b="1" i="1"/>
              <a:t>Theory and Practice of Handling Concept Drift in Predictive Analytics Mykola Pechenizkiy, Eindhoven University of Technology</a:t>
            </a:r>
            <a:endParaRPr lang="en-US" sz="1100" dirty="0"/>
          </a:p>
        </p:txBody>
      </p:sp>
    </p:spTree>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 id="2147483689" r:id="rId4"/>
    <p:sldLayoutId id="2147483724" r:id="rId5"/>
    <p:sldLayoutId id="2147483725" r:id="rId6"/>
    <p:sldLayoutId id="2147483726" r:id="rId7"/>
    <p:sldLayoutId id="2147483733" r:id="rId8"/>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hyperlink" Target="https://sites.google.com/view/bias-2020/" TargetMode="External"/></Relationships>
</file>

<file path=ppt/slides/_rels/slide109.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1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jpe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 Id="rId9"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0.gif"/><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20.gif"/><Relationship Id="rId5" Type="http://schemas.openxmlformats.org/officeDocument/2006/relationships/image" Target="../media/image126.png"/><Relationship Id="rId4" Type="http://schemas.openxmlformats.org/officeDocument/2006/relationships/image" Target="../media/image125.jpeg"/></Relationships>
</file>

<file path=ppt/slides/_rels/slide131.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27.jpeg"/><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image" Target="../media/image128.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www.win.tue.nl/~mpechen/publications/pubs/ZliobaiteCDApps2015.pdf" TargetMode="External"/><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hyperlink" Target="http://www.informatik.uni-trier.de/~ley/db/journals/evs/evs4.html#SebastiaoSRGM13"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hyperlink" Target="http://www.win.tue.nl/stressatwork/" TargetMode="External"/><Relationship Id="rId4" Type="http://schemas.openxmlformats.org/officeDocument/2006/relationships/image" Target="../media/image132.jpeg"/></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technologyreview.com/2020/05/11/1001563/covid-pandemic-broken-ai-machine-learning-amazon-retail-fraud-humans-in-the-loop" TargetMode="External"/><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hyperlink" Target="http://www.win.tue.nl/~mpechen/publications/pubs/PechenizkiySIGKDDExpl09.pdf"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8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10" Type="http://schemas.openxmlformats.org/officeDocument/2006/relationships/image" Target="../media/image74.jpeg"/><Relationship Id="rId4" Type="http://schemas.openxmlformats.org/officeDocument/2006/relationships/image" Target="../media/image68.jpeg"/><Relationship Id="rId9" Type="http://schemas.openxmlformats.org/officeDocument/2006/relationships/image" Target="../media/image7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hyperlink" Target="https://www.youtube.com/watch?v=IZWPpKdlonA&amp;ab_channel=GlobalStats"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i.giwebb.com/wp-content/papercite-data/pdf/webbetal18.pdf" TargetMode="External"/><Relationship Id="rId2" Type="http://schemas.openxmlformats.org/officeDocument/2006/relationships/hyperlink" Target="http://i.giwebb.com/wp-content/papercite-data/pdf/webbetal16.pdf" TargetMode="External"/><Relationship Id="rId1" Type="http://schemas.openxmlformats.org/officeDocument/2006/relationships/slideLayout" Target="../slideLayouts/slideLayout2.xml"/><Relationship Id="rId5" Type="http://schemas.openxmlformats.org/officeDocument/2006/relationships/hyperlink" Target="http://dx.doi.org/10.1007/s10115-020-01438-3" TargetMode="External"/><Relationship Id="rId4" Type="http://schemas.openxmlformats.org/officeDocument/2006/relationships/hyperlink" Target="http://dx.doi.org/10.1007/s10115-018-1257-z"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p:cNvSpPr/>
          <p:nvPr/>
        </p:nvSpPr>
        <p:spPr>
          <a:xfrm>
            <a:off x="0" y="476672"/>
            <a:ext cx="6948264" cy="108012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AutoShape 2" descr="data:undefined;base64,R0lGODlhPQJeAPcAAP///6gsR+jHztadqb9keK46U8uAkblWbLRIYPnx8/Pj5tGOncVyhO7V2uK5wvry89yrtbBAWLZOZaszTbxccfTk56oxS6kvSvz4+fv19vTl6KgtSLA+V/nw8vju8PXn6v79/f36+79jd+bCyvbp7OCzvfrz9c+Kmf35+tmksNqlsLhTaaw1T7FCWuO6w+nJ0Ltab+G2wLNGXtKRn/Xm6a89Vb5hdeO7xLpXbbJEXNSXpKkuSKkuScJqfffr7vLg5P79/vPi5rJFXffs7q47VOvO1Ks0TuzQ1suCkvHd4ch5isNtf+nK0bVLYqw2UO3U2d2rttabqObDyvz3+Prz9NyqtcVzhd6wuuS+xrJDW9WZpsFofK04Ud2st//+/sd3idKToO3T2bNHX8p+jsh7jMRvgd+xu7xecv78/NWYpujIz9KSoNuos6w3UOrN09uns9ihrblVasBmer1ec+C0vcl7jLZNZN+yvPju8f37+7hSaN6uuMd4icd2iMyEk7dQZqoyTL5idubDy71gdPDb39OTodSWo/Hc4c2Glvft786Il/bq7dedqufEzOvN1MJsf9efq/Da37dQZ8p/j+S9xdGPnu3S2OG3wMBlea05U+XByfPh5ch6i8+Lmvnv8fv29+fFzLNGXbFBWezR1/He4sl8jbtbcMRwgsqAkK89Vu/Y3erM0u7W3LA/WO/Z3tOVo7pZbuS+x9mirvv09rpYbeW/x82FlbRJYM6HlvLf4604Utqmsbxdcu7W26owS7dRZ/Db4MZ1hrZPZcFoe7hUarRKYcRxg7VMY8NtgMZ2h+C1vtSYpdCMm+fGzdWap8FpfO/X3NigrNGQnuG1v8BneuO8xcyDk+XAyN+wusuBkdyptNacqMZ0ht6vudqmsr1fdAAAAAAAAAAAAAAAAAAAAAAAAAAAAAAAAAAAAAAAAAAAAAAAAAAAAAAAAAAAAAAAAAAAAAAAAAAAAAAAAAAAAAAAAAAAAAAAAAAAAAAAAAAAAAAAAAAAAAAAAAAAAAAAACH/C1hNUCBEYXRhWE1QPD94cGFja2V0IGJlZ2luPSLvu78iIGlkPSJXNU0wTXBDZWhpSHpyZVN6TlRjemtjOWQiPz4gPHg6eG1wbWV0YSB4bWxuczp4PSJhZG9iZTpuczptZXRhLyIgeDp4bXB0az0iQWRvYmUgWE1QIENvcmUgNS4wLWMwNjAgNjEuMTM0Nzc3LCAyMDEwLzAyLzEyLTE3OjMyOjAwICAgICAgICAiPiA8cmRmOlJERiB4bWxuczpyZGY9Imh0dHA6Ly93d3cudzMub3JnLzE5OTkvMDIvMjItcmRmLXN5bnRheC1ucyMiPiA8cmRmOkRlc2NyaXB0aW9uIHJkZjphYm91dD0iIiB4bWxuczp4bXA9Imh0dHA6Ly9ucy5hZG9iZS5jb20veGFwLzEuMC8iIHhtbG5zOnhtcE1NPSJodHRwOi8vbnMuYWRvYmUuY29tL3hhcC8xLjAvbW0vIiB4bWxuczpzdFJlZj0iaHR0cDovL25zLmFkb2JlLmNvbS94YXAvMS4wL3NUeXBlL1Jlc291cmNlUmVmIyIgeG1wOkNyZWF0b3JUb29sPSJBZG9iZSBQaG90b3Nob3AgQ1M1IFdpbmRvd3MiIHhtcE1NOkluc3RhbmNlSUQ9InhtcC5paWQ6Rjc5OTU3OTA3QTJEMTFFMDg4RUVFRURDMEQ4RjZBMUUiIHhtcE1NOkRvY3VtZW50SUQ9InhtcC5kaWQ6Rjc5OTU3OTE3QTJEMTFFMDg4RUVFRURDMEQ4RjZBMUUiPiA8eG1wTU06RGVyaXZlZEZyb20gc3RSZWY6aW5zdGFuY2VJRD0ieG1wLmlpZDpGNzk5NTc4RTdBMkQxMUUwODhFRUVFREMwRDhGNkExRSIgc3RSZWY6ZG9jdW1lbnRJRD0ieG1wLmRpZDpGNzk5NTc4RjdBMkQxMUUwODhFRUVFREMwRDhGNkExRSIvPiA8L3JkZjpEZXNjcmlwdGlvbj4gPC9yZGY6UkRGPiA8L3g6eG1wbWV0YT4gPD94cGFja2V0IGVuZD0iciI/PgH//v38+/r5+Pf29fTz8vHw7+7t7Ovq6ejn5uXk4+Lh4N/e3dzb2tnY19bV1NPS0dDPzs3My8rJyMfGxcTDwsHAv769vLu6ubi3trW0s7KxsK+urayrqqmop6alpKOioaCfnp2cm5qZmJeWlZSTkpGQj46NjIuKiYiHhoWEg4KBgH9+fXx7enl4d3Z1dHNycXBvbm1sa2ppaGdmZWRjYmFgX15dXFtaWVhXVlVUU1JRUE9OTUxLSklIR0ZFRENCQUA/Pj08Ozo5ODc2NTQzMjEwLy4tLCsqKSgnJiUkIyIhIB8eHRwbGhkYFxYVFBMSERAPDg0MCwoJCAcGBQQDAgEAACH5BAAAAAAALAAAAAA9Al4AAAj/AAEIHEiwoMGDCBMqXMiwocOHECNKnEixosWLGDNq3Mixo8ePIEOKHEmypMmTKFOqXMmypcuXMGPKnEmzps2bOHPq3Mmzp8+fQIMKHUq0qNGjSJMqXcq0qdOnUKNKnUq1qtWrWLNq3cq1q9evYMOKHUu2rNmzaNOqXcu2rdu3cOPKnUu3rt27ePPq3cu3r9+/gAMLHky4sOHDiBMrXsy4sePHkCNLnrwQSAwrxOxI2My5s+fPoDtL2gLJE+XTqKk+eBSgtevXsGPLnu26SYPUuHMnRdODtu/fv0Vp0E28+E8owJMrf23MuPPnNkUsnw7cCYmDPhahgM69u8gIsDmk/ykCagaH1jpUuLawp05rJClSqEiDw7WS+PiHwW5WEESnTFw0YcMJb4ygwRTeJajgRAW81oIPBB3SWgcAZNEaBQCEEcAFDxAEghIBbDBEQTfApklBl8w2gQwwlKHIHUdokMeCNNY4EBGvzQCAGxNEYAAZIdIAgoUBYMjEhkOEUMYKawBAQ2sfhLDECrDAwAJsIxSUxnIT2NGDH9o48gOCNpbpHI6u9QFAB1qs4NoGQhJpJJIYtHYBBiG0EcAHKLRAW5YEFUHdaxbIIMcYcKhxCBVmNnoamq4xkoFAPywRwA4fgOBnALAAsMqGJIDwhiGgAPBCaxUA8MADPriJpUElTP8wqGwXtGADH2tUIcAiGDjqq2KQusaCFTEAgAEXAdAARA6t2WAqqAQFUUOIw2kQhCpNxAZoQQ7IOutvXNwyyAkqXFPBpL+m+1ewYpzSoBE0AFBflmxsUMALAKyxoQ8h2CBCCB5MuwGf4M22bUGC6PLtdBMIQQsqkDgATIfqVlxXg66VAEAIP1D4RGsrdGjCdh9Ma4EJAOjZBQBvXIoHANPOJkVCjpy38Kw8iKJHH1qU8EIun1gs9FoxtxaBCtCQEEQXyLbWxA3WdmFzAJQIsEMAOTxhS2tXrHL1bCcm5IoYN5dtZygEQPLy0GyPBYPZ30Kx0A8SwA23EGlc1/beXWn/YfegDDBUgTB/m80BGArwrThWJuhR+HI8YMFQIoM8XjYLX/Sy+OZTbSKJ5ckVMPNCUoJ+sy8MuMH56k51AAYvObQSwey012777bjbzkNsO/ghSBIVBC+88B9E8rbpC2+ATCwzsu58UlOsKv301FdvPfVUPBDJLrfIxoMF4Icv/gROIG82DnT0+vz6aCVCgPnw06bHHuiyb79YD9gR//6xHZPCiPcLoFdqwb8CviYVnRiOABfIuIItxwJXMmAALACbCygnE4hIAgM3SJU5yIYFhEDOa1ZwgyGYQBUgco0AKPGaHgRBAx/IRRf+4BokVEADNKDBB44gKwHwyDUTOIIU/wJwBh+cwDU4+EAUlmMEJESCg1B0inRiowMAAAEBrpFDrzLwAQB4wDVWEIgcXFPFEFBoY2NoTbEw0IEHZCAJE9iABwAwAtfMzARFEkhvWJCqQlAHED1QQxQHiZQpwiZVAFAPtQBQBSMQMQ6ueYJATtUaHamHA4wAAAqYpTFLXcpOekNCAE4gEA/IqhAA8AECJBeDhQUiFoSMpVAMmSY6BiED04oDACogGwz1ghAAOJ6OltgaSVYiAGYAgAt0EIX6gAoEAMjACXoFAjx4iw7RBMDHykaBS6BBluDcCS1bQ4hPGEEJAFjiGegoGxcAAQciAECJAqAjRmQMAClAJkFcYP8nD2iAlAIxRAc64K0AMAEAJGAW3A4gC4qF86EzGWfgkmCDMYDABBZAgBf19Jo/AAEPZWCACTAQCnqm0zU/AIAoNaYFEfQgghfwwBACoDE2TICNBSUDAK7wOBkMIBEQDepLxnkEgxwzDABgwgpaYAsQXcEg+dRRF2pgg5l54EoaI8MEapCD88T0iwGwQgAKgFPX1AEAZgBdK3SgPqG69SSB6KiqFnACRahglwFAACIFQoMmaHINJziBITZmUoJUgAJqLAgKGvQJDFCwNRzQZEGRAIBWmk6nb80sSTDxGg68YBKvKUEVWtMGHbxgFHRYwQRGoIPXaKFEB4iBA1xAB2v/FHQLs3WBC26ggg0EgA0idM0VFNmaXzRCrKZzgmaXG5I0SvC5yxECc6fbESxA97q/acElqMtdjXACu+BtDQ/sgAsHJKC76L0IBtwTXglygBpwcEUI0ktfjFBiEiIwhSkowN/++ve//VUobFgQCAocr71OIAAzsHDG+jq4JQuQzQS6IZAqfA26TaiDAxT44A63pBSz2YAsBKIMQEjQCQMIw3Y8zOKWeHI2rxBINRxZQEBsosU4ZsmBZwPQFwTrbzJQwh08+Jov5PjIKHnfbyYBTUukwm6ZOIMzikCmXcCGBwdFspZFsofkfOGbTxDCwi5QDFSUQG8EsURsJDCLLbvZ/yNeYEByttChCkByOi3gxhWS0LyD5OEAsVnCmwe9kQzYIDm8YBQJfgGcCcxBGkVg1EB+AIUsFyS4r+kEoTd9kQQQ+TffmOMidvwaIXzhDjceiAkaUQgcyEqQBskA2WKDCCBw+tYS8cQYgSMJDVLhFK5pwSOqMIr6TcESr9gCkVrDBQgdhJ+y2UIXcU3thmDgu8CRASkAgIY7RKMRKBtIBaZRilmvGZoIKcNsWoANL1T73QpZRnKyUISCzMIRYLBBQWeTDIVowIGxGURR4U3wgmjCcb+ZQDbMcAM48EHMynnDQtygsNn0oOAYH0gGFLE70CF1IWooX2xoMfCIRDhxAP8wQADOOwAsImAAA2mAnAPAgNsA4DUHsLlABvAaAgCAAAWwOQF8PhCet+YADhiIAwBdAAOcd+cuhzkAjD7WBRTkNU4XwGsY8PSW51XqWn/Nz18DcwW8r+nnVTnNbzN0gci8NTUXSAAO8PQASH3sKL/53QWi9rgPpO08h8DOA0AQng/E7mN3zQCo3pq7a10AAmk7AN6+9oEsoEEvl/trBBB2uD9d6Ux3OgC0bgCBPL7zmR89bKbumgJY/eSTRzwAEHCAnxNd7mU/u+hNv3rS8x7yA0mAARqE9MgHPfI+V3LlE9/4m7sm56zfPACWPlbRd741rOd7AYD/lCJw9nGPcDf/QwQwtQDIgA0rlogCZN90AESYAAN4n9UVUADXX74AiQsA/AdQAI0WPQCcJwBsl1fnJXmDt3iAlnQO8HUqV3vup3/xFwBWx3OLJ2eCd3jwF2EGQHoDoIEPCH/yp3oGsHgwRwAHEICJwwAIIAAQEDg85wAOQAAF6HP0Z3/1l380h3sCsX4SeHh794Ix+Hm2F323YXj/54M/d4KcpwACMAAqN4Lc93jIBwA1uAD3lzgaOAAHUHo3t4GclwAc6IFKx4Bzp3qId3oBMIJyZnVaNwAByHoVGAAQ0ABy+IC1t36CZ4B6BwAqyIKBMxBt+IZhB3NSOBCANoJYlHTvgwAz+HMv/7cACIB/SYiCN7d//UeFnLeAjKiJTliGgch52adySTcVLoAJvgA3ExAMDcYQpPA+HFAJpmERBKBREACA63d3PKcAw/d0CdB+smeEgxeABUh8Q3iEkadRCHB7WgcBt/h/CgCMsqeDtleIQ9eMg8eEdreEkwiKfFgAA4ByPLcAOtd2uygQvVh6Y9WDsjd85biH/yeOBgF4Y4V/wMh6AYh4JviGv1cQn3gAPteO52iNAFB3Xngb1Hh7s6eMcqh1DeIAaAh8ufiJiQONMIcAgYMAWPSMK1eMOsgA3ph3vOeGApA4DBkADgmAA1GL3DeLP0eMbSd557iNwPeLhGeOB3B8yf8IiAuZjSMJh3VoFayACzLwLRsQB9twCBMhCGhmESqpgqoXhQCoh20HgfyHkIwHeUPHcwagh8BoeNGod4X4lBQ4AHLGfZXYiW6Yhh2YjSj5e9dXgmI3eVikfwmQAEqGAGyXfAg5lRFYizDXi+L4k19pl62BlwQhj1p3ABFWeLABl66hk2Zphq6hl4dJAFKoZJDXcyK4lnv3lWzpAPXHc5zXlmioeHBIligZYVq3gFr4h3qIeA0wlzKok6a5mqHZltl3hFmZhi95ey8Zl1RZALencjPZmWlpmlQXmVSRAViACCtAY78hA8+gAg0gfi8hnIi3flZ3jcOHcjGZV+8zm8b/+Hf/OFZWWZOOOHsOqHrM2IPXyHOzaJJXl4wMIHiJCWjz556sh40imTh6GHMUuIMQIJxD2J3m6IsDkAA3iXg85495JY0EoQADupc+Z3i12CCMeY8liJD7SBD9+I+SOJBN14wNIJruyHsHgJ8FQXs6CQGP1wD1B4CFGJG4yXrxOYrrdwAaxQCAdoFtV3d3V6LRGJZPCaMNwn21OIrpSY7mWYwx+Z/gSZeDd4Hq2aJEGng3KYRX4QUVUAveAAZ+wAkMwAB8YAALAAcxwAptJRMRtpEfGIHzV39WeIN7qHI6Z4+cl5cDCWjniYDyyYkNKBDvB6fZB6N/iISQqaCM+KYh/0ik+aiNBsAAMGh3EHAALmqRQ1iFV7iHMIp4tLd4xHmWiwcAlXqphzqERqh2jImEj9qTT8mPbdl2mkqncjaC75OZXigAYAiAiiqEgOqJKFmLMqqWa6h6Igl5hmeohtiDwvp0Q6egkVqHkTqpjseTkCeFwmqWh+h1iuhzCqp/jtiBkeifStiTiGen0zd3wvirtfeJyEp4MMqhxLF+XAh1XxdzM+d3iKegdPd/k1mM9HeeR6ek1Id2RRd1gycQtUilJ/qqMMqFXpd6jkp20wdoPUh5syl5lKevUseaC8h9Obl6GCuE8risq6qDyid7RPqqxbixNpcAl3evzqdCUviw3HYSeudViKqJemC3eka4sINncwVwqIDXINtJffopmdinszUqfMQ3ipIXsMzndykLc/uaognAeChZsNbnszXplxkXtmI7tmRbtmZ7tmibtmq7tmzbtm77tnAbt3I7t3Rbt3Z7t3ibt3q7t3zbt377t4AbuIKbGgEBADs="/>
          <p:cNvSpPr>
            <a:spLocks noChangeAspect="1" noChangeArrowheads="1"/>
          </p:cNvSpPr>
          <p:nvPr/>
        </p:nvSpPr>
        <p:spPr bwMode="auto">
          <a:xfrm>
            <a:off x="155575" y="-144463"/>
            <a:ext cx="304800" cy="304801"/>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Subtitle 12"/>
          <p:cNvSpPr>
            <a:spLocks noGrp="1"/>
          </p:cNvSpPr>
          <p:nvPr>
            <p:ph type="subTitle" idx="1"/>
          </p:nvPr>
        </p:nvSpPr>
        <p:spPr>
          <a:xfrm>
            <a:off x="800100" y="4581128"/>
            <a:ext cx="7543800" cy="550912"/>
          </a:xfrm>
        </p:spPr>
        <p:txBody>
          <a:bodyPr>
            <a:normAutofit lnSpcReduction="10000"/>
          </a:bodyPr>
          <a:lstStyle/>
          <a:p>
            <a:r>
              <a:rPr lang="en-US" dirty="0">
                <a:solidFill>
                  <a:srgbClr val="002060"/>
                </a:solidFill>
              </a:rPr>
              <a:t>Mykola Pechenizkiy</a:t>
            </a:r>
          </a:p>
        </p:txBody>
      </p:sp>
      <p:sp>
        <p:nvSpPr>
          <p:cNvPr id="14" name="Rectangle 13"/>
          <p:cNvSpPr/>
          <p:nvPr/>
        </p:nvSpPr>
        <p:spPr>
          <a:xfrm>
            <a:off x="1043608" y="5917430"/>
            <a:ext cx="7200800" cy="923330"/>
          </a:xfrm>
          <a:prstGeom prst="rect">
            <a:avLst/>
          </a:prstGeom>
        </p:spPr>
        <p:txBody>
          <a:bodyPr wrap="square">
            <a:spAutoFit/>
          </a:bodyPr>
          <a:lstStyle/>
          <a:p>
            <a:pPr algn="ctr"/>
            <a:endParaRPr lang="en-US" dirty="0">
              <a:solidFill>
                <a:srgbClr val="002060"/>
              </a:solidFill>
            </a:endParaRPr>
          </a:p>
          <a:p>
            <a:pPr algn="ctr"/>
            <a:r>
              <a:rPr lang="en-US" dirty="0">
                <a:solidFill>
                  <a:srgbClr val="002060"/>
                </a:solidFill>
              </a:rPr>
              <a:t> </a:t>
            </a:r>
          </a:p>
          <a:p>
            <a:pPr algn="ctr"/>
            <a:r>
              <a:rPr lang="en-US" dirty="0">
                <a:solidFill>
                  <a:srgbClr val="002060"/>
                </a:solidFill>
              </a:rPr>
              <a:t>Beyond Adaptation </a:t>
            </a:r>
            <a:r>
              <a:rPr lang="en-US" dirty="0" err="1">
                <a:solidFill>
                  <a:srgbClr val="002060"/>
                </a:solidFill>
              </a:rPr>
              <a:t>Dagstuhl</a:t>
            </a:r>
            <a:r>
              <a:rPr lang="en-US" dirty="0">
                <a:solidFill>
                  <a:srgbClr val="002060"/>
                </a:solidFill>
              </a:rPr>
              <a:t> Seminar</a:t>
            </a:r>
          </a:p>
        </p:txBody>
      </p:sp>
      <p:sp>
        <p:nvSpPr>
          <p:cNvPr id="16" name="Rectangle 15"/>
          <p:cNvSpPr/>
          <p:nvPr/>
        </p:nvSpPr>
        <p:spPr>
          <a:xfrm>
            <a:off x="0" y="5013176"/>
            <a:ext cx="9144000" cy="338554"/>
          </a:xfrm>
          <a:prstGeom prst="rect">
            <a:avLst/>
          </a:prstGeom>
        </p:spPr>
        <p:txBody>
          <a:bodyPr wrap="square">
            <a:spAutoFit/>
          </a:bodyPr>
          <a:lstStyle/>
          <a:p>
            <a:pPr algn="ctr"/>
            <a:r>
              <a:rPr lang="en-US" sz="1600" dirty="0"/>
              <a:t>http://www.win.tue.nl/~mpechen/</a:t>
            </a:r>
            <a:endParaRPr lang="en-US" dirty="0"/>
          </a:p>
        </p:txBody>
      </p:sp>
      <p:sp>
        <p:nvSpPr>
          <p:cNvPr id="18" name="Rectangle 17"/>
          <p:cNvSpPr/>
          <p:nvPr/>
        </p:nvSpPr>
        <p:spPr>
          <a:xfrm>
            <a:off x="2285999" y="6194429"/>
            <a:ext cx="4572000" cy="369332"/>
          </a:xfrm>
          <a:prstGeom prst="rect">
            <a:avLst/>
          </a:prstGeom>
        </p:spPr>
        <p:txBody>
          <a:bodyPr>
            <a:spAutoFit/>
          </a:bodyPr>
          <a:lstStyle/>
          <a:p>
            <a:pPr algn="ctr"/>
            <a:r>
              <a:rPr lang="en-US" dirty="0">
                <a:solidFill>
                  <a:srgbClr val="002060"/>
                </a:solidFill>
              </a:rPr>
              <a:t>7 September 2020</a:t>
            </a:r>
          </a:p>
        </p:txBody>
      </p:sp>
      <p:pic>
        <p:nvPicPr>
          <p:cNvPr id="10" name="Picture 7" descr="https://encrypted-tbn2.gstatic.com/images?q=tbn:ANd9GcQzC8vXkM_hkMQGinlk-SR2-SsJDT135OmT8Tl77QoFev1lzJIGo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51" y="3318097"/>
            <a:ext cx="1952625" cy="234315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itle 11"/>
          <p:cNvSpPr txBox="1">
            <a:spLocks/>
          </p:cNvSpPr>
          <p:nvPr/>
        </p:nvSpPr>
        <p:spPr>
          <a:xfrm>
            <a:off x="0" y="1772816"/>
            <a:ext cx="9143999" cy="1902073"/>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defTabSz="914400">
              <a:spcBef>
                <a:spcPts val="0"/>
              </a:spcBef>
              <a:defRPr/>
            </a:pPr>
            <a:r>
              <a:rPr lang="en-US" sz="4300" dirty="0">
                <a:solidFill>
                  <a:srgbClr val="002060"/>
                </a:solidFill>
              </a:rPr>
              <a:t>Handling Concept Drift in Data Streams</a:t>
            </a:r>
            <a:br>
              <a:rPr lang="en-US" sz="5400" dirty="0">
                <a:solidFill>
                  <a:srgbClr val="002060"/>
                </a:solidFill>
              </a:rPr>
            </a:br>
            <a:r>
              <a:rPr lang="en-US" sz="4000" i="1" dirty="0">
                <a:solidFill>
                  <a:srgbClr val="84203F"/>
                </a:solidFill>
              </a:rPr>
              <a:t>Getting Ready for Change</a:t>
            </a:r>
            <a:endParaRPr lang="en-US" sz="3600" i="1" dirty="0">
              <a:solidFill>
                <a:srgbClr val="84203F"/>
              </a:solidFill>
            </a:endParaRPr>
          </a:p>
        </p:txBody>
      </p:sp>
    </p:spTree>
    <p:extLst>
      <p:ext uri="{BB962C8B-B14F-4D97-AF65-F5344CB8AC3E}">
        <p14:creationId xmlns:p14="http://schemas.microsoft.com/office/powerpoint/2010/main" val="2943697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Motivation from real-world examples</a:t>
            </a:r>
          </a:p>
        </p:txBody>
      </p:sp>
      <p:sp>
        <p:nvSpPr>
          <p:cNvPr id="3" name="Content Placeholder 2"/>
          <p:cNvSpPr>
            <a:spLocks noGrp="1"/>
          </p:cNvSpPr>
          <p:nvPr>
            <p:ph idx="1"/>
          </p:nvPr>
        </p:nvSpPr>
        <p:spPr>
          <a:xfrm>
            <a:off x="457200" y="1124744"/>
            <a:ext cx="8363272" cy="5001419"/>
          </a:xfrm>
        </p:spPr>
        <p:txBody>
          <a:bodyPr>
            <a:normAutofit/>
          </a:bodyPr>
          <a:lstStyle/>
          <a:p>
            <a:pPr lvl="1"/>
            <a:r>
              <a:rPr lang="en-US" dirty="0"/>
              <a:t>Antibiotic resistance prediction</a:t>
            </a:r>
          </a:p>
          <a:p>
            <a:pPr lvl="1"/>
            <a:r>
              <a:rPr lang="en-US" dirty="0"/>
              <a:t>Movie recommendation</a:t>
            </a:r>
          </a:p>
          <a:p>
            <a:pPr lvl="1"/>
            <a:r>
              <a:rPr lang="en-US" dirty="0"/>
              <a:t>Mass-flow prediction</a:t>
            </a:r>
          </a:p>
          <a:p>
            <a:pPr lvl="1"/>
            <a:r>
              <a:rPr lang="en-US" dirty="0"/>
              <a:t>Stress-detection</a:t>
            </a:r>
          </a:p>
          <a:p>
            <a:pPr lvl="1"/>
            <a:r>
              <a:rPr lang="en-US" dirty="0"/>
              <a:t>Credit scoring</a:t>
            </a:r>
          </a:p>
          <a:p>
            <a:pPr lvl="1"/>
            <a:r>
              <a:rPr lang="en-US" dirty="0"/>
              <a:t>Demand monitoring/prediction (food sales, query traffic), and now </a:t>
            </a:r>
            <a:r>
              <a:rPr lang="en-US" dirty="0" err="1"/>
              <a:t>covid</a:t>
            </a:r>
            <a:endParaRPr lang="en-US" dirty="0"/>
          </a:p>
        </p:txBody>
      </p:sp>
      <p:sp>
        <p:nvSpPr>
          <p:cNvPr id="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9</a:t>
            </a:fld>
            <a:endParaRPr lang="en-US" dirty="0"/>
          </a:p>
        </p:txBody>
      </p:sp>
    </p:spTree>
    <p:extLst>
      <p:ext uri="{BB962C8B-B14F-4D97-AF65-F5344CB8AC3E}">
        <p14:creationId xmlns:p14="http://schemas.microsoft.com/office/powerpoint/2010/main" val="3612543049"/>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2458096"/>
            <a:ext cx="9001000" cy="826889"/>
          </a:xfrm>
        </p:spPr>
        <p:txBody>
          <a:bodyPr>
            <a:normAutofit fontScale="90000"/>
          </a:bodyPr>
          <a:lstStyle/>
          <a:p>
            <a:r>
              <a:rPr lang="en-US" dirty="0"/>
              <a:t>Auditing model performance for biases in prediction-based decisions</a:t>
            </a:r>
          </a:p>
        </p:txBody>
      </p:sp>
      <p:sp>
        <p:nvSpPr>
          <p:cNvPr id="3" name="Subtitle 2"/>
          <p:cNvSpPr>
            <a:spLocks noGrp="1"/>
          </p:cNvSpPr>
          <p:nvPr>
            <p:ph type="subTitle" idx="1"/>
          </p:nvPr>
        </p:nvSpPr>
        <p:spPr>
          <a:xfrm>
            <a:off x="1871700" y="3686175"/>
            <a:ext cx="5400600" cy="985838"/>
          </a:xfrm>
        </p:spPr>
        <p:txBody>
          <a:bodyPr>
            <a:normAutofit fontScale="70000" lnSpcReduction="20000"/>
          </a:bodyPr>
          <a:lstStyle/>
          <a:p>
            <a:r>
              <a:rPr lang="en-US" dirty="0"/>
              <a:t>Detecting, measuring and preventing unfair / discriminating decision making or profiling</a:t>
            </a:r>
          </a:p>
        </p:txBody>
      </p:sp>
      <p:sp>
        <p:nvSpPr>
          <p:cNvPr id="4" name="TextBox 3"/>
          <p:cNvSpPr txBox="1"/>
          <p:nvPr/>
        </p:nvSpPr>
        <p:spPr>
          <a:xfrm>
            <a:off x="4202965" y="4685620"/>
            <a:ext cx="3608680" cy="738664"/>
          </a:xfrm>
          <a:prstGeom prst="rect">
            <a:avLst/>
          </a:prstGeom>
          <a:noFill/>
        </p:spPr>
        <p:txBody>
          <a:bodyPr wrap="none" rtlCol="0">
            <a:spAutoFit/>
          </a:bodyPr>
          <a:lstStyle/>
          <a:p>
            <a:r>
              <a:rPr lang="en-US" sz="2100" dirty="0"/>
              <a:t>Favoritism in making decisions:</a:t>
            </a:r>
          </a:p>
          <a:p>
            <a:pPr indent="385763"/>
            <a:r>
              <a:rPr lang="en-US" sz="2100" dirty="0"/>
              <a:t>P( + | male) – P( + | female)</a:t>
            </a:r>
            <a:endParaRPr lang="nl-NL" sz="2100" dirty="0"/>
          </a:p>
        </p:txBody>
      </p:sp>
      <p:sp>
        <p:nvSpPr>
          <p:cNvPr id="5" name="TextBox 4"/>
          <p:cNvSpPr txBox="1"/>
          <p:nvPr/>
        </p:nvSpPr>
        <p:spPr>
          <a:xfrm>
            <a:off x="1169622" y="4662296"/>
            <a:ext cx="3116494" cy="738664"/>
          </a:xfrm>
          <a:prstGeom prst="rect">
            <a:avLst/>
          </a:prstGeom>
          <a:noFill/>
        </p:spPr>
        <p:txBody>
          <a:bodyPr wrap="none" rtlCol="0">
            <a:spAutoFit/>
          </a:bodyPr>
          <a:lstStyle/>
          <a:p>
            <a:r>
              <a:rPr lang="en-US" sz="2100" dirty="0"/>
              <a:t>Non-uniform accuracy</a:t>
            </a:r>
          </a:p>
          <a:p>
            <a:pPr indent="427435"/>
            <a:r>
              <a:rPr lang="en-US" sz="2100" dirty="0" err="1"/>
              <a:t>Error</a:t>
            </a:r>
            <a:r>
              <a:rPr lang="en-US" sz="2100" baseline="-25000" dirty="0" err="1"/>
              <a:t>males</a:t>
            </a:r>
            <a:r>
              <a:rPr lang="en-US" sz="2100" dirty="0"/>
              <a:t> &lt;&lt; </a:t>
            </a:r>
            <a:r>
              <a:rPr lang="en-US" sz="2100" dirty="0" err="1"/>
              <a:t>Error</a:t>
            </a:r>
            <a:r>
              <a:rPr lang="en-US" sz="2100" baseline="-25000" dirty="0" err="1"/>
              <a:t>females</a:t>
            </a:r>
            <a:endParaRPr lang="nl-NL" sz="2100" baseline="-25000" dirty="0"/>
          </a:p>
        </p:txBody>
      </p:sp>
      <p:sp>
        <p:nvSpPr>
          <p:cNvPr id="7" name="Rounded Rectangle 6"/>
          <p:cNvSpPr/>
          <p:nvPr/>
        </p:nvSpPr>
        <p:spPr>
          <a:xfrm>
            <a:off x="1141280" y="4662296"/>
            <a:ext cx="3061685" cy="792088"/>
          </a:xfrm>
          <a:prstGeom prst="roundRect">
            <a:avLst/>
          </a:prstGeom>
          <a:noFill/>
          <a:ln>
            <a:solidFill>
              <a:srgbClr val="1D01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35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Facial Recognition Is Accurate</a:t>
            </a:r>
          </a:p>
        </p:txBody>
      </p:sp>
      <p:sp>
        <p:nvSpPr>
          <p:cNvPr id="3" name="Content Placeholder 2"/>
          <p:cNvSpPr>
            <a:spLocks noGrp="1"/>
          </p:cNvSpPr>
          <p:nvPr>
            <p:ph idx="1"/>
          </p:nvPr>
        </p:nvSpPr>
        <p:spPr>
          <a:xfrm>
            <a:off x="457200" y="3933056"/>
            <a:ext cx="8229600" cy="2736304"/>
          </a:xfrm>
        </p:spPr>
        <p:txBody>
          <a:bodyPr>
            <a:normAutofit fontScale="92500" lnSpcReduction="10000"/>
          </a:bodyPr>
          <a:lstStyle/>
          <a:p>
            <a:pPr marL="0" indent="0">
              <a:buNone/>
            </a:pPr>
            <a:r>
              <a:rPr lang="en-US" sz="5200" dirty="0">
                <a:solidFill>
                  <a:srgbClr val="002060"/>
                </a:solidFill>
                <a:latin typeface="+mj-lt"/>
                <a:ea typeface="+mj-ea"/>
                <a:cs typeface="+mj-cs"/>
              </a:rPr>
              <a:t>… if You're a White Guy</a:t>
            </a:r>
          </a:p>
          <a:p>
            <a:r>
              <a:rPr lang="en-US" dirty="0"/>
              <a:t>8.1% − 20.6% more accurate on male faces</a:t>
            </a:r>
          </a:p>
          <a:p>
            <a:r>
              <a:rPr lang="en-US" dirty="0"/>
              <a:t>11.8% − 19.2% more accurate on lighter faces</a:t>
            </a:r>
          </a:p>
          <a:p>
            <a:r>
              <a:rPr lang="en-US" dirty="0"/>
              <a:t>20.8% − 34.7% worse performance on darker female faces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97629"/>
            <a:ext cx="8064896" cy="2719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7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44624"/>
            <a:ext cx="8435280" cy="935037"/>
          </a:xfrm>
        </p:spPr>
        <p:txBody>
          <a:bodyPr>
            <a:normAutofit fontScale="90000"/>
          </a:bodyPr>
          <a:lstStyle/>
          <a:p>
            <a:r>
              <a:rPr lang="en-US" dirty="0"/>
              <a:t>Facial Recognition Benchmarking Study</a:t>
            </a:r>
          </a:p>
        </p:txBody>
      </p:sp>
      <p:sp>
        <p:nvSpPr>
          <p:cNvPr id="3" name="Content Placeholder 2"/>
          <p:cNvSpPr>
            <a:spLocks noGrp="1"/>
          </p:cNvSpPr>
          <p:nvPr>
            <p:ph idx="1"/>
          </p:nvPr>
        </p:nvSpPr>
        <p:spPr>
          <a:xfrm>
            <a:off x="457200" y="5589240"/>
            <a:ext cx="8229600" cy="536923"/>
          </a:xfrm>
        </p:spPr>
        <p:txBody>
          <a:bodyPr>
            <a:normAutofit lnSpcReduction="10000"/>
          </a:bodyPr>
          <a:lstStyle/>
          <a:p>
            <a:endParaRPr lang="en-US" dirty="0"/>
          </a:p>
        </p:txBody>
      </p:sp>
      <p:pic>
        <p:nvPicPr>
          <p:cNvPr id="1026" name="Picture 2" descr="https://dam-prod.media.mit.edu/thumb/2018/02/05/gs10.png.1400x1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031850"/>
            <a:ext cx="7492255" cy="498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294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GenderShades</a:t>
            </a:r>
            <a:endParaRPr lang="en-US" dirty="0"/>
          </a:p>
        </p:txBody>
      </p:sp>
      <p:sp>
        <p:nvSpPr>
          <p:cNvPr id="3" name="Content Placeholder 2"/>
          <p:cNvSpPr>
            <a:spLocks noGrp="1"/>
          </p:cNvSpPr>
          <p:nvPr>
            <p:ph idx="1"/>
          </p:nvPr>
        </p:nvSpPr>
        <p:spPr>
          <a:xfrm>
            <a:off x="107504" y="4077072"/>
            <a:ext cx="9036495" cy="2708920"/>
          </a:xfrm>
        </p:spPr>
        <p:txBody>
          <a:bodyPr>
            <a:noAutofit/>
          </a:bodyPr>
          <a:lstStyle/>
          <a:p>
            <a:r>
              <a:rPr lang="en-US" sz="2000" dirty="0"/>
              <a:t>“</a:t>
            </a:r>
            <a:r>
              <a:rPr lang="en-US" sz="2000" i="1" dirty="0"/>
              <a:t>At the time of evaluation, none of the companies tested reported how well their computer vision products perform across gender, skin type, ethnicity, age or other attributes</a:t>
            </a:r>
            <a:r>
              <a:rPr lang="en-US" sz="2000" dirty="0"/>
              <a:t>.” </a:t>
            </a:r>
          </a:p>
          <a:p>
            <a:r>
              <a:rPr lang="en-US" sz="2000" dirty="0"/>
              <a:t>IBM and Microsoft responded within a day after receiving these results </a:t>
            </a:r>
          </a:p>
          <a:p>
            <a:r>
              <a:rPr lang="en-US" sz="2000" dirty="0"/>
              <a:t>By the time the paper was presented at </a:t>
            </a:r>
            <a:r>
              <a:rPr lang="en-US" sz="2000" dirty="0" err="1"/>
              <a:t>FATconference</a:t>
            </a:r>
            <a:r>
              <a:rPr lang="en-US" sz="2000" dirty="0"/>
              <a:t> the companies reported on the internal investigation and </a:t>
            </a:r>
            <a:r>
              <a:rPr lang="en-US" sz="2000" b="1" dirty="0"/>
              <a:t>improved performance </a:t>
            </a:r>
            <a:r>
              <a:rPr lang="en-US" sz="2000" dirty="0"/>
              <a:t>of their models  </a:t>
            </a:r>
          </a:p>
          <a:p>
            <a:r>
              <a:rPr lang="en-US" sz="2000" dirty="0"/>
              <a:t>Now picked by media, e.g. </a:t>
            </a:r>
            <a:r>
              <a:rPr lang="en-US" sz="1800" dirty="0"/>
              <a:t>https://www.nytimes.com/2018/02/09/technology/facial-recognition-race-artificial-intelligence.html </a:t>
            </a:r>
          </a:p>
          <a:p>
            <a:endParaRPr lang="en-US" sz="20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0" y="981844"/>
            <a:ext cx="8936283" cy="30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962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58" y="495474"/>
            <a:ext cx="8770030" cy="701278"/>
          </a:xfrm>
        </p:spPr>
        <p:txBody>
          <a:bodyPr>
            <a:noAutofit/>
          </a:bodyPr>
          <a:lstStyle/>
          <a:p>
            <a:r>
              <a:rPr lang="en-US" sz="4800" dirty="0"/>
              <a:t>Can we find anomalous behavior of models </a:t>
            </a:r>
            <a:r>
              <a:rPr lang="en-US" sz="4800" dirty="0" err="1"/>
              <a:t>automacally</a:t>
            </a:r>
            <a:r>
              <a:rPr lang="en-US" sz="4800" dirty="0"/>
              <a:t>?</a:t>
            </a:r>
          </a:p>
        </p:txBody>
      </p:sp>
      <p:sp>
        <p:nvSpPr>
          <p:cNvPr id="3" name="Content Placeholder 2"/>
          <p:cNvSpPr>
            <a:spLocks noGrp="1"/>
          </p:cNvSpPr>
          <p:nvPr>
            <p:ph idx="1"/>
          </p:nvPr>
        </p:nvSpPr>
        <p:spPr>
          <a:xfrm>
            <a:off x="457201" y="1646802"/>
            <a:ext cx="8492343" cy="5022558"/>
          </a:xfrm>
        </p:spPr>
        <p:txBody>
          <a:bodyPr>
            <a:noAutofit/>
          </a:bodyPr>
          <a:lstStyle/>
          <a:p>
            <a:pPr marL="0" indent="0">
              <a:buNone/>
            </a:pPr>
            <a:r>
              <a:rPr lang="en-US" sz="3000" spc="-20" dirty="0">
                <a:latin typeface="+mj-lt"/>
                <a:cs typeface="Arial"/>
              </a:rPr>
              <a:t>Find </a:t>
            </a:r>
            <a:r>
              <a:rPr lang="en-US" sz="3000" spc="-70" dirty="0">
                <a:latin typeface="+mj-lt"/>
                <a:cs typeface="Arial"/>
              </a:rPr>
              <a:t>subgroups </a:t>
            </a:r>
            <a:r>
              <a:rPr lang="en-US" sz="3000" spc="-25" dirty="0">
                <a:latin typeface="+mj-lt"/>
                <a:cs typeface="Arial"/>
              </a:rPr>
              <a:t>on </a:t>
            </a:r>
            <a:r>
              <a:rPr lang="en-US" sz="3000" spc="-40" dirty="0">
                <a:latin typeface="+mj-lt"/>
                <a:cs typeface="Arial"/>
              </a:rPr>
              <a:t>which a </a:t>
            </a:r>
            <a:r>
              <a:rPr lang="en-US" sz="3000" dirty="0">
                <a:latin typeface="+mj-lt"/>
              </a:rPr>
              <a:t>classifier performs exceptionally well or exceptionally poor</a:t>
            </a:r>
          </a:p>
          <a:p>
            <a:endParaRPr lang="en-US" sz="3000" dirty="0">
              <a:latin typeface="+mj-lt"/>
            </a:endParaRPr>
          </a:p>
          <a:p>
            <a:endParaRPr lang="en-US" sz="3000" dirty="0">
              <a:latin typeface="+mj-lt"/>
            </a:endParaRPr>
          </a:p>
          <a:p>
            <a:pPr marL="0" indent="0">
              <a:buNone/>
            </a:pPr>
            <a:endParaRPr lang="en-US" sz="3000" dirty="0">
              <a:latin typeface="+mj-lt"/>
            </a:endParaRPr>
          </a:p>
          <a:p>
            <a:pPr marL="0" marR="46355" indent="0">
              <a:lnSpc>
                <a:spcPct val="102600"/>
              </a:lnSpc>
              <a:buNone/>
            </a:pPr>
            <a:endParaRPr lang="en-US" sz="3000" dirty="0">
              <a:latin typeface="+mj-lt"/>
            </a:endParaRPr>
          </a:p>
          <a:p>
            <a:pPr marL="0" marR="46355" indent="0">
              <a:lnSpc>
                <a:spcPct val="102600"/>
              </a:lnSpc>
              <a:buNone/>
            </a:pPr>
            <a:r>
              <a:rPr lang="en-US" sz="3000" dirty="0">
                <a:latin typeface="+mj-lt"/>
              </a:rPr>
              <a:t>Exceptional model mining (EMM) approach for finding subgroups </a:t>
            </a:r>
            <a:r>
              <a:rPr lang="en-US" sz="3000" spc="-25" dirty="0">
                <a:latin typeface="+mj-lt"/>
                <a:cs typeface="Arial"/>
              </a:rPr>
              <a:t>for </a:t>
            </a:r>
            <a:r>
              <a:rPr lang="en-US" sz="3000" spc="-40" dirty="0">
                <a:latin typeface="+mj-lt"/>
                <a:cs typeface="Arial"/>
              </a:rPr>
              <a:t>which </a:t>
            </a:r>
            <a:r>
              <a:rPr lang="en-US" sz="3000" spc="-25" dirty="0">
                <a:latin typeface="+mj-lt"/>
                <a:cs typeface="Arial"/>
              </a:rPr>
              <a:t>soft </a:t>
            </a:r>
            <a:r>
              <a:rPr lang="en-US" sz="3000" spc="-50" dirty="0">
                <a:latin typeface="+mj-lt"/>
                <a:cs typeface="Arial"/>
              </a:rPr>
              <a:t>classifier </a:t>
            </a:r>
            <a:r>
              <a:rPr lang="en-US" sz="3000" spc="-25" dirty="0">
                <a:latin typeface="+mj-lt"/>
                <a:cs typeface="Arial"/>
              </a:rPr>
              <a:t>outputs</a:t>
            </a:r>
            <a:r>
              <a:rPr lang="en-US" sz="3000" spc="-5" dirty="0">
                <a:latin typeface="+mj-lt"/>
                <a:cs typeface="Arial"/>
              </a:rPr>
              <a:t> </a:t>
            </a:r>
            <a:r>
              <a:rPr lang="en-US" sz="3000" spc="-35" dirty="0">
                <a:latin typeface="+mj-lt"/>
                <a:cs typeface="Arial"/>
              </a:rPr>
              <a:t>align </a:t>
            </a:r>
            <a:r>
              <a:rPr lang="en-US" sz="3000" spc="-45" dirty="0">
                <a:latin typeface="+mj-lt"/>
                <a:cs typeface="Arial"/>
              </a:rPr>
              <a:t>exceptionally </a:t>
            </a:r>
            <a:r>
              <a:rPr lang="en-US" sz="3000" spc="-50" dirty="0">
                <a:latin typeface="+mj-lt"/>
                <a:cs typeface="Arial"/>
              </a:rPr>
              <a:t>well </a:t>
            </a:r>
            <a:r>
              <a:rPr lang="en-US" sz="3000" spc="-55" dirty="0">
                <a:latin typeface="+mj-lt"/>
                <a:cs typeface="Arial"/>
              </a:rPr>
              <a:t>or </a:t>
            </a:r>
            <a:r>
              <a:rPr lang="en-US" sz="3000" spc="-45" dirty="0">
                <a:latin typeface="+mj-lt"/>
                <a:cs typeface="Arial"/>
              </a:rPr>
              <a:t>bad </a:t>
            </a:r>
            <a:r>
              <a:rPr lang="en-US" sz="3000" dirty="0" err="1">
                <a:latin typeface="+mj-lt"/>
                <a:cs typeface="Arial"/>
              </a:rPr>
              <a:t>wrt</a:t>
            </a:r>
            <a:r>
              <a:rPr lang="en-US" sz="3000" spc="-45" dirty="0">
                <a:latin typeface="+mj-lt"/>
                <a:cs typeface="Arial"/>
              </a:rPr>
              <a:t> </a:t>
            </a:r>
            <a:r>
              <a:rPr lang="en-US" sz="3000" spc="-50" dirty="0">
                <a:latin typeface="+mj-lt"/>
                <a:cs typeface="Arial"/>
              </a:rPr>
              <a:t>ground </a:t>
            </a:r>
            <a:r>
              <a:rPr lang="en-US" sz="3000" spc="10" dirty="0">
                <a:latin typeface="+mj-lt"/>
                <a:cs typeface="Arial"/>
              </a:rPr>
              <a:t>truth</a:t>
            </a:r>
            <a:endParaRPr lang="en-US" sz="3000" dirty="0">
              <a:latin typeface="+mj-lt"/>
              <a:cs typeface="Arial"/>
            </a:endParaRPr>
          </a:p>
        </p:txBody>
      </p:sp>
      <p:sp>
        <p:nvSpPr>
          <p:cNvPr id="7" name="Rectangle 6"/>
          <p:cNvSpPr/>
          <p:nvPr/>
        </p:nvSpPr>
        <p:spPr>
          <a:xfrm>
            <a:off x="519002" y="6320353"/>
            <a:ext cx="8661510" cy="276999"/>
          </a:xfrm>
          <a:prstGeom prst="rect">
            <a:avLst/>
          </a:prstGeom>
        </p:spPr>
        <p:txBody>
          <a:bodyPr wrap="square">
            <a:spAutoFit/>
          </a:bodyPr>
          <a:lstStyle/>
          <a:p>
            <a:pPr algn="r"/>
            <a:r>
              <a:rPr lang="en-US" sz="1200" dirty="0"/>
              <a:t>W. </a:t>
            </a:r>
            <a:r>
              <a:rPr lang="en-US" sz="1200" dirty="0" err="1"/>
              <a:t>Duivesteijn</a:t>
            </a:r>
            <a:r>
              <a:rPr lang="en-US" sz="1200" dirty="0"/>
              <a:t>, J. </a:t>
            </a:r>
            <a:r>
              <a:rPr lang="en-US" sz="1200" dirty="0" err="1"/>
              <a:t>Thaele</a:t>
            </a:r>
            <a:r>
              <a:rPr lang="en-US" sz="1200" dirty="0"/>
              <a:t>: Understanding Where Your Classifier Does (Not) Work - the </a:t>
            </a:r>
            <a:r>
              <a:rPr lang="en-US" sz="1200" dirty="0" err="1"/>
              <a:t>SCaPE</a:t>
            </a:r>
            <a:r>
              <a:rPr lang="en-US" sz="1200" dirty="0"/>
              <a:t> Model Class for EMM, ICDM 2014</a:t>
            </a:r>
          </a:p>
        </p:txBody>
      </p:sp>
      <p:sp>
        <p:nvSpPr>
          <p:cNvPr id="4" name="Rectangle 3"/>
          <p:cNvSpPr/>
          <p:nvPr/>
        </p:nvSpPr>
        <p:spPr>
          <a:xfrm>
            <a:off x="6372201" y="3140968"/>
            <a:ext cx="2746579" cy="738664"/>
          </a:xfrm>
          <a:prstGeom prst="rect">
            <a:avLst/>
          </a:prstGeom>
        </p:spPr>
        <p:txBody>
          <a:bodyPr wrap="square">
            <a:spAutoFit/>
          </a:bodyPr>
          <a:lstStyle/>
          <a:p>
            <a:r>
              <a:rPr lang="en-US" sz="1400" dirty="0"/>
              <a:t>gender = male =&gt; </a:t>
            </a:r>
            <a:r>
              <a:rPr lang="en-US" sz="1400" dirty="0" err="1"/>
              <a:t>acc</a:t>
            </a:r>
            <a:r>
              <a:rPr lang="en-US" sz="1400" dirty="0"/>
              <a:t> ↑ (20.6%)</a:t>
            </a:r>
          </a:p>
          <a:p>
            <a:r>
              <a:rPr lang="en-US" sz="1400" dirty="0"/>
              <a:t>skin = dark ^ gender = female </a:t>
            </a:r>
            <a:br>
              <a:rPr lang="en-US" sz="1400" dirty="0"/>
            </a:br>
            <a:r>
              <a:rPr lang="en-US" sz="1400" dirty="0"/>
              <a:t>	    =&gt; </a:t>
            </a:r>
            <a:r>
              <a:rPr lang="en-US" sz="1400" dirty="0" err="1"/>
              <a:t>acc</a:t>
            </a:r>
            <a:r>
              <a:rPr lang="en-US" sz="1400" dirty="0"/>
              <a:t> ↓ (34.7%)</a:t>
            </a:r>
          </a:p>
        </p:txBody>
      </p:sp>
      <p:sp>
        <p:nvSpPr>
          <p:cNvPr id="8" name="object 97"/>
          <p:cNvSpPr/>
          <p:nvPr/>
        </p:nvSpPr>
        <p:spPr>
          <a:xfrm>
            <a:off x="467544" y="2816932"/>
            <a:ext cx="5832648" cy="16201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39923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2458096"/>
            <a:ext cx="9001000" cy="826889"/>
          </a:xfrm>
        </p:spPr>
        <p:txBody>
          <a:bodyPr>
            <a:normAutofit fontScale="90000"/>
          </a:bodyPr>
          <a:lstStyle/>
          <a:p>
            <a:r>
              <a:rPr lang="en-US" dirty="0"/>
              <a:t>Auditing model performance for biases in prediction-based decisions</a:t>
            </a:r>
          </a:p>
        </p:txBody>
      </p:sp>
      <p:sp>
        <p:nvSpPr>
          <p:cNvPr id="3" name="Subtitle 2"/>
          <p:cNvSpPr>
            <a:spLocks noGrp="1"/>
          </p:cNvSpPr>
          <p:nvPr>
            <p:ph type="subTitle" idx="1"/>
          </p:nvPr>
        </p:nvSpPr>
        <p:spPr>
          <a:xfrm>
            <a:off x="1871700" y="3686175"/>
            <a:ext cx="5400600" cy="985838"/>
          </a:xfrm>
        </p:spPr>
        <p:txBody>
          <a:bodyPr>
            <a:normAutofit fontScale="70000" lnSpcReduction="20000"/>
          </a:bodyPr>
          <a:lstStyle/>
          <a:p>
            <a:r>
              <a:rPr lang="en-US" dirty="0"/>
              <a:t>Detecting, measuring and preventing unfair / discriminating decision making or profiling</a:t>
            </a:r>
          </a:p>
        </p:txBody>
      </p:sp>
      <p:sp>
        <p:nvSpPr>
          <p:cNvPr id="4" name="TextBox 3"/>
          <p:cNvSpPr txBox="1"/>
          <p:nvPr/>
        </p:nvSpPr>
        <p:spPr>
          <a:xfrm>
            <a:off x="4202965" y="4685620"/>
            <a:ext cx="3608680" cy="738664"/>
          </a:xfrm>
          <a:prstGeom prst="rect">
            <a:avLst/>
          </a:prstGeom>
          <a:noFill/>
        </p:spPr>
        <p:txBody>
          <a:bodyPr wrap="none" rtlCol="0">
            <a:spAutoFit/>
          </a:bodyPr>
          <a:lstStyle/>
          <a:p>
            <a:r>
              <a:rPr lang="en-US" sz="2100" dirty="0"/>
              <a:t>Favoritism in making decisions:</a:t>
            </a:r>
          </a:p>
          <a:p>
            <a:pPr indent="385763"/>
            <a:r>
              <a:rPr lang="en-US" sz="2100" dirty="0"/>
              <a:t>P( + | male) – P( + | female)</a:t>
            </a:r>
            <a:endParaRPr lang="nl-NL" sz="2100" dirty="0"/>
          </a:p>
        </p:txBody>
      </p:sp>
      <p:sp>
        <p:nvSpPr>
          <p:cNvPr id="5" name="TextBox 4"/>
          <p:cNvSpPr txBox="1"/>
          <p:nvPr/>
        </p:nvSpPr>
        <p:spPr>
          <a:xfrm>
            <a:off x="1169622" y="4662296"/>
            <a:ext cx="3116494" cy="738664"/>
          </a:xfrm>
          <a:prstGeom prst="rect">
            <a:avLst/>
          </a:prstGeom>
          <a:noFill/>
        </p:spPr>
        <p:txBody>
          <a:bodyPr wrap="none" rtlCol="0">
            <a:spAutoFit/>
          </a:bodyPr>
          <a:lstStyle/>
          <a:p>
            <a:r>
              <a:rPr lang="en-US" sz="2100" dirty="0"/>
              <a:t>Non-uniform accuracy</a:t>
            </a:r>
          </a:p>
          <a:p>
            <a:pPr indent="427435"/>
            <a:r>
              <a:rPr lang="en-US" sz="2100" dirty="0" err="1"/>
              <a:t>Error</a:t>
            </a:r>
            <a:r>
              <a:rPr lang="en-US" sz="2100" baseline="-25000" dirty="0" err="1"/>
              <a:t>males</a:t>
            </a:r>
            <a:r>
              <a:rPr lang="en-US" sz="2100" dirty="0"/>
              <a:t> &lt;&lt; </a:t>
            </a:r>
            <a:r>
              <a:rPr lang="en-US" sz="2100" dirty="0" err="1"/>
              <a:t>Error</a:t>
            </a:r>
            <a:r>
              <a:rPr lang="en-US" sz="2100" baseline="-25000" dirty="0" err="1"/>
              <a:t>females</a:t>
            </a:r>
            <a:endParaRPr lang="nl-NL" sz="2100" baseline="-25000" dirty="0"/>
          </a:p>
        </p:txBody>
      </p:sp>
      <p:sp>
        <p:nvSpPr>
          <p:cNvPr id="7" name="Rounded Rectangle 6"/>
          <p:cNvSpPr/>
          <p:nvPr/>
        </p:nvSpPr>
        <p:spPr>
          <a:xfrm>
            <a:off x="4236909" y="4662296"/>
            <a:ext cx="3574736" cy="792088"/>
          </a:xfrm>
          <a:prstGeom prst="roundRect">
            <a:avLst/>
          </a:prstGeom>
          <a:noFill/>
          <a:ln>
            <a:solidFill>
              <a:srgbClr val="1D016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24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traight Connector 7"/>
          <p:cNvSpPr/>
          <p:nvPr/>
        </p:nvSpPr>
        <p:spPr>
          <a:xfrm>
            <a:off x="2451114" y="2266887"/>
            <a:ext cx="1632757" cy="0"/>
          </a:xfrm>
          <a:prstGeom prst="line">
            <a:avLst/>
          </a:prstGeom>
          <a:noFill/>
          <a:ln w="72000">
            <a:solidFill>
              <a:srgbClr val="000000"/>
            </a:solidFill>
            <a:prstDash val="solid"/>
            <a:tailEnd type="stealth"/>
          </a:ln>
        </p:spPr>
        <p:txBody>
          <a:bodyPr vert="horz"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US" sz="1600" dirty="0">
              <a:latin typeface="Arial" pitchFamily="18"/>
              <a:ea typeface="Lucida Sans Unicode" pitchFamily="2"/>
              <a:cs typeface="Tahoma" pitchFamily="2"/>
            </a:endParaRPr>
          </a:p>
        </p:txBody>
      </p:sp>
      <p:sp>
        <p:nvSpPr>
          <p:cNvPr id="2" name="Title 1"/>
          <p:cNvSpPr>
            <a:spLocks noGrp="1"/>
          </p:cNvSpPr>
          <p:nvPr>
            <p:ph type="title"/>
          </p:nvPr>
        </p:nvSpPr>
        <p:spPr>
          <a:xfrm>
            <a:off x="179512" y="135434"/>
            <a:ext cx="8964488" cy="701278"/>
          </a:xfrm>
        </p:spPr>
        <p:txBody>
          <a:bodyPr>
            <a:noAutofit/>
          </a:bodyPr>
          <a:lstStyle/>
          <a:p>
            <a:r>
              <a:rPr lang="en-US" sz="3600" dirty="0"/>
              <a:t>Auditing Algorithmic Decision Making (ADM)</a:t>
            </a:r>
          </a:p>
        </p:txBody>
      </p:sp>
      <p:cxnSp>
        <p:nvCxnSpPr>
          <p:cNvPr id="4" name="Straight Arrow Connector 3"/>
          <p:cNvCxnSpPr/>
          <p:nvPr/>
        </p:nvCxnSpPr>
        <p:spPr>
          <a:xfrm>
            <a:off x="5004049" y="2791386"/>
            <a:ext cx="0" cy="1221959"/>
          </a:xfrm>
          <a:prstGeom prst="straightConnector1">
            <a:avLst/>
          </a:prstGeom>
          <a:noFill/>
          <a:ln w="72000">
            <a:solidFill>
              <a:srgbClr val="000000"/>
            </a:solidFill>
            <a:prstDash val="solid"/>
            <a:tailEnd type="stealth"/>
          </a:ln>
        </p:spPr>
      </p:cxnSp>
      <p:cxnSp>
        <p:nvCxnSpPr>
          <p:cNvPr id="9" name="Straight Arrow Connector 8"/>
          <p:cNvCxnSpPr/>
          <p:nvPr/>
        </p:nvCxnSpPr>
        <p:spPr>
          <a:xfrm flipV="1">
            <a:off x="2627784" y="4408279"/>
            <a:ext cx="457200" cy="5068"/>
          </a:xfrm>
          <a:prstGeom prst="straightConnector1">
            <a:avLst/>
          </a:prstGeom>
          <a:noFill/>
          <a:ln w="72000">
            <a:solidFill>
              <a:srgbClr val="000000"/>
            </a:solidFill>
            <a:prstDash val="solid"/>
            <a:tailEnd type="stealth"/>
          </a:ln>
        </p:spPr>
      </p:cxnSp>
      <p:sp>
        <p:nvSpPr>
          <p:cNvPr id="10" name="Freeform 9"/>
          <p:cNvSpPr/>
          <p:nvPr/>
        </p:nvSpPr>
        <p:spPr>
          <a:xfrm>
            <a:off x="5436098" y="3276705"/>
            <a:ext cx="1555105" cy="44339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0DE3F3"/>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 labels</a:t>
            </a:r>
          </a:p>
        </p:txBody>
      </p:sp>
      <p:sp>
        <p:nvSpPr>
          <p:cNvPr id="11" name="Straight Connector 10"/>
          <p:cNvSpPr/>
          <p:nvPr/>
        </p:nvSpPr>
        <p:spPr>
          <a:xfrm>
            <a:off x="1691680" y="2708920"/>
            <a:ext cx="0" cy="621904"/>
          </a:xfrm>
          <a:prstGeom prst="line">
            <a:avLst/>
          </a:prstGeom>
          <a:noFill/>
          <a:ln w="72000">
            <a:solidFill>
              <a:srgbClr val="000000"/>
            </a:solidFill>
            <a:prstDash val="solid"/>
            <a:tailEnd type="stealth"/>
          </a:ln>
        </p:spPr>
        <p:txBody>
          <a:bodyPr vert="horz" lIns="97967" tIns="57147" rIns="97967" bIns="57147" anchor="ctr" anchorCtr="1" compatLnSpc="0"/>
          <a:lstStyle/>
          <a:p>
            <a:pPr hangingPunct="0">
              <a:buSzPct val="45000"/>
              <a:buFont typeface="StarSymbol"/>
              <a:buNone/>
            </a:pPr>
            <a:endParaRPr lang="en-US" sz="1600" dirty="0">
              <a:latin typeface="Arial" pitchFamily="18"/>
              <a:ea typeface="Lucida Sans Unicode" pitchFamily="2"/>
              <a:cs typeface="Tahoma" pitchFamily="2"/>
            </a:endParaRPr>
          </a:p>
        </p:txBody>
      </p:sp>
      <p:sp>
        <p:nvSpPr>
          <p:cNvPr id="12" name="TextBox 11"/>
          <p:cNvSpPr txBox="1"/>
          <p:nvPr/>
        </p:nvSpPr>
        <p:spPr>
          <a:xfrm>
            <a:off x="3074645" y="4077072"/>
            <a:ext cx="1214884" cy="672342"/>
          </a:xfrm>
          <a:prstGeom prst="rect">
            <a:avLst/>
          </a:prstGeom>
          <a:noFill/>
          <a:ln>
            <a:solidFill>
              <a:srgbClr val="000000"/>
            </a:solid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T</a:t>
            </a:r>
            <a:r>
              <a:rPr lang="lt-LT" sz="2000" dirty="0">
                <a:latin typeface="Arial" pitchFamily="18"/>
                <a:ea typeface="Lucida Sans Unicode" pitchFamily="2"/>
                <a:cs typeface="Tahoma" pitchFamily="2"/>
              </a:rPr>
              <a:t>raining</a:t>
            </a:r>
            <a:endParaRPr lang="en-US" sz="2000" dirty="0">
              <a:latin typeface="Arial" pitchFamily="18"/>
              <a:ea typeface="Lucida Sans Unicode" pitchFamily="2"/>
              <a:cs typeface="Tahoma" pitchFamily="2"/>
            </a:endParaRPr>
          </a:p>
          <a:p>
            <a:pPr algn="ctr" hangingPunct="0">
              <a:buNone/>
            </a:pPr>
            <a:r>
              <a:rPr lang="en-US" sz="2000" dirty="0">
                <a:latin typeface="Arial" pitchFamily="18"/>
                <a:ea typeface="Lucida Sans Unicode" pitchFamily="2"/>
                <a:cs typeface="Tahoma" pitchFamily="2"/>
              </a:rPr>
              <a:t>classifier</a:t>
            </a:r>
          </a:p>
        </p:txBody>
      </p:sp>
      <p:cxnSp>
        <p:nvCxnSpPr>
          <p:cNvPr id="13" name="Straight Arrow Connector 12"/>
          <p:cNvCxnSpPr>
            <a:endCxn id="10" idx="2"/>
          </p:cNvCxnSpPr>
          <p:nvPr/>
        </p:nvCxnSpPr>
        <p:spPr>
          <a:xfrm flipV="1">
            <a:off x="6213650" y="3720104"/>
            <a:ext cx="1" cy="356969"/>
          </a:xfrm>
          <a:prstGeom prst="straightConnector1">
            <a:avLst/>
          </a:prstGeom>
          <a:noFill/>
          <a:ln w="72000">
            <a:solidFill>
              <a:srgbClr val="000000"/>
            </a:solidFill>
            <a:prstDash val="solid"/>
            <a:tailEnd type="stealth"/>
          </a:ln>
        </p:spPr>
      </p:cxnSp>
      <p:sp>
        <p:nvSpPr>
          <p:cNvPr id="14" name="TextBox 13"/>
          <p:cNvSpPr txBox="1"/>
          <p:nvPr/>
        </p:nvSpPr>
        <p:spPr>
          <a:xfrm>
            <a:off x="7308304" y="3488623"/>
            <a:ext cx="1685254" cy="672342"/>
          </a:xfrm>
          <a:prstGeom prst="rect">
            <a:avLst/>
          </a:prstGeom>
          <a:noFill/>
          <a:ln w="317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20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b="1" dirty="0"/>
              <a:t>Fairness compliance</a:t>
            </a:r>
          </a:p>
        </p:txBody>
      </p:sp>
      <p:grpSp>
        <p:nvGrpSpPr>
          <p:cNvPr id="59" name="Group 58"/>
          <p:cNvGrpSpPr/>
          <p:nvPr/>
        </p:nvGrpSpPr>
        <p:grpSpPr>
          <a:xfrm>
            <a:off x="138823" y="3356992"/>
            <a:ext cx="2503775" cy="2501048"/>
            <a:chOff x="138822" y="2063245"/>
            <a:chExt cx="2503775" cy="2501048"/>
          </a:xfrm>
        </p:grpSpPr>
        <p:sp>
          <p:nvSpPr>
            <p:cNvPr id="43" name="TextBox 42"/>
            <p:cNvSpPr txBox="1"/>
            <p:nvPr/>
          </p:nvSpPr>
          <p:spPr>
            <a:xfrm>
              <a:off x="138822" y="2063245"/>
              <a:ext cx="2503775" cy="2501048"/>
            </a:xfrm>
            <a:prstGeom prst="rect">
              <a:avLst/>
            </a:prstGeom>
            <a:noFill/>
            <a:ln>
              <a:solidFill>
                <a:schemeClr val="accent1">
                  <a:lumMod val="50000"/>
                </a:schemeClr>
              </a:solidFill>
              <a:prstDash val="lgDash"/>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000" b="1" dirty="0">
                  <a:latin typeface="Arial" pitchFamily="18"/>
                  <a:ea typeface="Lucida Sans Unicode" pitchFamily="2"/>
                  <a:cs typeface="Tahoma" pitchFamily="2"/>
                </a:rPr>
                <a:t>T</a:t>
              </a:r>
              <a:r>
                <a:rPr lang="lt-LT" sz="2000" b="1" dirty="0">
                  <a:latin typeface="Arial" pitchFamily="18"/>
                  <a:ea typeface="Lucida Sans Unicode" pitchFamily="2"/>
                  <a:cs typeface="Tahoma" pitchFamily="2"/>
                </a:rPr>
                <a:t>raining</a:t>
              </a:r>
              <a:r>
                <a:rPr lang="en-US" sz="2000" b="1" dirty="0">
                  <a:latin typeface="Arial" pitchFamily="18"/>
                  <a:ea typeface="Lucida Sans Unicode" pitchFamily="2"/>
                  <a:cs typeface="Tahoma" pitchFamily="2"/>
                </a:rPr>
                <a:t> data</a:t>
              </a:r>
            </a:p>
            <a:p>
              <a:pPr hangingPunct="0">
                <a:buNone/>
              </a:pPr>
              <a:r>
                <a:rPr lang="en-US" sz="1600" dirty="0">
                  <a:latin typeface="Arial" pitchFamily="18"/>
                  <a:ea typeface="Lucida Sans Unicode" pitchFamily="2"/>
                  <a:cs typeface="Tahoma" pitchFamily="2"/>
                </a:rPr>
                <a:t>Feature-value representation</a:t>
              </a: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p:txBody>
        </p:sp>
        <p:sp>
          <p:nvSpPr>
            <p:cNvPr id="22" name="Freeform 21"/>
            <p:cNvSpPr/>
            <p:nvPr/>
          </p:nvSpPr>
          <p:spPr>
            <a:xfrm>
              <a:off x="923854" y="3921421"/>
              <a:ext cx="155991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 </a:t>
              </a:r>
              <a:r>
                <a:rPr lang="lt-LT" sz="2000" dirty="0">
                  <a:latin typeface="Arial" pitchFamily="18"/>
                  <a:ea typeface="Lucida Sans Unicode" pitchFamily="2"/>
                  <a:cs typeface="Tahoma" pitchFamily="2"/>
                </a:rPr>
                <a:t>labels</a:t>
              </a:r>
              <a:endParaRPr lang="en-US" sz="2000" dirty="0">
                <a:latin typeface="Arial" pitchFamily="18"/>
                <a:ea typeface="Lucida Sans Unicode" pitchFamily="2"/>
                <a:cs typeface="Tahoma" pitchFamily="2"/>
              </a:endParaRPr>
            </a:p>
          </p:txBody>
        </p:sp>
        <p:sp>
          <p:nvSpPr>
            <p:cNvPr id="7" name="Freeform 6"/>
            <p:cNvSpPr/>
            <p:nvPr/>
          </p:nvSpPr>
          <p:spPr>
            <a:xfrm>
              <a:off x="923854" y="3435846"/>
              <a:ext cx="155991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Protected</a:t>
              </a:r>
            </a:p>
          </p:txBody>
        </p:sp>
        <p:sp>
          <p:nvSpPr>
            <p:cNvPr id="15" name="TextBox 14"/>
            <p:cNvSpPr txBox="1"/>
            <p:nvPr/>
          </p:nvSpPr>
          <p:spPr>
            <a:xfrm>
              <a:off x="491806" y="2898335"/>
              <a:ext cx="489827"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900" b="1" dirty="0">
                  <a:latin typeface="Arial" pitchFamily="18"/>
                  <a:ea typeface="Lucida Sans Unicode" pitchFamily="2"/>
                  <a:cs typeface="Tahoma" pitchFamily="2"/>
                </a:rPr>
                <a:t>X</a:t>
              </a:r>
            </a:p>
          </p:txBody>
        </p:sp>
        <p:sp>
          <p:nvSpPr>
            <p:cNvPr id="16" name="TextBox 15"/>
            <p:cNvSpPr txBox="1"/>
            <p:nvPr/>
          </p:nvSpPr>
          <p:spPr>
            <a:xfrm>
              <a:off x="491806" y="3435846"/>
              <a:ext cx="489827"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900" b="1" dirty="0">
                  <a:solidFill>
                    <a:schemeClr val="accent2"/>
                  </a:solidFill>
                  <a:latin typeface="Arial" pitchFamily="18"/>
                  <a:ea typeface="Lucida Sans Unicode" pitchFamily="2"/>
                  <a:cs typeface="Tahoma" pitchFamily="2"/>
                </a:rPr>
                <a:t>A</a:t>
              </a:r>
            </a:p>
          </p:txBody>
        </p:sp>
        <p:sp>
          <p:nvSpPr>
            <p:cNvPr id="23" name="TextBox 22"/>
            <p:cNvSpPr txBox="1"/>
            <p:nvPr/>
          </p:nvSpPr>
          <p:spPr>
            <a:xfrm>
              <a:off x="395536" y="3867894"/>
              <a:ext cx="551802" cy="583408"/>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NL" sz="3200" b="1" dirty="0"/>
                <a:t>Y</a:t>
              </a:r>
              <a:r>
                <a:rPr lang="en-NL" sz="3200" b="1" baseline="-25000" dirty="0"/>
                <a:t>H</a:t>
              </a:r>
              <a:endParaRPr lang="en-US" sz="2900" b="1" dirty="0">
                <a:latin typeface="Arial" pitchFamily="18"/>
                <a:ea typeface="Lucida Sans Unicode" pitchFamily="2"/>
                <a:cs typeface="Tahoma" pitchFamily="2"/>
              </a:endParaRPr>
            </a:p>
          </p:txBody>
        </p:sp>
        <p:sp>
          <p:nvSpPr>
            <p:cNvPr id="25" name="Freeform 24"/>
            <p:cNvSpPr/>
            <p:nvPr/>
          </p:nvSpPr>
          <p:spPr>
            <a:xfrm>
              <a:off x="923854" y="2931790"/>
              <a:ext cx="1559914" cy="554354"/>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Descriptive</a:t>
              </a:r>
            </a:p>
          </p:txBody>
        </p:sp>
      </p:grpSp>
      <p:grpSp>
        <p:nvGrpSpPr>
          <p:cNvPr id="69" name="Group 68"/>
          <p:cNvGrpSpPr/>
          <p:nvPr/>
        </p:nvGrpSpPr>
        <p:grpSpPr>
          <a:xfrm>
            <a:off x="4139953" y="1700809"/>
            <a:ext cx="2503775" cy="1055781"/>
            <a:chOff x="138822" y="2573382"/>
            <a:chExt cx="2503775" cy="1015095"/>
          </a:xfrm>
        </p:grpSpPr>
        <p:sp>
          <p:nvSpPr>
            <p:cNvPr id="70" name="TextBox 69"/>
            <p:cNvSpPr txBox="1"/>
            <p:nvPr/>
          </p:nvSpPr>
          <p:spPr>
            <a:xfrm>
              <a:off x="138822" y="2573382"/>
              <a:ext cx="2503775" cy="1015095"/>
            </a:xfrm>
            <a:prstGeom prst="rect">
              <a:avLst/>
            </a:prstGeom>
            <a:noFill/>
            <a:ln>
              <a:solidFill>
                <a:schemeClr val="accent1">
                  <a:lumMod val="50000"/>
                </a:schemeClr>
              </a:solidFill>
              <a:prstDash val="lgDash"/>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000" b="1" dirty="0">
                  <a:latin typeface="Arial" pitchFamily="18"/>
                  <a:ea typeface="Lucida Sans Unicode" pitchFamily="2"/>
                  <a:cs typeface="Tahoma" pitchFamily="2"/>
                </a:rPr>
                <a:t>Application data</a:t>
              </a:r>
            </a:p>
            <a:p>
              <a:pPr hangingPunct="0">
                <a:buNone/>
              </a:pPr>
              <a:endParaRPr lang="en-US" sz="1600" b="1" dirty="0">
                <a:latin typeface="Arial" pitchFamily="18"/>
                <a:ea typeface="Lucida Sans Unicode" pitchFamily="2"/>
                <a:cs typeface="Tahoma" pitchFamily="2"/>
              </a:endParaRPr>
            </a:p>
            <a:p>
              <a:pPr hangingPunct="0">
                <a:buNone/>
              </a:pPr>
              <a:endParaRPr lang="en-US" sz="14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p:txBody>
        </p:sp>
        <p:sp>
          <p:nvSpPr>
            <p:cNvPr id="73" name="TextBox 72"/>
            <p:cNvSpPr txBox="1"/>
            <p:nvPr/>
          </p:nvSpPr>
          <p:spPr>
            <a:xfrm>
              <a:off x="410350" y="2898335"/>
              <a:ext cx="571284" cy="490460"/>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900" b="1" dirty="0">
                  <a:latin typeface="Arial" pitchFamily="18"/>
                  <a:ea typeface="Lucida Sans Unicode" pitchFamily="2"/>
                  <a:cs typeface="Tahoma" pitchFamily="2"/>
                </a:rPr>
                <a:t>X’</a:t>
              </a:r>
            </a:p>
          </p:txBody>
        </p:sp>
        <p:sp>
          <p:nvSpPr>
            <p:cNvPr id="76" name="Freeform 75"/>
            <p:cNvSpPr/>
            <p:nvPr/>
          </p:nvSpPr>
          <p:spPr>
            <a:xfrm>
              <a:off x="923854" y="2931790"/>
              <a:ext cx="1559914" cy="554354"/>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Descriptive</a:t>
              </a:r>
            </a:p>
          </p:txBody>
        </p:sp>
      </p:grpSp>
      <p:sp>
        <p:nvSpPr>
          <p:cNvPr id="87" name="TextBox 86"/>
          <p:cNvSpPr txBox="1"/>
          <p:nvPr/>
        </p:nvSpPr>
        <p:spPr>
          <a:xfrm>
            <a:off x="5057776" y="3221662"/>
            <a:ext cx="388184" cy="520699"/>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NL" b="1" dirty="0"/>
              <a:t>Y</a:t>
            </a:r>
            <a:r>
              <a:rPr lang="en-NL" b="1" baseline="-25000" dirty="0"/>
              <a:t>P</a:t>
            </a:r>
            <a:r>
              <a:rPr lang="en-NL" sz="2800" dirty="0"/>
              <a:t> </a:t>
            </a:r>
            <a:endParaRPr lang="en-US" sz="2800" b="1" dirty="0">
              <a:latin typeface="Arial" pitchFamily="18"/>
              <a:ea typeface="Lucida Sans Unicode" pitchFamily="2"/>
              <a:cs typeface="Tahoma" pitchFamily="2"/>
            </a:endParaRPr>
          </a:p>
        </p:txBody>
      </p:sp>
      <p:sp>
        <p:nvSpPr>
          <p:cNvPr id="103" name="Freeform 102"/>
          <p:cNvSpPr/>
          <p:nvPr/>
        </p:nvSpPr>
        <p:spPr>
          <a:xfrm>
            <a:off x="2771800" y="4941168"/>
            <a:ext cx="1890736" cy="932504"/>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E6FF00"/>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Classification techniques</a:t>
            </a:r>
          </a:p>
        </p:txBody>
      </p:sp>
      <p:sp>
        <p:nvSpPr>
          <p:cNvPr id="109" name="Rectangle 108"/>
          <p:cNvSpPr/>
          <p:nvPr/>
        </p:nvSpPr>
        <p:spPr>
          <a:xfrm>
            <a:off x="4699728" y="5013176"/>
            <a:ext cx="1375120" cy="369332"/>
          </a:xfrm>
          <a:prstGeom prst="rect">
            <a:avLst/>
          </a:prstGeom>
        </p:spPr>
        <p:txBody>
          <a:bodyPr wrap="none">
            <a:spAutoFit/>
          </a:bodyPr>
          <a:lstStyle/>
          <a:p>
            <a:pPr hangingPunct="0"/>
            <a:r>
              <a:rPr lang="en-US" b="1" dirty="0">
                <a:latin typeface="Arial" pitchFamily="18"/>
                <a:ea typeface="Lucida Sans Unicode" pitchFamily="2"/>
                <a:cs typeface="Tahoma" pitchFamily="2"/>
              </a:rPr>
              <a:t>y = </a:t>
            </a:r>
            <a:r>
              <a:rPr lang="en-US" b="1" i="1" dirty="0">
                <a:solidFill>
                  <a:srgbClr val="FF0000"/>
                </a:solidFill>
                <a:latin typeface="Arial" pitchFamily="18"/>
                <a:ea typeface="Lucida Sans Unicode" pitchFamily="2"/>
                <a:cs typeface="Tahoma" pitchFamily="2"/>
              </a:rPr>
              <a:t>L</a:t>
            </a:r>
            <a:r>
              <a:rPr lang="en-US" b="1" dirty="0">
                <a:latin typeface="Arial" pitchFamily="18"/>
                <a:ea typeface="Lucida Sans Unicode" pitchFamily="2"/>
                <a:cs typeface="Tahoma" pitchFamily="2"/>
              </a:rPr>
              <a:t> (X, </a:t>
            </a:r>
            <a:r>
              <a:rPr lang="en-US" b="1" dirty="0">
                <a:solidFill>
                  <a:schemeClr val="accent2"/>
                </a:solidFill>
                <a:latin typeface="Arial" pitchFamily="18"/>
                <a:ea typeface="Lucida Sans Unicode" pitchFamily="2"/>
                <a:cs typeface="Tahoma" pitchFamily="2"/>
              </a:rPr>
              <a:t>A</a:t>
            </a:r>
            <a:r>
              <a:rPr lang="en-US" b="1" dirty="0">
                <a:latin typeface="Arial" pitchFamily="18"/>
                <a:ea typeface="Lucida Sans Unicode" pitchFamily="2"/>
                <a:cs typeface="Tahoma" pitchFamily="2"/>
              </a:rPr>
              <a:t>)</a:t>
            </a:r>
          </a:p>
        </p:txBody>
      </p:sp>
      <p:cxnSp>
        <p:nvCxnSpPr>
          <p:cNvPr id="111" name="Straight Arrow Connector 110"/>
          <p:cNvCxnSpPr/>
          <p:nvPr/>
        </p:nvCxnSpPr>
        <p:spPr>
          <a:xfrm flipV="1">
            <a:off x="4283968" y="4432044"/>
            <a:ext cx="457200" cy="5068"/>
          </a:xfrm>
          <a:prstGeom prst="straightConnector1">
            <a:avLst/>
          </a:prstGeom>
          <a:noFill/>
          <a:ln w="72000">
            <a:solidFill>
              <a:srgbClr val="000000"/>
            </a:solidFill>
            <a:prstDash val="solid"/>
            <a:tailEnd type="stealth"/>
          </a:ln>
        </p:spPr>
      </p:cxnSp>
      <p:cxnSp>
        <p:nvCxnSpPr>
          <p:cNvPr id="112" name="Straight Arrow Connector 111"/>
          <p:cNvCxnSpPr/>
          <p:nvPr/>
        </p:nvCxnSpPr>
        <p:spPr>
          <a:xfrm flipV="1">
            <a:off x="3715310" y="4762684"/>
            <a:ext cx="1" cy="356969"/>
          </a:xfrm>
          <a:prstGeom prst="straightConnector1">
            <a:avLst/>
          </a:prstGeom>
          <a:noFill/>
          <a:ln w="72000">
            <a:solidFill>
              <a:srgbClr val="000000"/>
            </a:solidFill>
            <a:prstDash val="solid"/>
            <a:tailEnd type="stealth"/>
          </a:ln>
        </p:spPr>
      </p:cxnSp>
      <p:sp>
        <p:nvSpPr>
          <p:cNvPr id="6" name="Freeform 5"/>
          <p:cNvSpPr/>
          <p:nvPr/>
        </p:nvSpPr>
        <p:spPr>
          <a:xfrm>
            <a:off x="467544" y="1628800"/>
            <a:ext cx="2448272" cy="1353620"/>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vert="horz"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lt-LT" sz="2400" dirty="0">
                <a:latin typeface="Arial" pitchFamily="18"/>
                <a:ea typeface="Lucida Sans Unicode" pitchFamily="2"/>
                <a:cs typeface="Tahoma" pitchFamily="2"/>
              </a:rPr>
              <a:t>population</a:t>
            </a:r>
            <a:endParaRPr lang="en-US" sz="2400" dirty="0">
              <a:latin typeface="Arial" pitchFamily="18"/>
              <a:ea typeface="Lucida Sans Unicode" pitchFamily="2"/>
              <a:cs typeface="Tahoma" pitchFamily="2"/>
            </a:endParaRPr>
          </a:p>
          <a:p>
            <a:pPr algn="ctr" hangingPunct="0">
              <a:buNone/>
            </a:pPr>
            <a:r>
              <a:rPr lang="en-US" sz="2400" dirty="0">
                <a:latin typeface="Arial" pitchFamily="18"/>
                <a:ea typeface="Lucida Sans Unicode" pitchFamily="2"/>
                <a:cs typeface="Tahoma" pitchFamily="2"/>
              </a:rPr>
              <a:t>(</a:t>
            </a:r>
            <a:r>
              <a:rPr lang="lt-LT" sz="2400" dirty="0">
                <a:latin typeface="Arial" pitchFamily="18"/>
                <a:ea typeface="Lucida Sans Unicode" pitchFamily="2"/>
                <a:cs typeface="Tahoma" pitchFamily="2"/>
              </a:rPr>
              <a:t>source</a:t>
            </a:r>
            <a:r>
              <a:rPr lang="en-US" sz="2400" dirty="0">
                <a:latin typeface="Arial" pitchFamily="18"/>
                <a:ea typeface="Lucida Sans Unicode" pitchFamily="2"/>
                <a:cs typeface="Tahoma" pitchFamily="2"/>
              </a:rPr>
              <a:t>)</a:t>
            </a:r>
          </a:p>
        </p:txBody>
      </p:sp>
      <p:sp>
        <p:nvSpPr>
          <p:cNvPr id="113" name="TextBox 112"/>
          <p:cNvSpPr txBox="1"/>
          <p:nvPr/>
        </p:nvSpPr>
        <p:spPr>
          <a:xfrm>
            <a:off x="3547962" y="3140969"/>
            <a:ext cx="1024038" cy="554361"/>
          </a:xfrm>
          <a:prstGeom prst="rect">
            <a:avLst/>
          </a:prstGeom>
          <a:solidFill>
            <a:schemeClr val="accent2">
              <a:lumMod val="20000"/>
              <a:lumOff val="80000"/>
            </a:schemeClr>
          </a:solidFill>
          <a:ln>
            <a:no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Data Scientist</a:t>
            </a:r>
          </a:p>
        </p:txBody>
      </p:sp>
      <p:sp>
        <p:nvSpPr>
          <p:cNvPr id="114" name="Freeform 113"/>
          <p:cNvSpPr/>
          <p:nvPr/>
        </p:nvSpPr>
        <p:spPr>
          <a:xfrm>
            <a:off x="4721577" y="3953699"/>
            <a:ext cx="1890736" cy="932504"/>
          </a:xfrm>
          <a:custGeom>
            <a:avLst>
              <a:gd name="f0" fmla="val 3876"/>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99CCFF"/>
          </a:solidFill>
          <a:ln w="0">
            <a:solidFill>
              <a:srgbClr val="000000"/>
            </a:solidFill>
            <a:prstDash val="solid"/>
          </a:ln>
        </p:spPr>
        <p:txBody>
          <a:bodyPr vert="horz" lIns="81639" tIns="91440" rIns="81639" bIns="0" anchor="ctr" anchorCtr="1" compatLnSpc="0"/>
          <a:lstStyle/>
          <a:p>
            <a:pPr algn="ctr" hangingPunct="0"/>
            <a:r>
              <a:rPr lang="en-US" sz="2000" dirty="0">
                <a:latin typeface="Arial" pitchFamily="18"/>
                <a:ea typeface="Lucida Sans Unicode" pitchFamily="2"/>
                <a:cs typeface="Tahoma" pitchFamily="2"/>
              </a:rPr>
              <a:t>Classification </a:t>
            </a:r>
            <a:r>
              <a:rPr lang="lt-LT" sz="2000" dirty="0" err="1">
                <a:latin typeface="Arial" pitchFamily="18"/>
                <a:ea typeface="Lucida Sans Unicode" pitchFamily="2"/>
                <a:cs typeface="Tahoma" pitchFamily="2"/>
              </a:rPr>
              <a:t>Model</a:t>
            </a:r>
            <a:r>
              <a:rPr lang="lt-LT" sz="2000" dirty="0">
                <a:latin typeface="Arial" pitchFamily="18"/>
                <a:ea typeface="Lucida Sans Unicode" pitchFamily="2"/>
                <a:cs typeface="Tahoma" pitchFamily="2"/>
              </a:rPr>
              <a:t> </a:t>
            </a:r>
            <a:r>
              <a:rPr lang="lt-LT" sz="2400" i="1" dirty="0">
                <a:solidFill>
                  <a:srgbClr val="FF0000"/>
                </a:solidFill>
                <a:latin typeface="Arial" pitchFamily="18"/>
                <a:ea typeface="Lucida Sans Unicode" pitchFamily="2"/>
                <a:cs typeface="Tahoma" pitchFamily="2"/>
              </a:rPr>
              <a:t>L</a:t>
            </a:r>
            <a:endParaRPr lang="en-US" sz="2000" i="1" dirty="0">
              <a:solidFill>
                <a:srgbClr val="FF0000"/>
              </a:solidFill>
              <a:latin typeface="Arial" pitchFamily="18"/>
              <a:ea typeface="Lucida Sans Unicode" pitchFamily="2"/>
              <a:cs typeface="Tahoma" pitchFamily="2"/>
            </a:endParaRPr>
          </a:p>
        </p:txBody>
      </p:sp>
      <p:sp>
        <p:nvSpPr>
          <p:cNvPr id="117" name="Freeform 116"/>
          <p:cNvSpPr/>
          <p:nvPr/>
        </p:nvSpPr>
        <p:spPr>
          <a:xfrm>
            <a:off x="5445961" y="2826176"/>
            <a:ext cx="155991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 </a:t>
            </a:r>
            <a:r>
              <a:rPr lang="lt-LT" sz="2000" dirty="0">
                <a:latin typeface="Arial" pitchFamily="18"/>
                <a:ea typeface="Lucida Sans Unicode" pitchFamily="2"/>
                <a:cs typeface="Tahoma" pitchFamily="2"/>
              </a:rPr>
              <a:t>labels</a:t>
            </a:r>
            <a:endParaRPr lang="en-US" sz="2000" dirty="0">
              <a:latin typeface="Arial" pitchFamily="18"/>
              <a:ea typeface="Lucida Sans Unicode" pitchFamily="2"/>
              <a:cs typeface="Tahoma" pitchFamily="2"/>
            </a:endParaRPr>
          </a:p>
        </p:txBody>
      </p:sp>
      <p:sp>
        <p:nvSpPr>
          <p:cNvPr id="118" name="TextBox 117"/>
          <p:cNvSpPr txBox="1"/>
          <p:nvPr/>
        </p:nvSpPr>
        <p:spPr>
          <a:xfrm>
            <a:off x="8017862" y="2074499"/>
            <a:ext cx="1008112" cy="554361"/>
          </a:xfrm>
          <a:prstGeom prst="rect">
            <a:avLst/>
          </a:prstGeom>
          <a:solidFill>
            <a:schemeClr val="accent2">
              <a:lumMod val="20000"/>
              <a:lumOff val="80000"/>
            </a:schemeClr>
          </a:solidFill>
          <a:ln>
            <a:no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1600" dirty="0">
                <a:latin typeface="Arial" pitchFamily="18"/>
                <a:ea typeface="Lucida Sans Unicode" pitchFamily="2"/>
                <a:cs typeface="Tahoma" pitchFamily="2"/>
              </a:rPr>
              <a:t>Decision maker</a:t>
            </a:r>
          </a:p>
        </p:txBody>
      </p:sp>
      <p:sp>
        <p:nvSpPr>
          <p:cNvPr id="119" name="TextBox 118"/>
          <p:cNvSpPr txBox="1"/>
          <p:nvPr/>
        </p:nvSpPr>
        <p:spPr>
          <a:xfrm>
            <a:off x="6748166" y="1916833"/>
            <a:ext cx="1214884"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Evidence in data</a:t>
            </a:r>
          </a:p>
        </p:txBody>
      </p:sp>
      <p:sp>
        <p:nvSpPr>
          <p:cNvPr id="120" name="TextBox 119"/>
          <p:cNvSpPr txBox="1"/>
          <p:nvPr/>
        </p:nvSpPr>
        <p:spPr>
          <a:xfrm>
            <a:off x="6669484" y="4674840"/>
            <a:ext cx="1214884"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Evidence in model logic</a:t>
            </a:r>
          </a:p>
        </p:txBody>
      </p:sp>
      <p:sp>
        <p:nvSpPr>
          <p:cNvPr id="121" name="TextBox 120"/>
          <p:cNvSpPr txBox="1"/>
          <p:nvPr/>
        </p:nvSpPr>
        <p:spPr>
          <a:xfrm>
            <a:off x="4788026" y="5373217"/>
            <a:ext cx="1944215"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1600" dirty="0">
                <a:latin typeface="Arial" pitchFamily="18"/>
                <a:ea typeface="Lucida Sans Unicode" pitchFamily="2"/>
                <a:cs typeface="Tahoma" pitchFamily="2"/>
              </a:rPr>
              <a:t>Evidence in algorithm induction</a:t>
            </a:r>
          </a:p>
        </p:txBody>
      </p:sp>
      <p:sp>
        <p:nvSpPr>
          <p:cNvPr id="122" name="TextBox 121"/>
          <p:cNvSpPr txBox="1"/>
          <p:nvPr/>
        </p:nvSpPr>
        <p:spPr>
          <a:xfrm>
            <a:off x="7118038" y="2730624"/>
            <a:ext cx="1630426"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Evidence in model outputs</a:t>
            </a:r>
          </a:p>
        </p:txBody>
      </p:sp>
      <p:sp>
        <p:nvSpPr>
          <p:cNvPr id="38" name="TextBox 37"/>
          <p:cNvSpPr txBox="1"/>
          <p:nvPr/>
        </p:nvSpPr>
        <p:spPr>
          <a:xfrm>
            <a:off x="7778674" y="4262730"/>
            <a:ext cx="1214884" cy="318399"/>
          </a:xfrm>
          <a:prstGeom prst="rect">
            <a:avLst/>
          </a:prstGeom>
          <a:solidFill>
            <a:schemeClr val="accent2">
              <a:lumMod val="20000"/>
              <a:lumOff val="80000"/>
            </a:schemeClr>
          </a:solidFill>
          <a:ln>
            <a:no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1600" dirty="0">
                <a:latin typeface="Arial" pitchFamily="18"/>
                <a:ea typeface="Lucida Sans Unicode" pitchFamily="2"/>
                <a:cs typeface="Tahoma" pitchFamily="2"/>
              </a:rPr>
              <a:t>Regulator</a:t>
            </a:r>
          </a:p>
        </p:txBody>
      </p:sp>
      <p:sp>
        <p:nvSpPr>
          <p:cNvPr id="39" name="TextBox 38">
            <a:extLst>
              <a:ext uri="{FF2B5EF4-FFF2-40B4-BE49-F238E27FC236}">
                <a16:creationId xmlns:a16="http://schemas.microsoft.com/office/drawing/2014/main" id="{C1D0416E-5812-1146-A2A0-2A0F314F71CE}"/>
              </a:ext>
            </a:extLst>
          </p:cNvPr>
          <p:cNvSpPr txBox="1"/>
          <p:nvPr/>
        </p:nvSpPr>
        <p:spPr>
          <a:xfrm>
            <a:off x="5047912" y="2836294"/>
            <a:ext cx="388184" cy="520699"/>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NL" b="1" dirty="0">
                <a:solidFill>
                  <a:schemeClr val="accent2"/>
                </a:solidFill>
              </a:rPr>
              <a:t>Y</a:t>
            </a:r>
            <a:r>
              <a:rPr lang="en-NL" b="1" baseline="-25000" dirty="0">
                <a:solidFill>
                  <a:schemeClr val="accent2"/>
                </a:solidFill>
              </a:rPr>
              <a:t>G</a:t>
            </a:r>
            <a:r>
              <a:rPr lang="en-NL" sz="2800" dirty="0"/>
              <a:t> </a:t>
            </a:r>
            <a:endParaRPr lang="en-US" sz="2800" b="1" dirty="0">
              <a:latin typeface="Arial" pitchFamily="18"/>
              <a:ea typeface="Lucida Sans Unicode" pitchFamily="2"/>
              <a:cs typeface="Tahoma" pitchFamily="2"/>
            </a:endParaRPr>
          </a:p>
        </p:txBody>
      </p:sp>
    </p:spTree>
    <p:extLst>
      <p:ext uri="{BB962C8B-B14F-4D97-AF65-F5344CB8AC3E}">
        <p14:creationId xmlns:p14="http://schemas.microsoft.com/office/powerpoint/2010/main" val="36830996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traight Connector 7"/>
          <p:cNvSpPr/>
          <p:nvPr/>
        </p:nvSpPr>
        <p:spPr>
          <a:xfrm>
            <a:off x="2451114" y="2266887"/>
            <a:ext cx="1632757" cy="0"/>
          </a:xfrm>
          <a:prstGeom prst="line">
            <a:avLst/>
          </a:prstGeom>
          <a:noFill/>
          <a:ln w="72000">
            <a:solidFill>
              <a:srgbClr val="000000"/>
            </a:solidFill>
            <a:prstDash val="solid"/>
            <a:tailEnd type="stealth"/>
          </a:ln>
        </p:spPr>
        <p:txBody>
          <a:bodyPr vert="horz"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endParaRPr lang="en-US" sz="1600" dirty="0">
              <a:latin typeface="Arial" pitchFamily="18"/>
              <a:ea typeface="Lucida Sans Unicode" pitchFamily="2"/>
              <a:cs typeface="Tahoma" pitchFamily="2"/>
            </a:endParaRPr>
          </a:p>
        </p:txBody>
      </p:sp>
      <p:sp>
        <p:nvSpPr>
          <p:cNvPr id="2" name="Title 1"/>
          <p:cNvSpPr>
            <a:spLocks noGrp="1"/>
          </p:cNvSpPr>
          <p:nvPr>
            <p:ph type="title"/>
          </p:nvPr>
        </p:nvSpPr>
        <p:spPr>
          <a:xfrm>
            <a:off x="179512" y="135434"/>
            <a:ext cx="8964488" cy="701278"/>
          </a:xfrm>
        </p:spPr>
        <p:txBody>
          <a:bodyPr>
            <a:noAutofit/>
          </a:bodyPr>
          <a:lstStyle/>
          <a:p>
            <a:r>
              <a:rPr lang="en-US" sz="4000" dirty="0"/>
              <a:t>Auditing Adaptive ADM </a:t>
            </a:r>
          </a:p>
        </p:txBody>
      </p:sp>
      <p:cxnSp>
        <p:nvCxnSpPr>
          <p:cNvPr id="4" name="Straight Arrow Connector 3"/>
          <p:cNvCxnSpPr/>
          <p:nvPr/>
        </p:nvCxnSpPr>
        <p:spPr>
          <a:xfrm>
            <a:off x="5004049" y="2791386"/>
            <a:ext cx="0" cy="1221959"/>
          </a:xfrm>
          <a:prstGeom prst="straightConnector1">
            <a:avLst/>
          </a:prstGeom>
          <a:noFill/>
          <a:ln w="72000">
            <a:solidFill>
              <a:srgbClr val="000000"/>
            </a:solidFill>
            <a:prstDash val="solid"/>
            <a:tailEnd type="stealth"/>
          </a:ln>
        </p:spPr>
      </p:cxnSp>
      <p:cxnSp>
        <p:nvCxnSpPr>
          <p:cNvPr id="9" name="Straight Arrow Connector 8"/>
          <p:cNvCxnSpPr/>
          <p:nvPr/>
        </p:nvCxnSpPr>
        <p:spPr>
          <a:xfrm flipV="1">
            <a:off x="2627784" y="4408279"/>
            <a:ext cx="457200" cy="5068"/>
          </a:xfrm>
          <a:prstGeom prst="straightConnector1">
            <a:avLst/>
          </a:prstGeom>
          <a:noFill/>
          <a:ln w="72000">
            <a:solidFill>
              <a:srgbClr val="000000"/>
            </a:solidFill>
            <a:prstDash val="solid"/>
            <a:tailEnd type="stealth"/>
          </a:ln>
        </p:spPr>
      </p:cxnSp>
      <p:sp>
        <p:nvSpPr>
          <p:cNvPr id="10" name="Freeform 9"/>
          <p:cNvSpPr/>
          <p:nvPr/>
        </p:nvSpPr>
        <p:spPr>
          <a:xfrm>
            <a:off x="5436098" y="3276705"/>
            <a:ext cx="1555105" cy="44339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0DE3F3"/>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 labels</a:t>
            </a:r>
          </a:p>
        </p:txBody>
      </p:sp>
      <p:sp>
        <p:nvSpPr>
          <p:cNvPr id="11" name="Straight Connector 10"/>
          <p:cNvSpPr/>
          <p:nvPr/>
        </p:nvSpPr>
        <p:spPr>
          <a:xfrm>
            <a:off x="1691680" y="2708920"/>
            <a:ext cx="0" cy="621904"/>
          </a:xfrm>
          <a:prstGeom prst="line">
            <a:avLst/>
          </a:prstGeom>
          <a:noFill/>
          <a:ln w="72000">
            <a:solidFill>
              <a:srgbClr val="000000"/>
            </a:solidFill>
            <a:prstDash val="solid"/>
            <a:tailEnd type="stealth"/>
          </a:ln>
        </p:spPr>
        <p:txBody>
          <a:bodyPr vert="horz" lIns="97967" tIns="57147" rIns="97967" bIns="57147" anchor="ctr" anchorCtr="1" compatLnSpc="0"/>
          <a:lstStyle/>
          <a:p>
            <a:pPr hangingPunct="0">
              <a:buSzPct val="45000"/>
              <a:buFont typeface="StarSymbol"/>
              <a:buNone/>
            </a:pPr>
            <a:endParaRPr lang="en-US" sz="1600" dirty="0">
              <a:latin typeface="Arial" pitchFamily="18"/>
              <a:ea typeface="Lucida Sans Unicode" pitchFamily="2"/>
              <a:cs typeface="Tahoma" pitchFamily="2"/>
            </a:endParaRPr>
          </a:p>
        </p:txBody>
      </p:sp>
      <p:sp>
        <p:nvSpPr>
          <p:cNvPr id="12" name="TextBox 11"/>
          <p:cNvSpPr txBox="1"/>
          <p:nvPr/>
        </p:nvSpPr>
        <p:spPr>
          <a:xfrm>
            <a:off x="3074645" y="4077072"/>
            <a:ext cx="1214884" cy="672342"/>
          </a:xfrm>
          <a:prstGeom prst="rect">
            <a:avLst/>
          </a:prstGeom>
          <a:noFill/>
          <a:ln>
            <a:solidFill>
              <a:srgbClr val="000000"/>
            </a:solid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T</a:t>
            </a:r>
            <a:r>
              <a:rPr lang="lt-LT" sz="2000" dirty="0">
                <a:latin typeface="Arial" pitchFamily="18"/>
                <a:ea typeface="Lucida Sans Unicode" pitchFamily="2"/>
                <a:cs typeface="Tahoma" pitchFamily="2"/>
              </a:rPr>
              <a:t>raining</a:t>
            </a:r>
            <a:endParaRPr lang="en-US" sz="2000" dirty="0">
              <a:latin typeface="Arial" pitchFamily="18"/>
              <a:ea typeface="Lucida Sans Unicode" pitchFamily="2"/>
              <a:cs typeface="Tahoma" pitchFamily="2"/>
            </a:endParaRPr>
          </a:p>
          <a:p>
            <a:pPr algn="ctr" hangingPunct="0">
              <a:buNone/>
            </a:pPr>
            <a:r>
              <a:rPr lang="en-US" sz="2000" dirty="0">
                <a:latin typeface="Arial" pitchFamily="18"/>
                <a:ea typeface="Lucida Sans Unicode" pitchFamily="2"/>
                <a:cs typeface="Tahoma" pitchFamily="2"/>
              </a:rPr>
              <a:t>classifier</a:t>
            </a:r>
          </a:p>
        </p:txBody>
      </p:sp>
      <p:cxnSp>
        <p:nvCxnSpPr>
          <p:cNvPr id="13" name="Straight Arrow Connector 12"/>
          <p:cNvCxnSpPr>
            <a:endCxn id="10" idx="2"/>
          </p:cNvCxnSpPr>
          <p:nvPr/>
        </p:nvCxnSpPr>
        <p:spPr>
          <a:xfrm flipV="1">
            <a:off x="6213650" y="3720104"/>
            <a:ext cx="1" cy="356969"/>
          </a:xfrm>
          <a:prstGeom prst="straightConnector1">
            <a:avLst/>
          </a:prstGeom>
          <a:noFill/>
          <a:ln w="72000">
            <a:solidFill>
              <a:srgbClr val="000000"/>
            </a:solidFill>
            <a:prstDash val="solid"/>
            <a:tailEnd type="stealth"/>
          </a:ln>
        </p:spPr>
      </p:cxnSp>
      <p:sp>
        <p:nvSpPr>
          <p:cNvPr id="14" name="TextBox 13"/>
          <p:cNvSpPr txBox="1"/>
          <p:nvPr/>
        </p:nvSpPr>
        <p:spPr>
          <a:xfrm>
            <a:off x="7308304" y="3488623"/>
            <a:ext cx="1685254" cy="672342"/>
          </a:xfrm>
          <a:prstGeom prst="rect">
            <a:avLst/>
          </a:prstGeom>
          <a:noFill/>
          <a:ln w="317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20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b="1" dirty="0"/>
              <a:t>Fairness compliance</a:t>
            </a:r>
          </a:p>
        </p:txBody>
      </p:sp>
      <p:grpSp>
        <p:nvGrpSpPr>
          <p:cNvPr id="59" name="Group 58"/>
          <p:cNvGrpSpPr/>
          <p:nvPr/>
        </p:nvGrpSpPr>
        <p:grpSpPr>
          <a:xfrm>
            <a:off x="138823" y="3356992"/>
            <a:ext cx="2503775" cy="2501048"/>
            <a:chOff x="138822" y="2063245"/>
            <a:chExt cx="2503775" cy="2501048"/>
          </a:xfrm>
        </p:grpSpPr>
        <p:sp>
          <p:nvSpPr>
            <p:cNvPr id="43" name="TextBox 42"/>
            <p:cNvSpPr txBox="1"/>
            <p:nvPr/>
          </p:nvSpPr>
          <p:spPr>
            <a:xfrm>
              <a:off x="138822" y="2063245"/>
              <a:ext cx="2503775" cy="2501048"/>
            </a:xfrm>
            <a:prstGeom prst="rect">
              <a:avLst/>
            </a:prstGeom>
            <a:noFill/>
            <a:ln>
              <a:solidFill>
                <a:schemeClr val="accent1">
                  <a:lumMod val="50000"/>
                </a:schemeClr>
              </a:solidFill>
              <a:prstDash val="lgDash"/>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000" b="1" dirty="0">
                  <a:latin typeface="Arial" pitchFamily="18"/>
                  <a:ea typeface="Lucida Sans Unicode" pitchFamily="2"/>
                  <a:cs typeface="Tahoma" pitchFamily="2"/>
                </a:rPr>
                <a:t>T</a:t>
              </a:r>
              <a:r>
                <a:rPr lang="lt-LT" sz="2000" b="1" dirty="0">
                  <a:latin typeface="Arial" pitchFamily="18"/>
                  <a:ea typeface="Lucida Sans Unicode" pitchFamily="2"/>
                  <a:cs typeface="Tahoma" pitchFamily="2"/>
                </a:rPr>
                <a:t>raining</a:t>
              </a:r>
              <a:r>
                <a:rPr lang="en-US" sz="2000" b="1" dirty="0">
                  <a:latin typeface="Arial" pitchFamily="18"/>
                  <a:ea typeface="Lucida Sans Unicode" pitchFamily="2"/>
                  <a:cs typeface="Tahoma" pitchFamily="2"/>
                </a:rPr>
                <a:t> data</a:t>
              </a:r>
            </a:p>
            <a:p>
              <a:pPr hangingPunct="0">
                <a:buNone/>
              </a:pPr>
              <a:r>
                <a:rPr lang="en-US" sz="1600" dirty="0">
                  <a:latin typeface="Arial" pitchFamily="18"/>
                  <a:ea typeface="Lucida Sans Unicode" pitchFamily="2"/>
                  <a:cs typeface="Tahoma" pitchFamily="2"/>
                </a:rPr>
                <a:t>Feature-value representation</a:t>
              </a: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p:txBody>
        </p:sp>
        <p:sp>
          <p:nvSpPr>
            <p:cNvPr id="22" name="Freeform 21"/>
            <p:cNvSpPr/>
            <p:nvPr/>
          </p:nvSpPr>
          <p:spPr>
            <a:xfrm>
              <a:off x="923854" y="3921421"/>
              <a:ext cx="155991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 </a:t>
              </a:r>
              <a:r>
                <a:rPr lang="lt-LT" sz="2000" dirty="0">
                  <a:latin typeface="Arial" pitchFamily="18"/>
                  <a:ea typeface="Lucida Sans Unicode" pitchFamily="2"/>
                  <a:cs typeface="Tahoma" pitchFamily="2"/>
                </a:rPr>
                <a:t>labels</a:t>
              </a:r>
              <a:endParaRPr lang="en-US" sz="2000" dirty="0">
                <a:latin typeface="Arial" pitchFamily="18"/>
                <a:ea typeface="Lucida Sans Unicode" pitchFamily="2"/>
                <a:cs typeface="Tahoma" pitchFamily="2"/>
              </a:endParaRPr>
            </a:p>
          </p:txBody>
        </p:sp>
        <p:sp>
          <p:nvSpPr>
            <p:cNvPr id="7" name="Freeform 6"/>
            <p:cNvSpPr/>
            <p:nvPr/>
          </p:nvSpPr>
          <p:spPr>
            <a:xfrm>
              <a:off x="923854" y="3435846"/>
              <a:ext cx="155991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Protected</a:t>
              </a:r>
            </a:p>
          </p:txBody>
        </p:sp>
        <p:sp>
          <p:nvSpPr>
            <p:cNvPr id="15" name="TextBox 14"/>
            <p:cNvSpPr txBox="1"/>
            <p:nvPr/>
          </p:nvSpPr>
          <p:spPr>
            <a:xfrm>
              <a:off x="491806" y="2898335"/>
              <a:ext cx="489827"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900" b="1" dirty="0">
                  <a:latin typeface="Arial" pitchFamily="18"/>
                  <a:ea typeface="Lucida Sans Unicode" pitchFamily="2"/>
                  <a:cs typeface="Tahoma" pitchFamily="2"/>
                </a:rPr>
                <a:t>X</a:t>
              </a:r>
            </a:p>
          </p:txBody>
        </p:sp>
        <p:sp>
          <p:nvSpPr>
            <p:cNvPr id="16" name="TextBox 15"/>
            <p:cNvSpPr txBox="1"/>
            <p:nvPr/>
          </p:nvSpPr>
          <p:spPr>
            <a:xfrm>
              <a:off x="491806" y="3435846"/>
              <a:ext cx="489827"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900" b="1" dirty="0">
                  <a:solidFill>
                    <a:schemeClr val="accent2"/>
                  </a:solidFill>
                  <a:latin typeface="Arial" pitchFamily="18"/>
                  <a:ea typeface="Lucida Sans Unicode" pitchFamily="2"/>
                  <a:cs typeface="Tahoma" pitchFamily="2"/>
                </a:rPr>
                <a:t>A</a:t>
              </a:r>
            </a:p>
          </p:txBody>
        </p:sp>
        <p:sp>
          <p:nvSpPr>
            <p:cNvPr id="23" name="TextBox 22"/>
            <p:cNvSpPr txBox="1"/>
            <p:nvPr/>
          </p:nvSpPr>
          <p:spPr>
            <a:xfrm>
              <a:off x="395536" y="3867894"/>
              <a:ext cx="551802" cy="583408"/>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NL" sz="3200" b="1" dirty="0"/>
                <a:t>Y</a:t>
              </a:r>
              <a:r>
                <a:rPr lang="en-NL" sz="3200" b="1" baseline="-25000" dirty="0"/>
                <a:t>H</a:t>
              </a:r>
              <a:endParaRPr lang="en-US" sz="2900" b="1" dirty="0">
                <a:latin typeface="Arial" pitchFamily="18"/>
                <a:ea typeface="Lucida Sans Unicode" pitchFamily="2"/>
                <a:cs typeface="Tahoma" pitchFamily="2"/>
              </a:endParaRPr>
            </a:p>
          </p:txBody>
        </p:sp>
        <p:sp>
          <p:nvSpPr>
            <p:cNvPr id="25" name="Freeform 24"/>
            <p:cNvSpPr/>
            <p:nvPr/>
          </p:nvSpPr>
          <p:spPr>
            <a:xfrm>
              <a:off x="923854" y="2931790"/>
              <a:ext cx="1559914" cy="554354"/>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Descriptive</a:t>
              </a:r>
            </a:p>
          </p:txBody>
        </p:sp>
      </p:grpSp>
      <p:grpSp>
        <p:nvGrpSpPr>
          <p:cNvPr id="69" name="Group 68"/>
          <p:cNvGrpSpPr/>
          <p:nvPr/>
        </p:nvGrpSpPr>
        <p:grpSpPr>
          <a:xfrm>
            <a:off x="4139953" y="1700809"/>
            <a:ext cx="2503775" cy="1055781"/>
            <a:chOff x="138822" y="2573382"/>
            <a:chExt cx="2503775" cy="1015095"/>
          </a:xfrm>
        </p:grpSpPr>
        <p:sp>
          <p:nvSpPr>
            <p:cNvPr id="70" name="TextBox 69"/>
            <p:cNvSpPr txBox="1"/>
            <p:nvPr/>
          </p:nvSpPr>
          <p:spPr>
            <a:xfrm>
              <a:off x="138822" y="2573382"/>
              <a:ext cx="2503775" cy="1015095"/>
            </a:xfrm>
            <a:prstGeom prst="rect">
              <a:avLst/>
            </a:prstGeom>
            <a:noFill/>
            <a:ln>
              <a:solidFill>
                <a:schemeClr val="accent1">
                  <a:lumMod val="50000"/>
                </a:schemeClr>
              </a:solidFill>
              <a:prstDash val="lgDash"/>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000" b="1" dirty="0">
                  <a:latin typeface="Arial" pitchFamily="18"/>
                  <a:ea typeface="Lucida Sans Unicode" pitchFamily="2"/>
                  <a:cs typeface="Tahoma" pitchFamily="2"/>
                </a:rPr>
                <a:t>Application data</a:t>
              </a:r>
            </a:p>
            <a:p>
              <a:pPr hangingPunct="0">
                <a:buNone/>
              </a:pPr>
              <a:endParaRPr lang="en-US" sz="1600" b="1" dirty="0">
                <a:latin typeface="Arial" pitchFamily="18"/>
                <a:ea typeface="Lucida Sans Unicode" pitchFamily="2"/>
                <a:cs typeface="Tahoma" pitchFamily="2"/>
              </a:endParaRPr>
            </a:p>
            <a:p>
              <a:pPr hangingPunct="0">
                <a:buNone/>
              </a:pPr>
              <a:endParaRPr lang="en-US" sz="1400" dirty="0">
                <a:latin typeface="Arial" pitchFamily="18"/>
                <a:ea typeface="Lucida Sans Unicode" pitchFamily="2"/>
                <a:cs typeface="Tahoma" pitchFamily="2"/>
              </a:endParaRPr>
            </a:p>
            <a:p>
              <a:pPr hangingPunct="0">
                <a:buNone/>
              </a:pPr>
              <a:endParaRPr lang="en-US" sz="1600" dirty="0">
                <a:latin typeface="Arial" pitchFamily="18"/>
                <a:ea typeface="Lucida Sans Unicode" pitchFamily="2"/>
                <a:cs typeface="Tahoma" pitchFamily="2"/>
              </a:endParaRPr>
            </a:p>
          </p:txBody>
        </p:sp>
        <p:sp>
          <p:nvSpPr>
            <p:cNvPr id="73" name="TextBox 72"/>
            <p:cNvSpPr txBox="1"/>
            <p:nvPr/>
          </p:nvSpPr>
          <p:spPr>
            <a:xfrm>
              <a:off x="410350" y="2898335"/>
              <a:ext cx="571284" cy="490460"/>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US" sz="2900" b="1" dirty="0">
                  <a:latin typeface="Arial" pitchFamily="18"/>
                  <a:ea typeface="Lucida Sans Unicode" pitchFamily="2"/>
                  <a:cs typeface="Tahoma" pitchFamily="2"/>
                </a:rPr>
                <a:t>X’</a:t>
              </a:r>
            </a:p>
          </p:txBody>
        </p:sp>
        <p:sp>
          <p:nvSpPr>
            <p:cNvPr id="76" name="Freeform 75"/>
            <p:cNvSpPr/>
            <p:nvPr/>
          </p:nvSpPr>
          <p:spPr>
            <a:xfrm>
              <a:off x="923854" y="2931790"/>
              <a:ext cx="1559914" cy="554354"/>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Descriptive</a:t>
              </a:r>
            </a:p>
          </p:txBody>
        </p:sp>
      </p:grpSp>
      <p:sp>
        <p:nvSpPr>
          <p:cNvPr id="87" name="TextBox 86"/>
          <p:cNvSpPr txBox="1"/>
          <p:nvPr/>
        </p:nvSpPr>
        <p:spPr>
          <a:xfrm>
            <a:off x="5057776" y="3221662"/>
            <a:ext cx="388184" cy="520699"/>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NL" b="1" dirty="0"/>
              <a:t>Y</a:t>
            </a:r>
            <a:r>
              <a:rPr lang="en-NL" b="1" baseline="-25000" dirty="0"/>
              <a:t>P</a:t>
            </a:r>
            <a:r>
              <a:rPr lang="en-NL" sz="2800" dirty="0"/>
              <a:t> </a:t>
            </a:r>
            <a:endParaRPr lang="en-US" sz="2800" b="1" dirty="0">
              <a:latin typeface="Arial" pitchFamily="18"/>
              <a:ea typeface="Lucida Sans Unicode" pitchFamily="2"/>
              <a:cs typeface="Tahoma" pitchFamily="2"/>
            </a:endParaRPr>
          </a:p>
        </p:txBody>
      </p:sp>
      <p:sp>
        <p:nvSpPr>
          <p:cNvPr id="103" name="Freeform 102"/>
          <p:cNvSpPr/>
          <p:nvPr/>
        </p:nvSpPr>
        <p:spPr>
          <a:xfrm>
            <a:off x="2771800" y="4941168"/>
            <a:ext cx="1890736" cy="932504"/>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E6FF00"/>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Classification techniques</a:t>
            </a:r>
          </a:p>
        </p:txBody>
      </p:sp>
      <p:sp>
        <p:nvSpPr>
          <p:cNvPr id="109" name="Rectangle 108"/>
          <p:cNvSpPr/>
          <p:nvPr/>
        </p:nvSpPr>
        <p:spPr>
          <a:xfrm>
            <a:off x="4699728" y="5013176"/>
            <a:ext cx="1375120" cy="369332"/>
          </a:xfrm>
          <a:prstGeom prst="rect">
            <a:avLst/>
          </a:prstGeom>
        </p:spPr>
        <p:txBody>
          <a:bodyPr wrap="none">
            <a:spAutoFit/>
          </a:bodyPr>
          <a:lstStyle/>
          <a:p>
            <a:pPr hangingPunct="0"/>
            <a:r>
              <a:rPr lang="en-US" b="1" dirty="0">
                <a:latin typeface="Arial" pitchFamily="18"/>
                <a:ea typeface="Lucida Sans Unicode" pitchFamily="2"/>
                <a:cs typeface="Tahoma" pitchFamily="2"/>
              </a:rPr>
              <a:t>y = </a:t>
            </a:r>
            <a:r>
              <a:rPr lang="en-US" b="1" i="1" dirty="0">
                <a:solidFill>
                  <a:srgbClr val="FF0000"/>
                </a:solidFill>
                <a:latin typeface="Arial" pitchFamily="18"/>
                <a:ea typeface="Lucida Sans Unicode" pitchFamily="2"/>
                <a:cs typeface="Tahoma" pitchFamily="2"/>
              </a:rPr>
              <a:t>L</a:t>
            </a:r>
            <a:r>
              <a:rPr lang="en-US" b="1" dirty="0">
                <a:latin typeface="Arial" pitchFamily="18"/>
                <a:ea typeface="Lucida Sans Unicode" pitchFamily="2"/>
                <a:cs typeface="Tahoma" pitchFamily="2"/>
              </a:rPr>
              <a:t> (X, </a:t>
            </a:r>
            <a:r>
              <a:rPr lang="en-US" b="1" dirty="0">
                <a:solidFill>
                  <a:schemeClr val="accent2"/>
                </a:solidFill>
                <a:latin typeface="Arial" pitchFamily="18"/>
                <a:ea typeface="Lucida Sans Unicode" pitchFamily="2"/>
                <a:cs typeface="Tahoma" pitchFamily="2"/>
              </a:rPr>
              <a:t>A</a:t>
            </a:r>
            <a:r>
              <a:rPr lang="en-US" b="1" dirty="0">
                <a:latin typeface="Arial" pitchFamily="18"/>
                <a:ea typeface="Lucida Sans Unicode" pitchFamily="2"/>
                <a:cs typeface="Tahoma" pitchFamily="2"/>
              </a:rPr>
              <a:t>)</a:t>
            </a:r>
          </a:p>
        </p:txBody>
      </p:sp>
      <p:cxnSp>
        <p:nvCxnSpPr>
          <p:cNvPr id="111" name="Straight Arrow Connector 110"/>
          <p:cNvCxnSpPr/>
          <p:nvPr/>
        </p:nvCxnSpPr>
        <p:spPr>
          <a:xfrm flipV="1">
            <a:off x="4283968" y="4432044"/>
            <a:ext cx="457200" cy="5068"/>
          </a:xfrm>
          <a:prstGeom prst="straightConnector1">
            <a:avLst/>
          </a:prstGeom>
          <a:noFill/>
          <a:ln w="72000">
            <a:solidFill>
              <a:srgbClr val="000000"/>
            </a:solidFill>
            <a:prstDash val="solid"/>
            <a:tailEnd type="stealth"/>
          </a:ln>
        </p:spPr>
      </p:cxnSp>
      <p:cxnSp>
        <p:nvCxnSpPr>
          <p:cNvPr id="112" name="Straight Arrow Connector 111"/>
          <p:cNvCxnSpPr/>
          <p:nvPr/>
        </p:nvCxnSpPr>
        <p:spPr>
          <a:xfrm flipV="1">
            <a:off x="3715310" y="4762684"/>
            <a:ext cx="1" cy="356969"/>
          </a:xfrm>
          <a:prstGeom prst="straightConnector1">
            <a:avLst/>
          </a:prstGeom>
          <a:noFill/>
          <a:ln w="72000">
            <a:solidFill>
              <a:srgbClr val="000000"/>
            </a:solidFill>
            <a:prstDash val="solid"/>
            <a:tailEnd type="stealth"/>
          </a:ln>
        </p:spPr>
      </p:cxnSp>
      <p:sp>
        <p:nvSpPr>
          <p:cNvPr id="113" name="TextBox 112"/>
          <p:cNvSpPr txBox="1"/>
          <p:nvPr/>
        </p:nvSpPr>
        <p:spPr>
          <a:xfrm>
            <a:off x="3547962" y="3140969"/>
            <a:ext cx="1024038" cy="554361"/>
          </a:xfrm>
          <a:prstGeom prst="rect">
            <a:avLst/>
          </a:prstGeom>
          <a:solidFill>
            <a:schemeClr val="accent2">
              <a:lumMod val="20000"/>
              <a:lumOff val="80000"/>
            </a:schemeClr>
          </a:solidFill>
          <a:ln>
            <a:no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Data Scientist</a:t>
            </a:r>
          </a:p>
        </p:txBody>
      </p:sp>
      <p:sp>
        <p:nvSpPr>
          <p:cNvPr id="114" name="Freeform 113"/>
          <p:cNvSpPr/>
          <p:nvPr/>
        </p:nvSpPr>
        <p:spPr>
          <a:xfrm>
            <a:off x="4721577" y="3953699"/>
            <a:ext cx="1890736" cy="932504"/>
          </a:xfrm>
          <a:custGeom>
            <a:avLst>
              <a:gd name="f0" fmla="val 3876"/>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99CCFF"/>
          </a:solidFill>
          <a:ln w="0">
            <a:solidFill>
              <a:srgbClr val="000000"/>
            </a:solidFill>
            <a:prstDash val="solid"/>
          </a:ln>
        </p:spPr>
        <p:txBody>
          <a:bodyPr vert="horz" lIns="81639" tIns="91440" rIns="81639" bIns="0" anchor="ctr" anchorCtr="1" compatLnSpc="0"/>
          <a:lstStyle/>
          <a:p>
            <a:pPr algn="ctr" hangingPunct="0"/>
            <a:r>
              <a:rPr lang="en-US" sz="2000" dirty="0">
                <a:latin typeface="Arial" pitchFamily="18"/>
                <a:ea typeface="Lucida Sans Unicode" pitchFamily="2"/>
                <a:cs typeface="Tahoma" pitchFamily="2"/>
              </a:rPr>
              <a:t>Classification </a:t>
            </a:r>
            <a:r>
              <a:rPr lang="lt-LT" sz="2000" dirty="0" err="1">
                <a:latin typeface="Arial" pitchFamily="18"/>
                <a:ea typeface="Lucida Sans Unicode" pitchFamily="2"/>
                <a:cs typeface="Tahoma" pitchFamily="2"/>
              </a:rPr>
              <a:t>Model</a:t>
            </a:r>
            <a:r>
              <a:rPr lang="lt-LT" sz="2000" dirty="0">
                <a:latin typeface="Arial" pitchFamily="18"/>
                <a:ea typeface="Lucida Sans Unicode" pitchFamily="2"/>
                <a:cs typeface="Tahoma" pitchFamily="2"/>
              </a:rPr>
              <a:t> </a:t>
            </a:r>
            <a:r>
              <a:rPr lang="lt-LT" sz="2400" i="1" dirty="0">
                <a:solidFill>
                  <a:srgbClr val="FF0000"/>
                </a:solidFill>
                <a:latin typeface="Arial" pitchFamily="18"/>
                <a:ea typeface="Lucida Sans Unicode" pitchFamily="2"/>
                <a:cs typeface="Tahoma" pitchFamily="2"/>
              </a:rPr>
              <a:t>L</a:t>
            </a:r>
            <a:endParaRPr lang="en-US" sz="2000" i="1" dirty="0">
              <a:solidFill>
                <a:srgbClr val="FF0000"/>
              </a:solidFill>
              <a:latin typeface="Arial" pitchFamily="18"/>
              <a:ea typeface="Lucida Sans Unicode" pitchFamily="2"/>
              <a:cs typeface="Tahoma" pitchFamily="2"/>
            </a:endParaRPr>
          </a:p>
        </p:txBody>
      </p:sp>
      <p:sp>
        <p:nvSpPr>
          <p:cNvPr id="117" name="Freeform 116"/>
          <p:cNvSpPr/>
          <p:nvPr/>
        </p:nvSpPr>
        <p:spPr>
          <a:xfrm>
            <a:off x="5445961" y="2826176"/>
            <a:ext cx="155991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2000" dirty="0">
                <a:latin typeface="Arial" pitchFamily="18"/>
                <a:ea typeface="Lucida Sans Unicode" pitchFamily="2"/>
                <a:cs typeface="Tahoma" pitchFamily="2"/>
              </a:rPr>
              <a:t>Class </a:t>
            </a:r>
            <a:r>
              <a:rPr lang="lt-LT" sz="2000" dirty="0">
                <a:latin typeface="Arial" pitchFamily="18"/>
                <a:ea typeface="Lucida Sans Unicode" pitchFamily="2"/>
                <a:cs typeface="Tahoma" pitchFamily="2"/>
              </a:rPr>
              <a:t>labels</a:t>
            </a:r>
            <a:endParaRPr lang="en-US" sz="2000" dirty="0">
              <a:latin typeface="Arial" pitchFamily="18"/>
              <a:ea typeface="Lucida Sans Unicode" pitchFamily="2"/>
              <a:cs typeface="Tahoma" pitchFamily="2"/>
            </a:endParaRPr>
          </a:p>
        </p:txBody>
      </p:sp>
      <p:sp>
        <p:nvSpPr>
          <p:cNvPr id="118" name="TextBox 117"/>
          <p:cNvSpPr txBox="1"/>
          <p:nvPr/>
        </p:nvSpPr>
        <p:spPr>
          <a:xfrm>
            <a:off x="8017862" y="2074499"/>
            <a:ext cx="1008112" cy="554361"/>
          </a:xfrm>
          <a:prstGeom prst="rect">
            <a:avLst/>
          </a:prstGeom>
          <a:solidFill>
            <a:schemeClr val="accent2">
              <a:lumMod val="20000"/>
              <a:lumOff val="80000"/>
            </a:schemeClr>
          </a:solidFill>
          <a:ln>
            <a:no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1600" dirty="0">
                <a:latin typeface="Arial" pitchFamily="18"/>
                <a:ea typeface="Lucida Sans Unicode" pitchFamily="2"/>
                <a:cs typeface="Tahoma" pitchFamily="2"/>
              </a:rPr>
              <a:t>Decision maker</a:t>
            </a:r>
          </a:p>
        </p:txBody>
      </p:sp>
      <p:sp>
        <p:nvSpPr>
          <p:cNvPr id="119" name="TextBox 118"/>
          <p:cNvSpPr txBox="1"/>
          <p:nvPr/>
        </p:nvSpPr>
        <p:spPr>
          <a:xfrm>
            <a:off x="6748166" y="1916833"/>
            <a:ext cx="1214884"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Evidence in data</a:t>
            </a:r>
          </a:p>
        </p:txBody>
      </p:sp>
      <p:sp>
        <p:nvSpPr>
          <p:cNvPr id="120" name="TextBox 119"/>
          <p:cNvSpPr txBox="1"/>
          <p:nvPr/>
        </p:nvSpPr>
        <p:spPr>
          <a:xfrm>
            <a:off x="6669484" y="4674840"/>
            <a:ext cx="1214884"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Evidence in model logic</a:t>
            </a:r>
          </a:p>
        </p:txBody>
      </p:sp>
      <p:sp>
        <p:nvSpPr>
          <p:cNvPr id="121" name="TextBox 120"/>
          <p:cNvSpPr txBox="1"/>
          <p:nvPr/>
        </p:nvSpPr>
        <p:spPr>
          <a:xfrm>
            <a:off x="4788026" y="5373217"/>
            <a:ext cx="1944215"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1600" dirty="0">
                <a:latin typeface="Arial" pitchFamily="18"/>
                <a:ea typeface="Lucida Sans Unicode" pitchFamily="2"/>
                <a:cs typeface="Tahoma" pitchFamily="2"/>
              </a:rPr>
              <a:t>Evidence in algorithm induction</a:t>
            </a:r>
          </a:p>
        </p:txBody>
      </p:sp>
      <p:sp>
        <p:nvSpPr>
          <p:cNvPr id="122" name="TextBox 121"/>
          <p:cNvSpPr txBox="1"/>
          <p:nvPr/>
        </p:nvSpPr>
        <p:spPr>
          <a:xfrm>
            <a:off x="7118038" y="2730624"/>
            <a:ext cx="1630426" cy="554361"/>
          </a:xfrm>
          <a:prstGeom prst="rect">
            <a:avLst/>
          </a:prstGeom>
          <a:noFill/>
          <a:ln w="19050">
            <a:solidFill>
              <a:srgbClr val="FF0000"/>
            </a:solidFill>
          </a:ln>
        </p:spPr>
        <p:txBody>
          <a:bodyPr vert="horz" wrap="square" lIns="81639" tIns="40820" rIns="81639" bIns="40820" anchorCtr="0" compatLnSpc="0">
            <a:spAutoFit/>
          </a:bodyPr>
          <a:lstStyle>
            <a:defPPr lvl="0">
              <a:buSzPct val="45000"/>
              <a:buFont typeface="StarSymbol"/>
              <a:buNone/>
              <a:defRPr lang="en-US"/>
            </a:defPPr>
            <a:lvl1pPr lvl="0" algn="ctr" hangingPunct="0">
              <a:spcBef>
                <a:spcPts val="0"/>
              </a:spcBef>
              <a:spcAft>
                <a:spcPts val="0"/>
              </a:spcAft>
              <a:buSzPct val="45000"/>
              <a:buFont typeface="StarSymbol"/>
              <a:buNone/>
              <a:defRPr sz="1600">
                <a:latin typeface="Arial" pitchFamily="18"/>
                <a:ea typeface="Lucida Sans Unicode" pitchFamily="2"/>
                <a:cs typeface="Tahoma" pitchFamily="2"/>
              </a:defRP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r>
              <a:rPr lang="en-US" dirty="0"/>
              <a:t>Evidence in model outputs</a:t>
            </a:r>
          </a:p>
        </p:txBody>
      </p:sp>
      <p:sp>
        <p:nvSpPr>
          <p:cNvPr id="38" name="TextBox 37"/>
          <p:cNvSpPr txBox="1"/>
          <p:nvPr/>
        </p:nvSpPr>
        <p:spPr>
          <a:xfrm>
            <a:off x="7778674" y="4262730"/>
            <a:ext cx="1214884" cy="318399"/>
          </a:xfrm>
          <a:prstGeom prst="rect">
            <a:avLst/>
          </a:prstGeom>
          <a:solidFill>
            <a:schemeClr val="accent2">
              <a:lumMod val="20000"/>
              <a:lumOff val="80000"/>
            </a:schemeClr>
          </a:solidFill>
          <a:ln>
            <a:no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buNone/>
            </a:pPr>
            <a:r>
              <a:rPr lang="en-US" sz="1600" dirty="0">
                <a:latin typeface="Arial" pitchFamily="18"/>
                <a:ea typeface="Lucida Sans Unicode" pitchFamily="2"/>
                <a:cs typeface="Tahoma" pitchFamily="2"/>
              </a:rPr>
              <a:t>Regulator</a:t>
            </a:r>
          </a:p>
        </p:txBody>
      </p:sp>
      <p:sp>
        <p:nvSpPr>
          <p:cNvPr id="39" name="TextBox 38">
            <a:extLst>
              <a:ext uri="{FF2B5EF4-FFF2-40B4-BE49-F238E27FC236}">
                <a16:creationId xmlns:a16="http://schemas.microsoft.com/office/drawing/2014/main" id="{C1D0416E-5812-1146-A2A0-2A0F314F71CE}"/>
              </a:ext>
            </a:extLst>
          </p:cNvPr>
          <p:cNvSpPr txBox="1"/>
          <p:nvPr/>
        </p:nvSpPr>
        <p:spPr>
          <a:xfrm>
            <a:off x="5047912" y="2836294"/>
            <a:ext cx="388184" cy="520699"/>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buNone/>
            </a:pPr>
            <a:r>
              <a:rPr lang="en-NL" b="1" dirty="0">
                <a:solidFill>
                  <a:schemeClr val="accent2"/>
                </a:solidFill>
              </a:rPr>
              <a:t>Y</a:t>
            </a:r>
            <a:r>
              <a:rPr lang="en-NL" b="1" baseline="-25000" dirty="0">
                <a:solidFill>
                  <a:schemeClr val="accent2"/>
                </a:solidFill>
              </a:rPr>
              <a:t>G</a:t>
            </a:r>
            <a:r>
              <a:rPr lang="en-NL" sz="2800" dirty="0"/>
              <a:t> </a:t>
            </a:r>
            <a:endParaRPr lang="en-US" sz="2800" b="1" dirty="0">
              <a:latin typeface="Arial" pitchFamily="18"/>
              <a:ea typeface="Lucida Sans Unicode" pitchFamily="2"/>
              <a:cs typeface="Tahoma" pitchFamily="2"/>
            </a:endParaRPr>
          </a:p>
        </p:txBody>
      </p:sp>
      <p:sp>
        <p:nvSpPr>
          <p:cNvPr id="40" name="Freeform 39">
            <a:extLst>
              <a:ext uri="{FF2B5EF4-FFF2-40B4-BE49-F238E27FC236}">
                <a16:creationId xmlns:a16="http://schemas.microsoft.com/office/drawing/2014/main" id="{46F9355E-E1B9-BE4F-8117-F7249D2CAE45}"/>
              </a:ext>
            </a:extLst>
          </p:cNvPr>
          <p:cNvSpPr/>
          <p:nvPr/>
        </p:nvSpPr>
        <p:spPr>
          <a:xfrm>
            <a:off x="184150" y="1556792"/>
            <a:ext cx="1884363" cy="1346200"/>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lt-LT" sz="1600" dirty="0">
                <a:latin typeface="Arial" charset="0"/>
                <a:ea typeface="Lucida Sans Unicode" charset="0"/>
                <a:cs typeface="Tahoma" charset="0"/>
              </a:rPr>
              <a:t>population</a:t>
            </a:r>
            <a:endParaRPr lang="en-US" sz="1600" dirty="0">
              <a:latin typeface="Arial" charset="0"/>
              <a:ea typeface="Lucida Sans Unicode" charset="0"/>
              <a:cs typeface="Tahoma" charset="0"/>
            </a:endParaRPr>
          </a:p>
        </p:txBody>
      </p:sp>
      <p:sp>
        <p:nvSpPr>
          <p:cNvPr id="41" name="TextBox 40">
            <a:extLst>
              <a:ext uri="{FF2B5EF4-FFF2-40B4-BE49-F238E27FC236}">
                <a16:creationId xmlns:a16="http://schemas.microsoft.com/office/drawing/2014/main" id="{C0DDBC40-7EB9-CB45-9359-18BD0A1F3DEC}"/>
              </a:ext>
            </a:extLst>
          </p:cNvPr>
          <p:cNvSpPr txBox="1"/>
          <p:nvPr/>
        </p:nvSpPr>
        <p:spPr>
          <a:xfrm>
            <a:off x="1213679" y="1192483"/>
            <a:ext cx="1702137" cy="436317"/>
          </a:xfrm>
          <a:prstGeom prst="rect">
            <a:avLst/>
          </a:prstGeom>
          <a:noFill/>
          <a:ln>
            <a:noFill/>
          </a:ln>
        </p:spPr>
        <p:txBody>
          <a:bodyPr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r>
              <a:rPr lang="en-US" sz="2400" b="1" dirty="0">
                <a:solidFill>
                  <a:srgbClr val="FF0000"/>
                </a:solidFill>
                <a:latin typeface="Arial" pitchFamily="18"/>
                <a:ea typeface="Lucida Sans Unicode" pitchFamily="2"/>
                <a:cs typeface="Tahoma" pitchFamily="2"/>
              </a:rPr>
              <a:t>= ??</a:t>
            </a:r>
          </a:p>
        </p:txBody>
      </p:sp>
      <p:sp>
        <p:nvSpPr>
          <p:cNvPr id="44" name="Freeform 3">
            <a:extLst>
              <a:ext uri="{FF2B5EF4-FFF2-40B4-BE49-F238E27FC236}">
                <a16:creationId xmlns:a16="http://schemas.microsoft.com/office/drawing/2014/main" id="{FEF2B554-D843-0942-B8C6-D7FBDDE02AC1}"/>
              </a:ext>
            </a:extLst>
          </p:cNvPr>
          <p:cNvSpPr/>
          <p:nvPr/>
        </p:nvSpPr>
        <p:spPr>
          <a:xfrm>
            <a:off x="1463501" y="1218704"/>
            <a:ext cx="1884363" cy="1346200"/>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lt-LT" sz="1600" dirty="0">
                <a:latin typeface="Arial" charset="0"/>
                <a:ea typeface="Lucida Sans Unicode" charset="0"/>
                <a:cs typeface="Tahoma" charset="0"/>
              </a:rPr>
              <a:t>population</a:t>
            </a:r>
            <a:endParaRPr lang="en-US" sz="1600" dirty="0">
              <a:latin typeface="Arial" charset="0"/>
              <a:ea typeface="Lucida Sans Unicode" charset="0"/>
              <a:cs typeface="Tahoma" charset="0"/>
            </a:endParaRPr>
          </a:p>
        </p:txBody>
      </p:sp>
      <p:sp>
        <p:nvSpPr>
          <p:cNvPr id="45" name="Straight Connector 44">
            <a:extLst>
              <a:ext uri="{FF2B5EF4-FFF2-40B4-BE49-F238E27FC236}">
                <a16:creationId xmlns:a16="http://schemas.microsoft.com/office/drawing/2014/main" id="{E6AC34DD-087C-CA4C-ACB9-F71C6B8BE116}"/>
              </a:ext>
            </a:extLst>
          </p:cNvPr>
          <p:cNvSpPr/>
          <p:nvPr/>
        </p:nvSpPr>
        <p:spPr>
          <a:xfrm>
            <a:off x="3347864" y="2424582"/>
            <a:ext cx="0" cy="1588763"/>
          </a:xfrm>
          <a:prstGeom prst="line">
            <a:avLst/>
          </a:prstGeom>
          <a:noFill/>
          <a:ln w="36000">
            <a:solidFill>
              <a:schemeClr val="accent3"/>
            </a:solidFill>
            <a:prstDash val="dash"/>
            <a:tailEnd type="arrow"/>
          </a:ln>
        </p:spPr>
        <p:txBody>
          <a:bodyPr vert="horz"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endParaRPr lang="en-US" sz="1600" dirty="0">
              <a:latin typeface="Arial" pitchFamily="18"/>
              <a:ea typeface="Lucida Sans Unicode" pitchFamily="2"/>
              <a:cs typeface="Tahoma" pitchFamily="2"/>
            </a:endParaRPr>
          </a:p>
        </p:txBody>
      </p:sp>
      <p:sp>
        <p:nvSpPr>
          <p:cNvPr id="46" name="Straight Connector 45">
            <a:extLst>
              <a:ext uri="{FF2B5EF4-FFF2-40B4-BE49-F238E27FC236}">
                <a16:creationId xmlns:a16="http://schemas.microsoft.com/office/drawing/2014/main" id="{C01415A4-93F5-3947-B5FD-8E49A270B309}"/>
              </a:ext>
            </a:extLst>
          </p:cNvPr>
          <p:cNvSpPr/>
          <p:nvPr/>
        </p:nvSpPr>
        <p:spPr>
          <a:xfrm flipH="1">
            <a:off x="4106996" y="3348712"/>
            <a:ext cx="1214881" cy="598645"/>
          </a:xfrm>
          <a:prstGeom prst="line">
            <a:avLst/>
          </a:prstGeom>
          <a:noFill/>
          <a:ln w="36000">
            <a:solidFill>
              <a:schemeClr val="accent3"/>
            </a:solidFill>
            <a:prstDash val="dash"/>
            <a:tailEnd type="arrow"/>
          </a:ln>
        </p:spPr>
        <p:txBody>
          <a:bodyPr vert="horz"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endParaRPr lang="en-US" sz="1600" dirty="0">
              <a:latin typeface="Arial" pitchFamily="18"/>
              <a:ea typeface="Lucida Sans Unicode" pitchFamily="2"/>
              <a:cs typeface="Tahoma" pitchFamily="2"/>
            </a:endParaRPr>
          </a:p>
        </p:txBody>
      </p:sp>
    </p:spTree>
    <p:extLst>
      <p:ext uri="{BB962C8B-B14F-4D97-AF65-F5344CB8AC3E}">
        <p14:creationId xmlns:p14="http://schemas.microsoft.com/office/powerpoint/2010/main" val="20943897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FAccT</a:t>
            </a:r>
            <a:r>
              <a:rPr lang="en-US" dirty="0"/>
              <a:t> in Evolving Data Streams</a:t>
            </a:r>
          </a:p>
        </p:txBody>
      </p:sp>
      <p:sp>
        <p:nvSpPr>
          <p:cNvPr id="3" name="Content Placeholder 2"/>
          <p:cNvSpPr>
            <a:spLocks noGrp="1"/>
          </p:cNvSpPr>
          <p:nvPr>
            <p:ph idx="1"/>
          </p:nvPr>
        </p:nvSpPr>
        <p:spPr>
          <a:xfrm>
            <a:off x="395536" y="2636912"/>
            <a:ext cx="8499184" cy="2500679"/>
          </a:xfrm>
        </p:spPr>
        <p:txBody>
          <a:bodyPr>
            <a:noAutofit/>
          </a:bodyPr>
          <a:lstStyle/>
          <a:p>
            <a:pPr marL="0" indent="0">
              <a:buNone/>
            </a:pPr>
            <a:r>
              <a:rPr lang="en-GB" dirty="0">
                <a:solidFill>
                  <a:srgbClr val="84203F"/>
                </a:solidFill>
              </a:rPr>
              <a:t>Challenge</a:t>
            </a:r>
            <a:r>
              <a:rPr lang="en-GB" dirty="0"/>
              <a:t>: </a:t>
            </a:r>
          </a:p>
          <a:p>
            <a:pPr marL="0" indent="0">
              <a:buNone/>
            </a:pPr>
            <a:r>
              <a:rPr lang="en-GB" dirty="0"/>
              <a:t>improving Fairness, Accountability &amp; Transparency in Machine Learning Systems dealing with CD and including adaptation mechanisms</a:t>
            </a:r>
            <a:endParaRPr lang="en-US" sz="2700" dirty="0">
              <a:solidFill>
                <a:schemeClr val="accent2"/>
              </a:solidFill>
            </a:endParaRPr>
          </a:p>
        </p:txBody>
      </p:sp>
      <p:sp>
        <p:nvSpPr>
          <p:cNvPr id="8" name="Rectangle 7"/>
          <p:cNvSpPr/>
          <p:nvPr/>
        </p:nvSpPr>
        <p:spPr>
          <a:xfrm>
            <a:off x="6217841" y="1019880"/>
            <a:ext cx="834331" cy="1477328"/>
          </a:xfrm>
          <a:prstGeom prst="rect">
            <a:avLst/>
          </a:prstGeom>
          <a:solidFill>
            <a:schemeClr val="bg1">
              <a:lumMod val="95000"/>
            </a:schemeClr>
          </a:solidFill>
        </p:spPr>
        <p:txBody>
          <a:bodyPr wrap="none">
            <a:spAutoFit/>
          </a:bodyPr>
          <a:lstStyle/>
          <a:p>
            <a:r>
              <a:rPr lang="en-US" dirty="0" err="1">
                <a:solidFill>
                  <a:srgbClr val="84203F"/>
                </a:solidFill>
              </a:rPr>
              <a:t>RecSys</a:t>
            </a:r>
            <a:endParaRPr lang="en-US" dirty="0">
              <a:solidFill>
                <a:srgbClr val="84203F"/>
              </a:solidFill>
            </a:endParaRPr>
          </a:p>
          <a:p>
            <a:r>
              <a:rPr lang="en-US" dirty="0" err="1">
                <a:solidFill>
                  <a:srgbClr val="84203F"/>
                </a:solidFill>
              </a:rPr>
              <a:t>InfoViz</a:t>
            </a:r>
            <a:endParaRPr lang="en-US" dirty="0">
              <a:solidFill>
                <a:srgbClr val="84203F"/>
              </a:solidFill>
            </a:endParaRPr>
          </a:p>
          <a:p>
            <a:r>
              <a:rPr lang="en-US" dirty="0">
                <a:solidFill>
                  <a:srgbClr val="84203F"/>
                </a:solidFill>
              </a:rPr>
              <a:t>CIKM</a:t>
            </a:r>
          </a:p>
          <a:p>
            <a:r>
              <a:rPr lang="en-US" dirty="0">
                <a:solidFill>
                  <a:srgbClr val="84203F"/>
                </a:solidFill>
              </a:rPr>
              <a:t>SDM</a:t>
            </a:r>
          </a:p>
          <a:p>
            <a:r>
              <a:rPr lang="en-US" dirty="0">
                <a:solidFill>
                  <a:srgbClr val="84203F"/>
                </a:solidFill>
              </a:rPr>
              <a:t>WSDM</a:t>
            </a:r>
          </a:p>
        </p:txBody>
      </p:sp>
      <p:pic>
        <p:nvPicPr>
          <p:cNvPr id="9" name="Picture 8">
            <a:extLst>
              <a:ext uri="{FF2B5EF4-FFF2-40B4-BE49-F238E27FC236}">
                <a16:creationId xmlns:a16="http://schemas.microsoft.com/office/drawing/2014/main" id="{79D6932E-A156-4B48-B51E-3EEC7DA6350D}"/>
              </a:ext>
            </a:extLst>
          </p:cNvPr>
          <p:cNvPicPr>
            <a:picLocks noChangeAspect="1"/>
          </p:cNvPicPr>
          <p:nvPr/>
        </p:nvPicPr>
        <p:blipFill>
          <a:blip r:embed="rId3"/>
          <a:stretch>
            <a:fillRect/>
          </a:stretch>
        </p:blipFill>
        <p:spPr>
          <a:xfrm>
            <a:off x="457200" y="1002955"/>
            <a:ext cx="5428068" cy="1544387"/>
          </a:xfrm>
          <a:prstGeom prst="rect">
            <a:avLst/>
          </a:prstGeom>
        </p:spPr>
      </p:pic>
      <p:sp>
        <p:nvSpPr>
          <p:cNvPr id="10" name="Rectangle 9">
            <a:extLst>
              <a:ext uri="{FF2B5EF4-FFF2-40B4-BE49-F238E27FC236}">
                <a16:creationId xmlns:a16="http://schemas.microsoft.com/office/drawing/2014/main" id="{578A9AB7-6791-674F-AB47-7371514923F6}"/>
              </a:ext>
            </a:extLst>
          </p:cNvPr>
          <p:cNvSpPr/>
          <p:nvPr/>
        </p:nvSpPr>
        <p:spPr>
          <a:xfrm>
            <a:off x="7009929" y="1022320"/>
            <a:ext cx="1845057" cy="1477328"/>
          </a:xfrm>
          <a:prstGeom prst="rect">
            <a:avLst/>
          </a:prstGeom>
          <a:solidFill>
            <a:schemeClr val="bg1">
              <a:lumMod val="95000"/>
            </a:schemeClr>
          </a:solidFill>
        </p:spPr>
        <p:txBody>
          <a:bodyPr wrap="none">
            <a:spAutoFit/>
          </a:bodyPr>
          <a:lstStyle/>
          <a:p>
            <a:r>
              <a:rPr lang="en-US" dirty="0">
                <a:solidFill>
                  <a:srgbClr val="84203F"/>
                </a:solidFill>
              </a:rPr>
              <a:t>BIAS’2020</a:t>
            </a:r>
            <a:br>
              <a:rPr lang="en-US" dirty="0">
                <a:solidFill>
                  <a:srgbClr val="84203F"/>
                </a:solidFill>
              </a:rPr>
            </a:br>
            <a:r>
              <a:rPr lang="en-US" dirty="0">
                <a:solidFill>
                  <a:srgbClr val="84203F"/>
                </a:solidFill>
              </a:rPr>
              <a:t>@ECMLPKDD</a:t>
            </a:r>
          </a:p>
          <a:p>
            <a:r>
              <a:rPr lang="en-GB" dirty="0">
                <a:solidFill>
                  <a:srgbClr val="84203F"/>
                </a:solidFill>
                <a:hlinkClick r:id="rId4"/>
              </a:rPr>
              <a:t>sites.google.com/</a:t>
            </a:r>
            <a:br>
              <a:rPr lang="en-GB" dirty="0">
                <a:solidFill>
                  <a:srgbClr val="84203F"/>
                </a:solidFill>
                <a:hlinkClick r:id="rId4"/>
              </a:rPr>
            </a:br>
            <a:r>
              <a:rPr lang="en-GB" dirty="0">
                <a:solidFill>
                  <a:srgbClr val="84203F"/>
                </a:solidFill>
                <a:hlinkClick r:id="rId4"/>
              </a:rPr>
              <a:t>view/bias-2020/</a:t>
            </a:r>
            <a:endParaRPr lang="en-GB" dirty="0">
              <a:solidFill>
                <a:srgbClr val="84203F"/>
              </a:solidFill>
            </a:endParaRPr>
          </a:p>
          <a:p>
            <a:r>
              <a:rPr lang="en-GB" dirty="0">
                <a:solidFill>
                  <a:srgbClr val="84203F"/>
                </a:solidFill>
              </a:rPr>
              <a:t>Sept 18, 2020</a:t>
            </a:r>
            <a:endParaRPr lang="en-US" dirty="0">
              <a:solidFill>
                <a:srgbClr val="84203F"/>
              </a:solidFill>
            </a:endParaRPr>
          </a:p>
        </p:txBody>
      </p:sp>
      <p:pic>
        <p:nvPicPr>
          <p:cNvPr id="12" name="Picture 2" descr="https://images-na.ssl-images-amazon.com/images/I/518fatWEIQL._SX330_BO1,204,203,200_.jpg">
            <a:extLst>
              <a:ext uri="{FF2B5EF4-FFF2-40B4-BE49-F238E27FC236}">
                <a16:creationId xmlns:a16="http://schemas.microsoft.com/office/drawing/2014/main" id="{F5C82267-13C6-DC4D-85E4-1CFFF980E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0000" y="5517232"/>
            <a:ext cx="1119707" cy="153198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69768" y="1019880"/>
            <a:ext cx="705642" cy="1477328"/>
          </a:xfrm>
          <a:prstGeom prst="rect">
            <a:avLst/>
          </a:prstGeom>
          <a:solidFill>
            <a:schemeClr val="bg1">
              <a:lumMod val="95000"/>
            </a:schemeClr>
          </a:solidFill>
        </p:spPr>
        <p:txBody>
          <a:bodyPr wrap="none">
            <a:spAutoFit/>
          </a:bodyPr>
          <a:lstStyle/>
          <a:p>
            <a:r>
              <a:rPr lang="en-US" dirty="0">
                <a:solidFill>
                  <a:srgbClr val="84203F"/>
                </a:solidFill>
              </a:rPr>
              <a:t>KDD</a:t>
            </a:r>
          </a:p>
          <a:p>
            <a:r>
              <a:rPr lang="en-US" dirty="0">
                <a:solidFill>
                  <a:srgbClr val="84203F"/>
                </a:solidFill>
              </a:rPr>
              <a:t>AAAI</a:t>
            </a:r>
          </a:p>
          <a:p>
            <a:r>
              <a:rPr lang="en-US" dirty="0">
                <a:solidFill>
                  <a:srgbClr val="84203F"/>
                </a:solidFill>
              </a:rPr>
              <a:t>ICDM</a:t>
            </a:r>
          </a:p>
          <a:p>
            <a:r>
              <a:rPr lang="en-US" dirty="0">
                <a:solidFill>
                  <a:srgbClr val="84203F"/>
                </a:solidFill>
              </a:rPr>
              <a:t>NIPS</a:t>
            </a:r>
          </a:p>
          <a:p>
            <a:r>
              <a:rPr lang="en-US" dirty="0">
                <a:solidFill>
                  <a:srgbClr val="84203F"/>
                </a:solidFill>
              </a:rPr>
              <a:t>ICML</a:t>
            </a:r>
          </a:p>
        </p:txBody>
      </p:sp>
      <p:sp>
        <p:nvSpPr>
          <p:cNvPr id="11" name="Tekstvak 46">
            <a:extLst>
              <a:ext uri="{FF2B5EF4-FFF2-40B4-BE49-F238E27FC236}">
                <a16:creationId xmlns:a16="http://schemas.microsoft.com/office/drawing/2014/main" id="{DD3D8BC1-312E-EF4E-A27D-5171A58A1A4D}"/>
              </a:ext>
            </a:extLst>
          </p:cNvPr>
          <p:cNvSpPr txBox="1">
            <a:spLocks noChangeArrowheads="1"/>
          </p:cNvSpPr>
          <p:nvPr/>
        </p:nvSpPr>
        <p:spPr bwMode="auto">
          <a:xfrm>
            <a:off x="1045611" y="5157192"/>
            <a:ext cx="7272337" cy="584200"/>
          </a:xfrm>
          <a:prstGeom prst="rect">
            <a:avLst/>
          </a:prstGeom>
          <a:solidFill>
            <a:srgbClr val="FEF254"/>
          </a:solidFill>
          <a:ln w="9525">
            <a:solidFill>
              <a:schemeClr val="accent1"/>
            </a:solidFill>
            <a:miter lim="800000"/>
            <a:headEnd/>
            <a:tailEnd/>
          </a:ln>
          <a:effectLst>
            <a:outerShdw blurRad="50800" dist="139700" dir="2700000" algn="tl" rotWithShape="0">
              <a:srgbClr val="000000">
                <a:alpha val="39999"/>
              </a:srgbClr>
            </a:outerShdw>
          </a:effectLst>
        </p:spPr>
        <p:txBody>
          <a:bodyPr>
            <a:spAutoFit/>
          </a:bodyPr>
          <a:lstStyle/>
          <a:p>
            <a:pPr algn="ctr" eaLnBrk="1" hangingPunct="1"/>
            <a:r>
              <a:rPr lang="nl-NL" sz="3200" b="1" dirty="0">
                <a:solidFill>
                  <a:srgbClr val="000000"/>
                </a:solidFill>
                <a:latin typeface="Calibri" charset="0"/>
              </a:rPr>
              <a:t>“</a:t>
            </a:r>
            <a:r>
              <a:rPr lang="nl-NL" sz="3200" b="1" dirty="0" err="1">
                <a:solidFill>
                  <a:srgbClr val="000000"/>
                </a:solidFill>
                <a:latin typeface="Calibri" charset="0"/>
              </a:rPr>
              <a:t>Anything</a:t>
            </a:r>
            <a:r>
              <a:rPr lang="nl-NL" sz="3200" b="1" dirty="0">
                <a:solidFill>
                  <a:srgbClr val="000000"/>
                </a:solidFill>
                <a:latin typeface="Calibri" charset="0"/>
              </a:rPr>
              <a:t> you </a:t>
            </a:r>
            <a:r>
              <a:rPr lang="nl-NL" sz="3200" b="1" dirty="0" err="1">
                <a:solidFill>
                  <a:srgbClr val="000000"/>
                </a:solidFill>
                <a:latin typeface="Calibri" charset="0"/>
              </a:rPr>
              <a:t>can</a:t>
            </a:r>
            <a:r>
              <a:rPr lang="nl-NL" sz="3200" b="1" dirty="0">
                <a:solidFill>
                  <a:srgbClr val="000000"/>
                </a:solidFill>
                <a:latin typeface="Calibri" charset="0"/>
              </a:rPr>
              <a:t> do, </a:t>
            </a:r>
            <a:r>
              <a:rPr lang="nl-NL" sz="3200" b="1" i="1" dirty="0">
                <a:solidFill>
                  <a:srgbClr val="7F4D00"/>
                </a:solidFill>
                <a:latin typeface="Calibri" charset="0"/>
              </a:rPr>
              <a:t>AI </a:t>
            </a:r>
            <a:r>
              <a:rPr lang="nl-NL" sz="3200" b="1" dirty="0" err="1">
                <a:solidFill>
                  <a:srgbClr val="000000"/>
                </a:solidFill>
                <a:latin typeface="Calibri" charset="0"/>
              </a:rPr>
              <a:t>can</a:t>
            </a:r>
            <a:r>
              <a:rPr lang="nl-NL" sz="3200" b="1" dirty="0">
                <a:solidFill>
                  <a:srgbClr val="000000"/>
                </a:solidFill>
                <a:latin typeface="Calibri" charset="0"/>
              </a:rPr>
              <a:t> </a:t>
            </a:r>
            <a:r>
              <a:rPr lang="nl-NL" sz="3200" b="1" i="1" dirty="0">
                <a:solidFill>
                  <a:srgbClr val="7F4D00"/>
                </a:solidFill>
                <a:latin typeface="Calibri" charset="0"/>
              </a:rPr>
              <a:t>do </a:t>
            </a:r>
            <a:r>
              <a:rPr lang="nl-NL" sz="3200" b="1" i="1" dirty="0" err="1">
                <a:solidFill>
                  <a:srgbClr val="7F4D00"/>
                </a:solidFill>
                <a:latin typeface="Calibri" charset="0"/>
              </a:rPr>
              <a:t>better</a:t>
            </a:r>
            <a:r>
              <a:rPr lang="nl-NL" sz="3200" b="1" dirty="0">
                <a:solidFill>
                  <a:srgbClr val="000000"/>
                </a:solidFill>
                <a:latin typeface="Calibri" charset="0"/>
              </a:rPr>
              <a:t>”</a:t>
            </a:r>
          </a:p>
        </p:txBody>
      </p:sp>
      <p:sp>
        <p:nvSpPr>
          <p:cNvPr id="13" name="Tekstvak 46">
            <a:extLst>
              <a:ext uri="{FF2B5EF4-FFF2-40B4-BE49-F238E27FC236}">
                <a16:creationId xmlns:a16="http://schemas.microsoft.com/office/drawing/2014/main" id="{3AF9E010-ED9A-7A4B-B60B-4D01F06E9A34}"/>
              </a:ext>
            </a:extLst>
          </p:cNvPr>
          <p:cNvSpPr txBox="1">
            <a:spLocks noChangeArrowheads="1"/>
          </p:cNvSpPr>
          <p:nvPr/>
        </p:nvSpPr>
        <p:spPr bwMode="auto">
          <a:xfrm>
            <a:off x="360605" y="6086833"/>
            <a:ext cx="8642350" cy="584200"/>
          </a:xfrm>
          <a:prstGeom prst="rect">
            <a:avLst/>
          </a:prstGeom>
          <a:solidFill>
            <a:srgbClr val="FEF254"/>
          </a:solidFill>
          <a:ln w="9525">
            <a:solidFill>
              <a:schemeClr val="accent1"/>
            </a:solidFill>
            <a:miter lim="800000"/>
            <a:headEnd/>
            <a:tailEnd/>
          </a:ln>
          <a:effectLst>
            <a:outerShdw blurRad="50800" dist="139700" dir="2700000" algn="tl" rotWithShape="0">
              <a:srgbClr val="000000">
                <a:alpha val="39999"/>
              </a:srgbClr>
            </a:outerShdw>
          </a:effectLst>
        </p:spPr>
        <p:txBody>
          <a:bodyPr>
            <a:spAutoFit/>
          </a:bodyPr>
          <a:lstStyle/>
          <a:p>
            <a:pPr algn="ctr" eaLnBrk="1" hangingPunct="1"/>
            <a:r>
              <a:rPr lang="nl-NL" sz="3200" b="1" dirty="0">
                <a:solidFill>
                  <a:srgbClr val="000000"/>
                </a:solidFill>
                <a:latin typeface="Calibri" charset="0"/>
              </a:rPr>
              <a:t>“</a:t>
            </a:r>
            <a:r>
              <a:rPr lang="nl-NL" sz="3200" b="1" dirty="0" err="1">
                <a:solidFill>
                  <a:srgbClr val="000000"/>
                </a:solidFill>
                <a:latin typeface="Calibri" charset="0"/>
              </a:rPr>
              <a:t>Anything</a:t>
            </a:r>
            <a:r>
              <a:rPr lang="nl-NL" sz="3200" b="1" dirty="0">
                <a:solidFill>
                  <a:srgbClr val="000000"/>
                </a:solidFill>
                <a:latin typeface="Calibri" charset="0"/>
              </a:rPr>
              <a:t> you </a:t>
            </a:r>
            <a:r>
              <a:rPr lang="nl-NL" sz="3200" b="1" dirty="0" err="1">
                <a:solidFill>
                  <a:srgbClr val="000000"/>
                </a:solidFill>
                <a:latin typeface="Calibri" charset="0"/>
              </a:rPr>
              <a:t>can</a:t>
            </a:r>
            <a:r>
              <a:rPr lang="nl-NL" sz="3200" b="1" dirty="0">
                <a:solidFill>
                  <a:srgbClr val="000000"/>
                </a:solidFill>
                <a:latin typeface="Calibri" charset="0"/>
              </a:rPr>
              <a:t> do, </a:t>
            </a:r>
            <a:r>
              <a:rPr lang="nl-NL" sz="3200" b="1" i="1" dirty="0">
                <a:solidFill>
                  <a:srgbClr val="7F4D00"/>
                </a:solidFill>
                <a:latin typeface="Calibri" charset="0"/>
              </a:rPr>
              <a:t>AI</a:t>
            </a:r>
            <a:r>
              <a:rPr lang="nl-NL" sz="3200" b="1" dirty="0">
                <a:solidFill>
                  <a:srgbClr val="000000"/>
                </a:solidFill>
                <a:latin typeface="Calibri" charset="0"/>
              </a:rPr>
              <a:t> </a:t>
            </a:r>
            <a:r>
              <a:rPr lang="nl-NL" sz="3200" b="1" dirty="0" err="1">
                <a:solidFill>
                  <a:srgbClr val="000000"/>
                </a:solidFill>
                <a:latin typeface="Calibri" charset="0"/>
              </a:rPr>
              <a:t>can</a:t>
            </a:r>
            <a:r>
              <a:rPr lang="nl-NL" sz="3200" b="1" dirty="0">
                <a:solidFill>
                  <a:srgbClr val="000000"/>
                </a:solidFill>
                <a:latin typeface="Calibri" charset="0"/>
              </a:rPr>
              <a:t> </a:t>
            </a:r>
            <a:r>
              <a:rPr lang="nl-NL" sz="3200" b="1" i="1" dirty="0">
                <a:solidFill>
                  <a:srgbClr val="7F4D00"/>
                </a:solidFill>
                <a:latin typeface="Calibri" charset="0"/>
              </a:rPr>
              <a:t>help</a:t>
            </a:r>
            <a:r>
              <a:rPr lang="nl-NL" sz="3200" b="1" dirty="0">
                <a:solidFill>
                  <a:srgbClr val="000000"/>
                </a:solidFill>
                <a:latin typeface="Calibri" charset="0"/>
              </a:rPr>
              <a:t> </a:t>
            </a:r>
            <a:r>
              <a:rPr lang="nl-NL" sz="3200" b="1" i="1" dirty="0">
                <a:solidFill>
                  <a:srgbClr val="7F4D00"/>
                </a:solidFill>
                <a:latin typeface="Calibri" charset="0"/>
              </a:rPr>
              <a:t>you do </a:t>
            </a:r>
            <a:r>
              <a:rPr lang="nl-NL" sz="3200" b="1" i="1" dirty="0" err="1">
                <a:solidFill>
                  <a:srgbClr val="7F4D00"/>
                </a:solidFill>
                <a:latin typeface="Calibri" charset="0"/>
              </a:rPr>
              <a:t>better</a:t>
            </a:r>
            <a:r>
              <a:rPr lang="nl-NL" sz="3200" b="1" dirty="0">
                <a:solidFill>
                  <a:srgbClr val="000000"/>
                </a:solidFill>
                <a:latin typeface="Calibri" charset="0"/>
              </a:rPr>
              <a:t>”</a:t>
            </a:r>
          </a:p>
        </p:txBody>
      </p:sp>
    </p:spTree>
    <p:extLst>
      <p:ext uri="{BB962C8B-B14F-4D97-AF65-F5344CB8AC3E}">
        <p14:creationId xmlns:p14="http://schemas.microsoft.com/office/powerpoint/2010/main" val="12624745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FA5F-5924-8D4E-939A-A8BF670F25FC}"/>
              </a:ext>
            </a:extLst>
          </p:cNvPr>
          <p:cNvSpPr>
            <a:spLocks noGrp="1"/>
          </p:cNvSpPr>
          <p:nvPr>
            <p:ph type="title"/>
          </p:nvPr>
        </p:nvSpPr>
        <p:spPr>
          <a:xfrm>
            <a:off x="179512" y="44624"/>
            <a:ext cx="8784976" cy="935037"/>
          </a:xfrm>
        </p:spPr>
        <p:txBody>
          <a:bodyPr>
            <a:noAutofit/>
          </a:bodyPr>
          <a:lstStyle/>
          <a:p>
            <a:r>
              <a:rPr lang="en-US" sz="3600" b="1" dirty="0">
                <a:solidFill>
                  <a:srgbClr val="212529"/>
                </a:solidFill>
              </a:rPr>
              <a:t>L-CODE:</a:t>
            </a:r>
            <a:r>
              <a:rPr lang="en-US" sz="3600" dirty="0">
                <a:solidFill>
                  <a:srgbClr val="212529"/>
                </a:solidFill>
              </a:rPr>
              <a:t> </a:t>
            </a:r>
            <a:r>
              <a:rPr lang="en-US" sz="3600" dirty="0" err="1">
                <a:solidFill>
                  <a:srgbClr val="212529"/>
                </a:solidFill>
              </a:rPr>
              <a:t>Labelless</a:t>
            </a:r>
            <a:r>
              <a:rPr lang="en-US" sz="3600" dirty="0">
                <a:solidFill>
                  <a:srgbClr val="212529"/>
                </a:solidFill>
              </a:rPr>
              <a:t> CD Detection &amp; Explanation</a:t>
            </a:r>
            <a:endParaRPr lang="en-NL" sz="3600" dirty="0"/>
          </a:p>
        </p:txBody>
      </p:sp>
      <p:pic>
        <p:nvPicPr>
          <p:cNvPr id="43" name="Content Placeholder 42">
            <a:extLst>
              <a:ext uri="{FF2B5EF4-FFF2-40B4-BE49-F238E27FC236}">
                <a16:creationId xmlns:a16="http://schemas.microsoft.com/office/drawing/2014/main" id="{397EEE4B-C174-C643-9F61-896A1495673B}"/>
              </a:ext>
            </a:extLst>
          </p:cNvPr>
          <p:cNvPicPr>
            <a:picLocks noGrp="1" noChangeAspect="1"/>
          </p:cNvPicPr>
          <p:nvPr>
            <p:ph idx="1"/>
          </p:nvPr>
        </p:nvPicPr>
        <p:blipFill>
          <a:blip r:embed="rId2"/>
          <a:stretch>
            <a:fillRect/>
          </a:stretch>
        </p:blipFill>
        <p:spPr>
          <a:xfrm>
            <a:off x="457200" y="2425334"/>
            <a:ext cx="8229600" cy="2543907"/>
          </a:xfrm>
          <a:prstGeom prst="rect">
            <a:avLst/>
          </a:prstGeom>
        </p:spPr>
      </p:pic>
      <p:sp>
        <p:nvSpPr>
          <p:cNvPr id="4" name="Slide Number Placeholder 3">
            <a:extLst>
              <a:ext uri="{FF2B5EF4-FFF2-40B4-BE49-F238E27FC236}">
                <a16:creationId xmlns:a16="http://schemas.microsoft.com/office/drawing/2014/main" id="{3DCCD4E4-B19B-684B-8537-318F1AA52864}"/>
              </a:ext>
            </a:extLst>
          </p:cNvPr>
          <p:cNvSpPr>
            <a:spLocks noGrp="1"/>
          </p:cNvSpPr>
          <p:nvPr>
            <p:ph type="sldNum" sz="quarter" idx="12"/>
          </p:nvPr>
        </p:nvSpPr>
        <p:spPr/>
        <p:txBody>
          <a:bodyPr/>
          <a:lstStyle/>
          <a:p>
            <a:fld id="{6614ECFC-E50C-43D3-B8F0-45E8546E5638}" type="slidenum">
              <a:rPr lang="en-US" smtClean="0"/>
              <a:pPr/>
              <a:t>108</a:t>
            </a:fld>
            <a:endParaRPr lang="en-US" dirty="0"/>
          </a:p>
        </p:txBody>
      </p:sp>
    </p:spTree>
    <p:extLst>
      <p:ext uri="{BB962C8B-B14F-4D97-AF65-F5344CB8AC3E}">
        <p14:creationId xmlns:p14="http://schemas.microsoft.com/office/powerpoint/2010/main" val="3490401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91440" tIns="45720" rIns="91440" bIns="45720" numCol="1" anchor="ctr" anchorCtr="0" compatLnSpc="1">
            <a:prstTxWarp prst="textNoShape">
              <a:avLst/>
            </a:prstTxWarp>
            <a:normAutofit/>
          </a:bodyPr>
          <a:lstStyle/>
          <a:p>
            <a:pPr>
              <a:defRPr/>
            </a:pPr>
            <a:r>
              <a:rPr lang="en-US" dirty="0">
                <a:effectLst/>
              </a:rPr>
              <a:t>Prediction under Concept Drift</a:t>
            </a:r>
            <a:endParaRPr lang="en-US" sz="6600" dirty="0">
              <a:effectLst/>
              <a:ea typeface="ＭＳ Ｐゴシック" pitchFamily="34" charset="-128"/>
            </a:endParaRPr>
          </a:p>
        </p:txBody>
      </p:sp>
      <p:pic>
        <p:nvPicPr>
          <p:cNvPr id="27650" name="Content Placeholder 3"/>
          <p:cNvPicPr>
            <a:picLocks noGrp="1" noChangeAspect="1" noChangeArrowheads="1"/>
          </p:cNvPicPr>
          <p:nvPr>
            <p:ph idx="1"/>
          </p:nvPr>
        </p:nvPicPr>
        <p:blipFill>
          <a:blip r:embed="rId3" cstate="print"/>
          <a:srcRect l="-3619" r="-3619"/>
          <a:stretch>
            <a:fillRect/>
          </a:stretch>
        </p:blipFill>
        <p:spPr bwMode="auto">
          <a:noFill/>
          <a:ln>
            <a:miter lim="800000"/>
            <a:headEnd/>
            <a:tailEnd/>
          </a:ln>
        </p:spPr>
      </p:pic>
      <p:sp>
        <p:nvSpPr>
          <p:cNvPr id="27651" name="Content Placeholder 2"/>
          <p:cNvSpPr txBox="1">
            <a:spLocks/>
          </p:cNvSpPr>
          <p:nvPr/>
        </p:nvSpPr>
        <p:spPr bwMode="auto">
          <a:xfrm>
            <a:off x="381000" y="1752600"/>
            <a:ext cx="8153400" cy="1752600"/>
          </a:xfrm>
          <a:prstGeom prst="rect">
            <a:avLst/>
          </a:prstGeom>
          <a:solidFill>
            <a:srgbClr val="0068FF">
              <a:alpha val="77000"/>
            </a:srgbClr>
          </a:solidFill>
          <a:ln w="9525">
            <a:noFill/>
            <a:miter lim="800000"/>
            <a:headEnd/>
            <a:tailEnd/>
          </a:ln>
        </p:spPr>
        <p:txBody>
          <a:bodyPr/>
          <a:lstStyle/>
          <a:p>
            <a:pPr defTabSz="914400" eaLnBrk="0" hangingPunct="0">
              <a:spcBef>
                <a:spcPts val="800"/>
              </a:spcBef>
              <a:spcAft>
                <a:spcPts val="400"/>
              </a:spcAft>
            </a:pPr>
            <a:r>
              <a:rPr lang="en-US" sz="2400" dirty="0">
                <a:solidFill>
                  <a:srgbClr val="FFFF00"/>
                </a:solidFill>
                <a:latin typeface="Lucida Sans Unicode" pitchFamily="34" charset="0"/>
                <a:cs typeface="Lucida Sans Unicode" pitchFamily="34" charset="0"/>
              </a:rPr>
              <a:t>predict the sensitivity of a pathogen to an antibiotic based on data about the antibiotic, the isolated pathogen, and the demographic and clinical features of the patient.</a:t>
            </a:r>
          </a:p>
        </p:txBody>
      </p:sp>
      <p:sp>
        <p:nvSpPr>
          <p:cNvPr id="13" name="Rectangle 12"/>
          <p:cNvSpPr/>
          <p:nvPr/>
        </p:nvSpPr>
        <p:spPr>
          <a:xfrm>
            <a:off x="381000" y="914400"/>
            <a:ext cx="4983756" cy="461665"/>
          </a:xfrm>
          <a:prstGeom prst="rect">
            <a:avLst/>
          </a:prstGeom>
        </p:spPr>
        <p:txBody>
          <a:bodyPr wrap="none">
            <a:spAutoFit/>
          </a:bodyPr>
          <a:lstStyle/>
          <a:p>
            <a:pPr eaLnBrk="0" hangingPunct="0">
              <a:spcBef>
                <a:spcPts val="800"/>
              </a:spcBef>
              <a:spcAft>
                <a:spcPts val="400"/>
              </a:spcAft>
            </a:pPr>
            <a:r>
              <a:rPr lang="en-US" sz="2400" dirty="0">
                <a:solidFill>
                  <a:srgbClr val="FF6600"/>
                </a:solidFill>
                <a:latin typeface="Lucida Sans Unicode" pitchFamily="34" charset="0"/>
                <a:cs typeface="Lucida Sans Unicode" pitchFamily="34" charset="0"/>
              </a:rPr>
              <a:t>Antibiotic Resistance Prediction:</a:t>
            </a:r>
          </a:p>
        </p:txBody>
      </p:sp>
      <p:sp>
        <p:nvSpPr>
          <p:cNvPr id="1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10</a:t>
            </a:fld>
            <a:endParaRPr lang="en-US" dirty="0"/>
          </a:p>
        </p:txBody>
      </p:sp>
    </p:spTree>
    <p:extLst>
      <p:ext uri="{BB962C8B-B14F-4D97-AF65-F5344CB8AC3E}">
        <p14:creationId xmlns:p14="http://schemas.microsoft.com/office/powerpoint/2010/main" val="17429598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B114-AC2E-4BFD-88D3-A1F5E91A6BF6}"/>
              </a:ext>
            </a:extLst>
          </p:cNvPr>
          <p:cNvSpPr>
            <a:spLocks noGrp="1"/>
          </p:cNvSpPr>
          <p:nvPr>
            <p:ph type="title"/>
          </p:nvPr>
        </p:nvSpPr>
        <p:spPr/>
        <p:txBody>
          <a:bodyPr/>
          <a:lstStyle/>
          <a:p>
            <a:r>
              <a:rPr lang="en-US" dirty="0"/>
              <a:t>L-CODE Drift detection</a:t>
            </a:r>
          </a:p>
        </p:txBody>
      </p:sp>
      <p:sp>
        <p:nvSpPr>
          <p:cNvPr id="5" name="Slide Number Placeholder 4">
            <a:extLst>
              <a:ext uri="{FF2B5EF4-FFF2-40B4-BE49-F238E27FC236}">
                <a16:creationId xmlns:a16="http://schemas.microsoft.com/office/drawing/2014/main" id="{5B043373-0203-4A97-8C8F-9CAC37C1059E}"/>
              </a:ext>
            </a:extLst>
          </p:cNvPr>
          <p:cNvSpPr>
            <a:spLocks noGrp="1"/>
          </p:cNvSpPr>
          <p:nvPr>
            <p:ph type="sldNum" sz="quarter" idx="12"/>
          </p:nvPr>
        </p:nvSpPr>
        <p:spPr/>
        <p:txBody>
          <a:bodyPr/>
          <a:lstStyle/>
          <a:p>
            <a:fld id="{C194BDB0-F4EA-4DD6-8281-CCE2440D0CE0}" type="slidenum">
              <a:rPr lang="en-GB" smtClean="0"/>
              <a:t>109</a:t>
            </a:fld>
            <a:endParaRPr lang="en-GB" dirty="0"/>
          </a:p>
        </p:txBody>
      </p:sp>
      <p:pic>
        <p:nvPicPr>
          <p:cNvPr id="3" name="Picture 2">
            <a:extLst>
              <a:ext uri="{FF2B5EF4-FFF2-40B4-BE49-F238E27FC236}">
                <a16:creationId xmlns:a16="http://schemas.microsoft.com/office/drawing/2014/main" id="{D8A3DA95-93C2-CD49-93D0-3EFC95ABE33E}"/>
              </a:ext>
            </a:extLst>
          </p:cNvPr>
          <p:cNvPicPr>
            <a:picLocks noChangeAspect="1"/>
          </p:cNvPicPr>
          <p:nvPr/>
        </p:nvPicPr>
        <p:blipFill>
          <a:blip r:embed="rId3"/>
          <a:stretch>
            <a:fillRect/>
          </a:stretch>
        </p:blipFill>
        <p:spPr>
          <a:xfrm>
            <a:off x="38100" y="1898650"/>
            <a:ext cx="9067800" cy="3060700"/>
          </a:xfrm>
          <a:prstGeom prst="rect">
            <a:avLst/>
          </a:prstGeom>
        </p:spPr>
      </p:pic>
    </p:spTree>
    <p:extLst>
      <p:ext uri="{BB962C8B-B14F-4D97-AF65-F5344CB8AC3E}">
        <p14:creationId xmlns:p14="http://schemas.microsoft.com/office/powerpoint/2010/main" val="336860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title"/>
          </p:nvPr>
        </p:nvSpPr>
        <p:spPr/>
        <p:txBody>
          <a:bodyPr>
            <a:normAutofit/>
          </a:bodyPr>
          <a:lstStyle/>
          <a:p>
            <a:r>
              <a:rPr lang="lt-LT" dirty="0">
                <a:effectLst/>
              </a:rPr>
              <a:t>Summary</a:t>
            </a:r>
          </a:p>
        </p:txBody>
      </p:sp>
      <p:sp>
        <p:nvSpPr>
          <p:cNvPr id="466947" name="Rectangle 3"/>
          <p:cNvSpPr>
            <a:spLocks noGrp="1" noChangeArrowheads="1"/>
          </p:cNvSpPr>
          <p:nvPr>
            <p:ph idx="1"/>
          </p:nvPr>
        </p:nvSpPr>
        <p:spPr>
          <a:xfrm>
            <a:off x="457200" y="1159594"/>
            <a:ext cx="8229600" cy="5365750"/>
          </a:xfrm>
        </p:spPr>
        <p:txBody>
          <a:bodyPr>
            <a:noAutofit/>
          </a:bodyPr>
          <a:lstStyle/>
          <a:p>
            <a:pPr>
              <a:lnSpc>
                <a:spcPct val="90000"/>
              </a:lnSpc>
            </a:pPr>
            <a:r>
              <a:rPr lang="lt-LT" dirty="0"/>
              <a:t>Data patterns change over time, </a:t>
            </a:r>
          </a:p>
          <a:p>
            <a:pPr lvl="1">
              <a:lnSpc>
                <a:spcPct val="90000"/>
              </a:lnSpc>
            </a:pPr>
            <a:r>
              <a:rPr lang="lt-LT" dirty="0"/>
              <a:t>models need to be adaptive to maintain accuracy</a:t>
            </a:r>
          </a:p>
          <a:p>
            <a:pPr>
              <a:lnSpc>
                <a:spcPct val="90000"/>
              </a:lnSpc>
            </a:pPr>
            <a:r>
              <a:rPr lang="lt-LT" dirty="0"/>
              <a:t>Four types of learning techniques </a:t>
            </a:r>
          </a:p>
          <a:p>
            <a:pPr lvl="1">
              <a:lnSpc>
                <a:spcPct val="90000"/>
              </a:lnSpc>
            </a:pPr>
            <a:r>
              <a:rPr lang="lt-LT" dirty="0"/>
              <a:t>make different assumptions about the data and change</a:t>
            </a:r>
          </a:p>
          <a:p>
            <a:pPr lvl="1">
              <a:lnSpc>
                <a:spcPct val="90000"/>
              </a:lnSpc>
            </a:pPr>
            <a:r>
              <a:rPr lang="lt-LT" dirty="0"/>
              <a:t>may be optimal in different situations</a:t>
            </a:r>
          </a:p>
          <a:p>
            <a:pPr>
              <a:lnSpc>
                <a:spcPct val="90000"/>
              </a:lnSpc>
            </a:pPr>
            <a:r>
              <a:rPr lang="lt-LT" dirty="0"/>
              <a:t>Application tasks have different properties </a:t>
            </a:r>
            <a:r>
              <a:rPr lang="lt-LT" sz="2800" dirty="0"/>
              <a:t>=&gt; </a:t>
            </a:r>
          </a:p>
          <a:p>
            <a:pPr lvl="1">
              <a:lnSpc>
                <a:spcPct val="90000"/>
              </a:lnSpc>
            </a:pPr>
            <a:r>
              <a:rPr lang="lt-LT" dirty="0"/>
              <a:t>pose different challenges, </a:t>
            </a:r>
          </a:p>
          <a:p>
            <a:pPr lvl="1">
              <a:lnSpc>
                <a:spcPct val="90000"/>
              </a:lnSpc>
            </a:pPr>
            <a:r>
              <a:rPr lang="lt-LT" dirty="0"/>
              <a:t>require different handling techniques, </a:t>
            </a:r>
          </a:p>
          <a:p>
            <a:pPr lvl="1">
              <a:lnSpc>
                <a:spcPct val="90000"/>
              </a:lnSpc>
            </a:pPr>
            <a:r>
              <a:rPr lang="lt-LT" dirty="0"/>
              <a:t>there is no “one </a:t>
            </a:r>
            <a:r>
              <a:rPr lang="en-US" dirty="0"/>
              <a:t>size </a:t>
            </a:r>
            <a:r>
              <a:rPr lang="lt-LT" dirty="0"/>
              <a:t>fits all</a:t>
            </a:r>
            <a:r>
              <a:rPr lang="en-US" dirty="0"/>
              <a:t>”</a:t>
            </a:r>
            <a:r>
              <a:rPr lang="lt-LT" dirty="0"/>
              <a:t> solution </a:t>
            </a:r>
            <a:endParaRPr lang="en-US"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110</a:t>
            </a:fld>
            <a:endParaRPr 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p:txBody>
          <a:bodyPr>
            <a:normAutofit/>
          </a:bodyPr>
          <a:lstStyle/>
          <a:p>
            <a:r>
              <a:rPr lang="lt-LT" dirty="0">
                <a:effectLst/>
              </a:rPr>
              <a:t>Outlook</a:t>
            </a:r>
          </a:p>
        </p:txBody>
      </p:sp>
      <p:sp>
        <p:nvSpPr>
          <p:cNvPr id="470019" name="Rectangle 3"/>
          <p:cNvSpPr>
            <a:spLocks noGrp="1" noChangeArrowheads="1"/>
          </p:cNvSpPr>
          <p:nvPr>
            <p:ph idx="1"/>
          </p:nvPr>
        </p:nvSpPr>
        <p:spPr>
          <a:xfrm>
            <a:off x="457200" y="1134616"/>
            <a:ext cx="8686800" cy="5390728"/>
          </a:xfrm>
        </p:spPr>
        <p:txBody>
          <a:bodyPr>
            <a:normAutofit fontScale="92500" lnSpcReduction="10000"/>
          </a:bodyPr>
          <a:lstStyle/>
          <a:p>
            <a:r>
              <a:rPr lang="en-US" dirty="0">
                <a:ea typeface="Lucida Sans Unicode" charset="0"/>
                <a:cs typeface="Lucida Sans Unicode" charset="0"/>
              </a:rPr>
              <a:t>Changing the focus </a:t>
            </a:r>
            <a:r>
              <a:rPr lang="lt-LT" dirty="0">
                <a:ea typeface="Lucida Sans Unicode" charset="0"/>
                <a:cs typeface="Lucida Sans Unicode" charset="0"/>
              </a:rPr>
              <a:t>from blind adaptivity </a:t>
            </a:r>
          </a:p>
          <a:p>
            <a:pPr lvl="1"/>
            <a:r>
              <a:rPr lang="lt-LT" dirty="0">
                <a:ea typeface="Lucida Sans Unicode" charset="0"/>
                <a:cs typeface="Lucida Sans Unicode" charset="0"/>
              </a:rPr>
              <a:t>t</a:t>
            </a:r>
            <a:r>
              <a:rPr lang="en-US" dirty="0">
                <a:ea typeface="Lucida Sans Unicode" charset="0"/>
                <a:cs typeface="Lucida Sans Unicode" charset="0"/>
              </a:rPr>
              <a:t>o</a:t>
            </a:r>
            <a:r>
              <a:rPr lang="lt-LT" dirty="0">
                <a:ea typeface="Lucida Sans Unicode" charset="0"/>
                <a:cs typeface="Lucida Sans Unicode" charset="0"/>
              </a:rPr>
              <a:t> </a:t>
            </a:r>
            <a:r>
              <a:rPr lang="en-US" dirty="0">
                <a:ea typeface="Lucida Sans Unicode" charset="0"/>
                <a:cs typeface="Lucida Sans Unicode" charset="0"/>
              </a:rPr>
              <a:t>change/CD </a:t>
            </a:r>
            <a:r>
              <a:rPr lang="lt-LT" dirty="0">
                <a:ea typeface="Lucida Sans Unicode" charset="0"/>
                <a:cs typeface="Lucida Sans Unicode" charset="0"/>
              </a:rPr>
              <a:t>modeling and </a:t>
            </a:r>
            <a:r>
              <a:rPr lang="en-US" dirty="0">
                <a:ea typeface="Lucida Sans Unicode" charset="0"/>
                <a:cs typeface="Lucida Sans Unicode" charset="0"/>
              </a:rPr>
              <a:t>description</a:t>
            </a:r>
            <a:endParaRPr lang="lt-LT" dirty="0">
              <a:ea typeface="Lucida Sans Unicode" charset="0"/>
              <a:cs typeface="Lucida Sans Unicode" charset="0"/>
            </a:endParaRPr>
          </a:p>
          <a:p>
            <a:pPr lvl="1"/>
            <a:r>
              <a:rPr lang="lt-LT" dirty="0">
                <a:ea typeface="Lucida Sans Unicode" charset="0"/>
                <a:cs typeface="Lucida Sans Unicode" charset="0"/>
              </a:rPr>
              <a:t>to recognizing &amp; reusing similar situations </a:t>
            </a:r>
            <a:br>
              <a:rPr lang="en-US" dirty="0">
                <a:ea typeface="Lucida Sans Unicode" charset="0"/>
                <a:cs typeface="Lucida Sans Unicode" charset="0"/>
              </a:rPr>
            </a:br>
            <a:r>
              <a:rPr lang="lt-LT" dirty="0">
                <a:ea typeface="Lucida Sans Unicode" charset="0"/>
                <a:cs typeface="Lucida Sans Unicode" charset="0"/>
              </a:rPr>
              <a:t>from the past</a:t>
            </a:r>
            <a:r>
              <a:rPr lang="en-US" dirty="0">
                <a:ea typeface="Lucida Sans Unicode" charset="0"/>
                <a:cs typeface="Lucida Sans Unicode" charset="0"/>
              </a:rPr>
              <a:t> and from the peers</a:t>
            </a:r>
            <a:endParaRPr lang="lt-LT" dirty="0">
              <a:ea typeface="Lucida Sans Unicode" charset="0"/>
              <a:cs typeface="Lucida Sans Unicode" charset="0"/>
            </a:endParaRPr>
          </a:p>
          <a:p>
            <a:r>
              <a:rPr lang="lt-LT" sz="3243" dirty="0">
                <a:ea typeface="Lucida Sans Unicode" charset="0"/>
                <a:cs typeface="Lucida Sans Unicode" charset="0"/>
              </a:rPr>
              <a:t>Application driven concept drift problems, like </a:t>
            </a:r>
          </a:p>
          <a:p>
            <a:pPr lvl="1"/>
            <a:r>
              <a:rPr lang="lt-LT" dirty="0">
                <a:ea typeface="Lucida Sans Unicode" charset="0"/>
                <a:cs typeface="Lucida Sans Unicode" charset="0"/>
              </a:rPr>
              <a:t>label unavailability or </a:t>
            </a:r>
            <a:r>
              <a:rPr lang="en-US" dirty="0">
                <a:ea typeface="Lucida Sans Unicode" charset="0"/>
                <a:cs typeface="Lucida Sans Unicode" charset="0"/>
              </a:rPr>
              <a:t>delay in availability</a:t>
            </a:r>
            <a:endParaRPr lang="lt-LT" dirty="0">
              <a:ea typeface="Lucida Sans Unicode" charset="0"/>
              <a:cs typeface="Lucida Sans Unicode" charset="0"/>
            </a:endParaRPr>
          </a:p>
          <a:p>
            <a:pPr lvl="1"/>
            <a:r>
              <a:rPr lang="en-US" dirty="0">
                <a:ea typeface="Lucida Sans Unicode" charset="0"/>
                <a:cs typeface="Lucida Sans Unicode" charset="0"/>
              </a:rPr>
              <a:t>cost-benefit trade off of the model update</a:t>
            </a:r>
            <a:endParaRPr lang="lt-LT" dirty="0">
              <a:ea typeface="Lucida Sans Unicode" charset="0"/>
              <a:cs typeface="Lucida Sans Unicode" charset="0"/>
            </a:endParaRPr>
          </a:p>
          <a:p>
            <a:pPr lvl="1"/>
            <a:r>
              <a:rPr lang="lt-LT" dirty="0">
                <a:ea typeface="Lucida Sans Unicode" charset="0"/>
                <a:cs typeface="Lucida Sans Unicode" charset="0"/>
              </a:rPr>
              <a:t>controlled adaptivity (due to adversaries)</a:t>
            </a:r>
          </a:p>
          <a:p>
            <a:pPr lvl="1"/>
            <a:r>
              <a:rPr lang="lt-LT" dirty="0">
                <a:ea typeface="Lucida Sans Unicode" charset="0"/>
                <a:cs typeface="Lucida Sans Unicode" charset="0"/>
              </a:rPr>
              <a:t>lack of ground truth for training</a:t>
            </a:r>
          </a:p>
          <a:p>
            <a:r>
              <a:rPr lang="lt-LT" dirty="0"/>
              <a:t>A </a:t>
            </a:r>
            <a:r>
              <a:rPr lang="en-US" dirty="0"/>
              <a:t>CRISP-ADM </a:t>
            </a:r>
            <a:r>
              <a:rPr lang="lt-LT" dirty="0"/>
              <a:t>reference framework and guidelines </a:t>
            </a:r>
          </a:p>
          <a:p>
            <a:pPr lvl="1"/>
            <a:r>
              <a:rPr lang="lt-LT" dirty="0">
                <a:ea typeface="Lucida Sans Unicode" charset="0"/>
                <a:cs typeface="Lucida Sans Unicode" charset="0"/>
              </a:rPr>
              <a:t>for incorporating adaptivity in modeling </a:t>
            </a:r>
          </a:p>
          <a:p>
            <a:pPr lvl="1"/>
            <a:r>
              <a:rPr lang="lt-LT" dirty="0">
                <a:ea typeface="Lucida Sans Unicode" charset="0"/>
                <a:cs typeface="Lucida Sans Unicode" charset="0"/>
              </a:rPr>
              <a:t>to be used in different application tasks</a:t>
            </a:r>
            <a:endParaRPr lang="lt-LT"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111</a:t>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Steps/Challenges</a:t>
            </a:r>
            <a:endParaRPr lang="nl-NL" dirty="0"/>
          </a:p>
        </p:txBody>
      </p:sp>
      <p:sp>
        <p:nvSpPr>
          <p:cNvPr id="3" name="Content Placeholder 2"/>
          <p:cNvSpPr>
            <a:spLocks noGrp="1"/>
          </p:cNvSpPr>
          <p:nvPr>
            <p:ph idx="1"/>
          </p:nvPr>
        </p:nvSpPr>
        <p:spPr>
          <a:xfrm>
            <a:off x="395536" y="1196752"/>
            <a:ext cx="8363272" cy="5328592"/>
          </a:xfrm>
        </p:spPr>
        <p:txBody>
          <a:bodyPr>
            <a:normAutofit/>
          </a:bodyPr>
          <a:lstStyle/>
          <a:p>
            <a:r>
              <a:rPr lang="en-US" dirty="0"/>
              <a:t>Validate the performance of adaptive learning systems in real application settings on real data</a:t>
            </a:r>
          </a:p>
          <a:p>
            <a:pPr lvl="1"/>
            <a:r>
              <a:rPr lang="en-US" dirty="0"/>
              <a:t>Understand why current approaches do not address some of the application needs</a:t>
            </a:r>
          </a:p>
          <a:p>
            <a:r>
              <a:rPr lang="en-US" dirty="0"/>
              <a:t>Improve usability and trust</a:t>
            </a:r>
          </a:p>
          <a:p>
            <a:pPr lvl="1"/>
            <a:r>
              <a:rPr lang="en-US" dirty="0"/>
              <a:t>Integrate domain knowledge</a:t>
            </a:r>
          </a:p>
          <a:p>
            <a:pPr lvl="1"/>
            <a:r>
              <a:rPr lang="en-US" dirty="0"/>
              <a:t>Provide transparency, explanation and control for</a:t>
            </a:r>
          </a:p>
          <a:p>
            <a:pPr lvl="2"/>
            <a:r>
              <a:rPr lang="en-US" dirty="0"/>
              <a:t>How changes are detected</a:t>
            </a:r>
          </a:p>
          <a:p>
            <a:pPr lvl="2"/>
            <a:r>
              <a:rPr lang="en-US" dirty="0"/>
              <a:t>How changes are handled, how models are adapted</a:t>
            </a:r>
          </a:p>
          <a:p>
            <a:pPr lvl="1"/>
            <a:r>
              <a:rPr lang="en-US" dirty="0"/>
              <a:t>Visualization of drift, explanations, business logic</a:t>
            </a:r>
          </a:p>
          <a:p>
            <a:endParaRPr lang="nl-NL" dirty="0"/>
          </a:p>
        </p:txBody>
      </p:sp>
      <p:sp>
        <p:nvSpPr>
          <p:cNvPr id="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112</a:t>
            </a:fld>
            <a:endParaRPr lang="en-US" dirty="0"/>
          </a:p>
        </p:txBody>
      </p:sp>
    </p:spTree>
    <p:extLst>
      <p:ext uri="{BB962C8B-B14F-4D97-AF65-F5344CB8AC3E}">
        <p14:creationId xmlns:p14="http://schemas.microsoft.com/office/powerpoint/2010/main" val="335121209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defRPr/>
            </a:pPr>
            <a:r>
              <a:rPr lang="en-US" b="0" dirty="0">
                <a:solidFill>
                  <a:srgbClr val="002060"/>
                </a:solidFill>
              </a:rPr>
              <a:t>Take Home </a:t>
            </a:r>
            <a:r>
              <a:rPr lang="en-US" dirty="0"/>
              <a:t>M</a:t>
            </a:r>
            <a:r>
              <a:rPr lang="en-US" b="0" dirty="0">
                <a:solidFill>
                  <a:srgbClr val="002060"/>
                </a:solidFill>
              </a:rPr>
              <a:t>essages</a:t>
            </a:r>
            <a:endParaRPr lang="en-US" sz="4800" b="0" dirty="0">
              <a:solidFill>
                <a:srgbClr val="002060"/>
              </a:solidFill>
              <a:latin typeface="+mj-lt"/>
              <a:cs typeface="+mj-cs"/>
            </a:endParaRPr>
          </a:p>
        </p:txBody>
      </p:sp>
      <p:sp>
        <p:nvSpPr>
          <p:cNvPr id="30" name="Content Placeholder 29"/>
          <p:cNvSpPr>
            <a:spLocks noGrp="1"/>
          </p:cNvSpPr>
          <p:nvPr>
            <p:ph idx="1"/>
          </p:nvPr>
        </p:nvSpPr>
        <p:spPr>
          <a:xfrm>
            <a:off x="457200" y="1124744"/>
            <a:ext cx="8435280" cy="4857403"/>
          </a:xfrm>
        </p:spPr>
        <p:txBody>
          <a:bodyPr>
            <a:normAutofit/>
          </a:bodyPr>
          <a:lstStyle/>
          <a:p>
            <a:r>
              <a:rPr lang="en-US" dirty="0"/>
              <a:t>Predictive models should anticipate and adapt to changes</a:t>
            </a:r>
          </a:p>
          <a:p>
            <a:r>
              <a:rPr lang="en-US" dirty="0"/>
              <a:t>Many techniques exist for reactive adaptation based on change detection; no one size fits all</a:t>
            </a:r>
          </a:p>
          <a:p>
            <a:r>
              <a:rPr lang="en-US" dirty="0"/>
              <a:t>Variety of applications/operational settings, some of which are being addressed, but still </a:t>
            </a:r>
          </a:p>
          <a:p>
            <a:pPr lvl="1"/>
            <a:r>
              <a:rPr lang="en-US" dirty="0"/>
              <a:t>Lots of challenges and opportunities for better HCD</a:t>
            </a:r>
          </a:p>
          <a:p>
            <a:pPr lvl="1"/>
            <a:r>
              <a:rPr lang="en-US" dirty="0"/>
              <a:t>A system-oriented perspective is lacking</a:t>
            </a:r>
          </a:p>
          <a:p>
            <a:r>
              <a:rPr lang="en-US" dirty="0"/>
              <a:t>Context-awareness may become an answer</a:t>
            </a:r>
          </a:p>
        </p:txBody>
      </p:sp>
      <p:cxnSp>
        <p:nvCxnSpPr>
          <p:cNvPr id="8" name="Straight Connector 7"/>
          <p:cNvCxnSpPr/>
          <p:nvPr/>
        </p:nvCxnSpPr>
        <p:spPr>
          <a:xfrm>
            <a:off x="467544" y="908720"/>
            <a:ext cx="8136904" cy="0"/>
          </a:xfrm>
          <a:prstGeom prst="line">
            <a:avLst/>
          </a:prstGeom>
          <a:ln cmpd="dbl">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1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113</a:t>
            </a:fld>
            <a:endParaRPr lang="en-US" dirty="0"/>
          </a:p>
        </p:txBody>
      </p:sp>
    </p:spTree>
    <p:extLst>
      <p:ext uri="{BB962C8B-B14F-4D97-AF65-F5344CB8AC3E}">
        <p14:creationId xmlns:p14="http://schemas.microsoft.com/office/powerpoint/2010/main" val="1190728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How </a:t>
            </a:r>
            <a:r>
              <a:rPr lang="nl-NL" dirty="0" err="1"/>
              <a:t>Can</a:t>
            </a:r>
            <a:r>
              <a:rPr lang="nl-NL" dirty="0"/>
              <a:t> We </a:t>
            </a:r>
            <a:r>
              <a:rPr lang="nl-NL" dirty="0" err="1"/>
              <a:t>Explain</a:t>
            </a:r>
            <a:r>
              <a:rPr lang="nl-NL" dirty="0"/>
              <a:t> Change?</a:t>
            </a:r>
          </a:p>
        </p:txBody>
      </p:sp>
      <p:sp>
        <p:nvSpPr>
          <p:cNvPr id="3" name="Content Placeholder 2"/>
          <p:cNvSpPr>
            <a:spLocks noGrp="1"/>
          </p:cNvSpPr>
          <p:nvPr>
            <p:ph idx="1"/>
          </p:nvPr>
        </p:nvSpPr>
        <p:spPr/>
        <p:txBody>
          <a:bodyPr/>
          <a:lstStyle/>
          <a:p>
            <a:r>
              <a:rPr lang="en-US" dirty="0"/>
              <a:t>Do change detection as well as a (rule-based) early classification for the same problem</a:t>
            </a:r>
          </a:p>
          <a:p>
            <a:r>
              <a:rPr lang="en-US" dirty="0"/>
              <a:t>Linking detected changes to context</a:t>
            </a:r>
          </a:p>
          <a:p>
            <a:r>
              <a:rPr lang="en-US" dirty="0"/>
              <a:t>Multi-modal affective data example</a:t>
            </a:r>
          </a:p>
          <a:p>
            <a:pPr lvl="1"/>
            <a:r>
              <a:rPr lang="en-US" dirty="0"/>
              <a:t>E.g. stress analytics, mining lifestyle patterns</a:t>
            </a:r>
          </a:p>
          <a:p>
            <a:endParaRPr lang="nl-NL" dirty="0"/>
          </a:p>
        </p:txBody>
      </p:sp>
      <p:sp>
        <p:nvSpPr>
          <p:cNvPr id="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114</a:t>
            </a:fld>
            <a:endParaRPr lang="en-US" dirty="0"/>
          </a:p>
        </p:txBody>
      </p:sp>
    </p:spTree>
    <p:extLst>
      <p:ext uri="{BB962C8B-B14F-4D97-AF65-F5344CB8AC3E}">
        <p14:creationId xmlns:p14="http://schemas.microsoft.com/office/powerpoint/2010/main" val="16479434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457200" y="44450"/>
            <a:ext cx="8219256" cy="935038"/>
          </a:xfrm>
        </p:spPr>
        <p:txBody>
          <a:bodyPr/>
          <a:lstStyle/>
          <a:p>
            <a:r>
              <a:rPr lang="en-US" dirty="0"/>
              <a:t>Stress Analytics</a:t>
            </a:r>
          </a:p>
        </p:txBody>
      </p:sp>
      <p:pic>
        <p:nvPicPr>
          <p:cNvPr id="62466" name="Picture 4"/>
          <p:cNvPicPr>
            <a:picLocks noChangeAspect="1" noChangeArrowheads="1"/>
          </p:cNvPicPr>
          <p:nvPr/>
        </p:nvPicPr>
        <p:blipFill>
          <a:blip r:embed="rId3"/>
          <a:srcRect/>
          <a:stretch>
            <a:fillRect/>
          </a:stretch>
        </p:blipFill>
        <p:spPr bwMode="auto">
          <a:xfrm>
            <a:off x="457200" y="990600"/>
            <a:ext cx="7172325" cy="5057775"/>
          </a:xfrm>
          <a:prstGeom prst="rect">
            <a:avLst/>
          </a:prstGeom>
          <a:noFill/>
          <a:ln w="9525">
            <a:noFill/>
            <a:miter lim="800000"/>
            <a:headEnd/>
            <a:tailEnd/>
          </a:ln>
        </p:spPr>
      </p:pic>
      <p:pic>
        <p:nvPicPr>
          <p:cNvPr id="6" name="Picture 6" descr="http://us.123rf.com/400wm/400/400/sarah5/sarah50804/sarah5080400001/2788974-a-stressed-woman-looking-at-her-watch-a-big-clock-in-the-background.jpg"/>
          <p:cNvPicPr>
            <a:picLocks noChangeAspect="1" noChangeArrowheads="1"/>
          </p:cNvPicPr>
          <p:nvPr/>
        </p:nvPicPr>
        <p:blipFill>
          <a:blip r:embed="rId4"/>
          <a:srcRect/>
          <a:stretch>
            <a:fillRect/>
          </a:stretch>
        </p:blipFill>
        <p:spPr bwMode="auto">
          <a:xfrm>
            <a:off x="6938860" y="4365104"/>
            <a:ext cx="1381329" cy="1843088"/>
          </a:xfrm>
          <a:prstGeom prst="rect">
            <a:avLst/>
          </a:prstGeom>
          <a:noFill/>
          <a:ln w="9525">
            <a:noFill/>
            <a:miter lim="800000"/>
            <a:headEnd/>
            <a:tailEnd/>
          </a:ln>
        </p:spPr>
      </p:pic>
      <p:sp>
        <p:nvSpPr>
          <p:cNvPr id="7" name="Oval Callout 6"/>
          <p:cNvSpPr/>
          <p:nvPr/>
        </p:nvSpPr>
        <p:spPr>
          <a:xfrm>
            <a:off x="5724128" y="980728"/>
            <a:ext cx="3384376" cy="1472184"/>
          </a:xfrm>
          <a:prstGeom prst="wedgeEllipseCallout">
            <a:avLst>
              <a:gd name="adj1" fmla="val 23340"/>
              <a:gd name="adj2" fmla="val 197529"/>
            </a:avLst>
          </a:prstGeom>
          <a:noFill/>
        </p:spPr>
        <p:style>
          <a:lnRef idx="3">
            <a:schemeClr val="lt1"/>
          </a:lnRef>
          <a:fillRef idx="1">
            <a:schemeClr val="accent5"/>
          </a:fillRef>
          <a:effectRef idx="1">
            <a:schemeClr val="accent5"/>
          </a:effectRef>
          <a:fontRef idx="minor">
            <a:schemeClr val="lt1"/>
          </a:fontRef>
        </p:style>
        <p:txBody>
          <a:bodyPr anchor="ctr"/>
          <a:lstStyle/>
          <a:p>
            <a:pPr algn="ctr">
              <a:defRPr/>
            </a:pPr>
            <a:r>
              <a:rPr lang="en-US" sz="2800" dirty="0">
                <a:ln w="1905"/>
                <a:solidFill>
                  <a:srgbClr val="C00000"/>
                </a:solidFill>
                <a:effectLst>
                  <a:innerShdw blurRad="69850" dist="43180" dir="5400000">
                    <a:srgbClr val="000000">
                      <a:alpha val="65000"/>
                    </a:srgbClr>
                  </a:innerShdw>
                </a:effectLst>
              </a:rPr>
              <a:t>Be-</a:t>
            </a:r>
            <a:r>
              <a:rPr lang="en-US" sz="2800" dirty="0" err="1">
                <a:ln w="1905"/>
                <a:solidFill>
                  <a:srgbClr val="C00000"/>
                </a:solidFill>
                <a:effectLst>
                  <a:innerShdw blurRad="69850" dist="43180" dir="5400000">
                    <a:srgbClr val="000000">
                      <a:alpha val="65000"/>
                    </a:srgbClr>
                  </a:innerShdw>
                </a:effectLst>
              </a:rPr>
              <a:t>eep</a:t>
            </a:r>
            <a:r>
              <a:rPr lang="en-US" sz="2800" dirty="0">
                <a:ln w="1905"/>
                <a:solidFill>
                  <a:srgbClr val="C00000"/>
                </a:solidFill>
                <a:effectLst>
                  <a:innerShdw blurRad="69850" dist="43180" dir="5400000">
                    <a:srgbClr val="000000">
                      <a:alpha val="65000"/>
                    </a:srgbClr>
                  </a:innerShdw>
                </a:effectLst>
              </a:rPr>
              <a:t>!</a:t>
            </a:r>
          </a:p>
          <a:p>
            <a:pPr algn="ctr">
              <a:defRPr/>
            </a:pPr>
            <a:r>
              <a:rPr lang="en-US" sz="28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You are getting stressed!</a:t>
            </a:r>
          </a:p>
        </p:txBody>
      </p:sp>
      <p:sp>
        <p:nvSpPr>
          <p:cNvPr id="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115</a:t>
            </a:fld>
            <a:endParaRPr lang="en-US" dirty="0"/>
          </a:p>
        </p:txBody>
      </p:sp>
    </p:spTree>
    <p:extLst>
      <p:ext uri="{BB962C8B-B14F-4D97-AF65-F5344CB8AC3E}">
        <p14:creationId xmlns:p14="http://schemas.microsoft.com/office/powerpoint/2010/main" val="21674278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 Analytics</a:t>
            </a:r>
          </a:p>
        </p:txBody>
      </p:sp>
      <p:sp>
        <p:nvSpPr>
          <p:cNvPr id="3" name="Content Placeholder 2"/>
          <p:cNvSpPr>
            <a:spLocks noGrp="1"/>
          </p:cNvSpPr>
          <p:nvPr>
            <p:ph idx="1"/>
          </p:nvPr>
        </p:nvSpPr>
        <p:spPr>
          <a:xfrm>
            <a:off x="457200" y="908720"/>
            <a:ext cx="8229600" cy="576064"/>
          </a:xfrm>
        </p:spPr>
        <p:txBody>
          <a:bodyPr>
            <a:normAutofit lnSpcReduction="10000"/>
          </a:bodyPr>
          <a:lstStyle/>
          <a:p>
            <a:pPr marL="0" indent="0">
              <a:buNone/>
            </a:pPr>
            <a:r>
              <a:rPr lang="en-US" dirty="0"/>
              <a:t>Make people aware of their stress and stressors</a:t>
            </a:r>
          </a:p>
          <a:p>
            <a:pPr marL="0" indent="0">
              <a:buNone/>
            </a:pP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6146" y="1628800"/>
            <a:ext cx="3206214" cy="1918855"/>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b="21559"/>
          <a:stretch/>
        </p:blipFill>
        <p:spPr>
          <a:xfrm>
            <a:off x="4825896" y="4052225"/>
            <a:ext cx="2781300" cy="1797909"/>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616" y="1632692"/>
            <a:ext cx="2516402" cy="1930825"/>
          </a:xfrm>
          <a:prstGeom prst="rect">
            <a:avLst/>
          </a:prstGeom>
        </p:spPr>
      </p:pic>
      <p:pic>
        <p:nvPicPr>
          <p:cNvPr id="13"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584" y="4002062"/>
            <a:ext cx="3153305" cy="18667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827584" y="3493303"/>
            <a:ext cx="3192670" cy="446276"/>
          </a:xfrm>
          <a:prstGeom prst="rect">
            <a:avLst/>
          </a:prstGeom>
          <a:noFill/>
        </p:spPr>
        <p:txBody>
          <a:bodyPr wrap="square" rtlCol="0">
            <a:spAutoFit/>
          </a:bodyPr>
          <a:lstStyle/>
          <a:p>
            <a:r>
              <a:rPr lang="en-US" sz="2300" dirty="0"/>
              <a:t>Overview of stressors</a:t>
            </a:r>
            <a:endParaRPr lang="en-US" sz="2300" dirty="0">
              <a:solidFill>
                <a:srgbClr val="0070C0"/>
              </a:solidFill>
            </a:endParaRPr>
          </a:p>
        </p:txBody>
      </p:sp>
      <p:sp>
        <p:nvSpPr>
          <p:cNvPr id="15" name="TextBox 14"/>
          <p:cNvSpPr txBox="1"/>
          <p:nvPr/>
        </p:nvSpPr>
        <p:spPr>
          <a:xfrm>
            <a:off x="4570040" y="3490821"/>
            <a:ext cx="3962400" cy="446276"/>
          </a:xfrm>
          <a:prstGeom prst="rect">
            <a:avLst/>
          </a:prstGeom>
          <a:noFill/>
        </p:spPr>
        <p:txBody>
          <a:bodyPr wrap="square" rtlCol="0">
            <a:spAutoFit/>
          </a:bodyPr>
          <a:lstStyle/>
          <a:p>
            <a:r>
              <a:rPr lang="en-US" sz="2300" dirty="0"/>
              <a:t>Exploration of relations</a:t>
            </a:r>
            <a:endParaRPr lang="en-US" sz="2300" dirty="0">
              <a:solidFill>
                <a:srgbClr val="0070C0"/>
              </a:solidFill>
            </a:endParaRPr>
          </a:p>
        </p:txBody>
      </p:sp>
      <p:sp>
        <p:nvSpPr>
          <p:cNvPr id="16" name="TextBox 15"/>
          <p:cNvSpPr txBox="1"/>
          <p:nvPr/>
        </p:nvSpPr>
        <p:spPr>
          <a:xfrm>
            <a:off x="1043608" y="5866936"/>
            <a:ext cx="7066880" cy="446276"/>
          </a:xfrm>
          <a:prstGeom prst="rect">
            <a:avLst/>
          </a:prstGeom>
          <a:noFill/>
        </p:spPr>
        <p:txBody>
          <a:bodyPr wrap="square" rtlCol="0">
            <a:spAutoFit/>
          </a:bodyPr>
          <a:lstStyle/>
          <a:p>
            <a:r>
              <a:rPr lang="en-US" sz="2300" dirty="0"/>
              <a:t>Access to evidence, i.e. annotated, measured stress</a:t>
            </a:r>
            <a:endParaRPr lang="en-US" sz="2300" dirty="0">
              <a:solidFill>
                <a:srgbClr val="0070C0"/>
              </a:solidFill>
            </a:endParaRPr>
          </a:p>
        </p:txBody>
      </p:sp>
      <p:sp>
        <p:nvSpPr>
          <p:cNvPr id="17" name="Content Placeholder 2"/>
          <p:cNvSpPr txBox="1">
            <a:spLocks/>
          </p:cNvSpPr>
          <p:nvPr/>
        </p:nvSpPr>
        <p:spPr bwMode="auto">
          <a:xfrm>
            <a:off x="467544" y="6277942"/>
            <a:ext cx="822960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sz="2800" dirty="0">
                <a:solidFill>
                  <a:srgbClr val="0000FF"/>
                </a:solidFill>
              </a:rPr>
              <a:t>Empowerment by awareness </a:t>
            </a:r>
            <a:r>
              <a:rPr lang="en-US" sz="2800" dirty="0"/>
              <a:t>(+ implicit/explicit advice)</a:t>
            </a:r>
          </a:p>
          <a:p>
            <a:pPr marL="0" indent="0">
              <a:buFont typeface="Arial" charset="0"/>
              <a:buNone/>
            </a:pPr>
            <a:endParaRPr lang="en-US" dirty="0"/>
          </a:p>
        </p:txBody>
      </p:sp>
      <p:sp>
        <p:nvSpPr>
          <p:cNvPr id="4" name="Slide Number Placeholder 3"/>
          <p:cNvSpPr>
            <a:spLocks noGrp="1"/>
          </p:cNvSpPr>
          <p:nvPr>
            <p:ph type="sldNum" sz="quarter" idx="12"/>
          </p:nvPr>
        </p:nvSpPr>
        <p:spPr/>
        <p:txBody>
          <a:bodyPr/>
          <a:lstStyle/>
          <a:p>
            <a:fld id="{6614ECFC-E50C-43D3-B8F0-45E8546E5638}" type="slidenum">
              <a:rPr lang="en-US" smtClean="0"/>
              <a:pPr/>
              <a:t>116</a:t>
            </a:fld>
            <a:endParaRPr lang="en-US" dirty="0"/>
          </a:p>
        </p:txBody>
      </p:sp>
    </p:spTree>
    <p:extLst>
      <p:ext uri="{BB962C8B-B14F-4D97-AF65-F5344CB8AC3E}">
        <p14:creationId xmlns:p14="http://schemas.microsoft.com/office/powerpoint/2010/main" val="26496033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Stress Analytics Framework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529" y="1167546"/>
            <a:ext cx="1022466" cy="11029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79065" y="1027770"/>
            <a:ext cx="1485257" cy="83545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314" y="4233137"/>
            <a:ext cx="2427062" cy="2171581"/>
          </a:xfrm>
          <a:prstGeom prst="rect">
            <a:avLst/>
          </a:prstGeom>
        </p:spPr>
      </p:pic>
      <p:sp>
        <p:nvSpPr>
          <p:cNvPr id="7" name="Left Brace 6"/>
          <p:cNvSpPr/>
          <p:nvPr/>
        </p:nvSpPr>
        <p:spPr>
          <a:xfrm rot="16200000">
            <a:off x="4250778" y="167499"/>
            <a:ext cx="498429" cy="7632846"/>
          </a:xfrm>
          <a:prstGeom prst="leftBrace">
            <a:avLst>
              <a:gd name="adj1" fmla="val 21181"/>
              <a:gd name="adj2" fmla="val 5028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28714" t="15912" r="13360" b="8646"/>
          <a:stretch/>
        </p:blipFill>
        <p:spPr>
          <a:xfrm>
            <a:off x="683568" y="1133128"/>
            <a:ext cx="2634461" cy="2144379"/>
          </a:xfrm>
          <a:prstGeom prst="rect">
            <a:avLst/>
          </a:prstGeom>
        </p:spPr>
      </p:pic>
      <p:pic>
        <p:nvPicPr>
          <p:cNvPr id="9"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764" t="20542" r="2258" b="20778"/>
          <a:stretch/>
        </p:blipFill>
        <p:spPr bwMode="auto">
          <a:xfrm>
            <a:off x="5639461" y="2071766"/>
            <a:ext cx="2498185" cy="13581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10" descr="http://www.boingboing.net/images/_newman_gfx_news_hires_rationalizer_highres3.jpg"/>
          <p:cNvPicPr>
            <a:picLocks noChangeAspect="1" noChangeArrowheads="1"/>
          </p:cNvPicPr>
          <p:nvPr/>
        </p:nvPicPr>
        <p:blipFill>
          <a:blip r:embed="rId7" cstate="print"/>
          <a:srcRect/>
          <a:stretch>
            <a:fillRect/>
          </a:stretch>
        </p:blipFill>
        <p:spPr bwMode="auto">
          <a:xfrm>
            <a:off x="6224159" y="1067707"/>
            <a:ext cx="1308646" cy="1057471"/>
          </a:xfrm>
          <a:prstGeom prst="rect">
            <a:avLst/>
          </a:prstGeom>
          <a:noFill/>
        </p:spPr>
      </p:pic>
      <p:sp>
        <p:nvSpPr>
          <p:cNvPr id="11" name="TextBox 10"/>
          <p:cNvSpPr txBox="1"/>
          <p:nvPr/>
        </p:nvSpPr>
        <p:spPr>
          <a:xfrm>
            <a:off x="827584" y="3212976"/>
            <a:ext cx="4591514" cy="800219"/>
          </a:xfrm>
          <a:prstGeom prst="rect">
            <a:avLst/>
          </a:prstGeom>
          <a:noFill/>
        </p:spPr>
        <p:txBody>
          <a:bodyPr wrap="square" rtlCol="0">
            <a:spAutoFit/>
          </a:bodyPr>
          <a:lstStyle/>
          <a:p>
            <a:r>
              <a:rPr lang="en-US" sz="2300" b="1" dirty="0"/>
              <a:t>W</a:t>
            </a:r>
            <a:r>
              <a:rPr lang="en-US" sz="2300" dirty="0"/>
              <a:t>hat, </a:t>
            </a:r>
            <a:r>
              <a:rPr lang="en-US" sz="2300" b="1" dirty="0"/>
              <a:t>W</a:t>
            </a:r>
            <a:r>
              <a:rPr lang="en-US" sz="2300" dirty="0"/>
              <a:t>hen, </a:t>
            </a:r>
            <a:r>
              <a:rPr lang="en-US" sz="2300" b="1" dirty="0"/>
              <a:t>W</a:t>
            </a:r>
            <a:r>
              <a:rPr lang="en-US" sz="2300" dirty="0"/>
              <a:t>here, </a:t>
            </a:r>
            <a:br>
              <a:rPr lang="en-US" sz="2300" dirty="0"/>
            </a:br>
            <a:r>
              <a:rPr lang="en-US" sz="2300" dirty="0"/>
              <a:t>with </a:t>
            </a:r>
            <a:r>
              <a:rPr lang="en-US" sz="2300" b="1" dirty="0"/>
              <a:t>W</a:t>
            </a:r>
            <a:r>
              <a:rPr lang="en-US" sz="2300" dirty="0"/>
              <a:t>hom</a:t>
            </a:r>
            <a:endParaRPr lang="en-US" sz="2300" dirty="0">
              <a:solidFill>
                <a:srgbClr val="0070C0"/>
              </a:solidFill>
            </a:endParaRPr>
          </a:p>
        </p:txBody>
      </p:sp>
      <p:sp>
        <p:nvSpPr>
          <p:cNvPr id="12" name="TextBox 11"/>
          <p:cNvSpPr txBox="1"/>
          <p:nvPr/>
        </p:nvSpPr>
        <p:spPr>
          <a:xfrm>
            <a:off x="5511782" y="3277507"/>
            <a:ext cx="3092666" cy="492443"/>
          </a:xfrm>
          <a:prstGeom prst="rect">
            <a:avLst/>
          </a:prstGeom>
          <a:noFill/>
        </p:spPr>
        <p:txBody>
          <a:bodyPr wrap="square" rtlCol="0">
            <a:spAutoFit/>
          </a:bodyPr>
          <a:lstStyle/>
          <a:p>
            <a:r>
              <a:rPr lang="en-US" sz="2300" dirty="0"/>
              <a:t>Physiological</a:t>
            </a:r>
            <a:r>
              <a:rPr lang="en-US" sz="2600" dirty="0"/>
              <a:t> signs</a:t>
            </a:r>
            <a:endParaRPr lang="en-US" sz="2600" dirty="0">
              <a:solidFill>
                <a:srgbClr val="0070C0"/>
              </a:solidFill>
            </a:endParaRPr>
          </a:p>
        </p:txBody>
      </p:sp>
      <p:sp>
        <p:nvSpPr>
          <p:cNvPr id="13" name="TextBox 12"/>
          <p:cNvSpPr txBox="1"/>
          <p:nvPr/>
        </p:nvSpPr>
        <p:spPr>
          <a:xfrm>
            <a:off x="1844020" y="6358026"/>
            <a:ext cx="2089462" cy="446276"/>
          </a:xfrm>
          <a:prstGeom prst="rect">
            <a:avLst/>
          </a:prstGeom>
          <a:noFill/>
        </p:spPr>
        <p:txBody>
          <a:bodyPr wrap="square" rtlCol="0">
            <a:spAutoFit/>
          </a:bodyPr>
          <a:lstStyle/>
          <a:p>
            <a:r>
              <a:rPr lang="en-US" sz="2300" b="1" dirty="0"/>
              <a:t>OLAP</a:t>
            </a:r>
            <a:r>
              <a:rPr lang="en-US" sz="2300" dirty="0"/>
              <a:t> cube</a:t>
            </a:r>
            <a:endParaRPr lang="en-US" sz="2300" dirty="0">
              <a:solidFill>
                <a:srgbClr val="0070C0"/>
              </a:solidFill>
            </a:endParaRPr>
          </a:p>
        </p:txBody>
      </p:sp>
      <p:pic>
        <p:nvPicPr>
          <p:cNvPr id="14" name="Picture 2"/>
          <p:cNvPicPr>
            <a:picLocks noChangeAspect="1" noChangeArrowheads="1"/>
          </p:cNvPicPr>
          <p:nvPr/>
        </p:nvPicPr>
        <p:blipFill>
          <a:blip r:embed="rId8" cstate="print"/>
          <a:srcRect/>
          <a:stretch>
            <a:fillRect/>
          </a:stretch>
        </p:blipFill>
        <p:spPr bwMode="auto">
          <a:xfrm>
            <a:off x="5059386" y="4577526"/>
            <a:ext cx="3258164" cy="2104231"/>
          </a:xfrm>
          <a:prstGeom prst="rect">
            <a:avLst/>
          </a:prstGeom>
          <a:noFill/>
          <a:ln w="9525">
            <a:noFill/>
            <a:miter lim="800000"/>
            <a:headEnd/>
            <a:tailEnd/>
          </a:ln>
        </p:spPr>
      </p:pic>
      <p:sp>
        <p:nvSpPr>
          <p:cNvPr id="15" name="TextBox 14"/>
          <p:cNvSpPr txBox="1"/>
          <p:nvPr/>
        </p:nvSpPr>
        <p:spPr>
          <a:xfrm>
            <a:off x="5183832" y="4001526"/>
            <a:ext cx="3276600" cy="576000"/>
          </a:xfrm>
          <a:prstGeom prst="rect">
            <a:avLst/>
          </a:prstGeom>
          <a:solidFill>
            <a:schemeClr val="bg1"/>
          </a:solidFill>
        </p:spPr>
        <p:txBody>
          <a:bodyPr wrap="square" rtlCol="0">
            <a:spAutoFit/>
          </a:bodyPr>
          <a:lstStyle/>
          <a:p>
            <a:r>
              <a:rPr lang="en-US" sz="3200" b="1" dirty="0"/>
              <a:t>Pattern Mining</a:t>
            </a:r>
          </a:p>
        </p:txBody>
      </p:sp>
      <p:cxnSp>
        <p:nvCxnSpPr>
          <p:cNvPr id="16" name="Straight Arrow Connector 15"/>
          <p:cNvCxnSpPr/>
          <p:nvPr/>
        </p:nvCxnSpPr>
        <p:spPr>
          <a:xfrm>
            <a:off x="4026024" y="5161647"/>
            <a:ext cx="762000" cy="1444"/>
          </a:xfrm>
          <a:prstGeom prst="straightConnector1">
            <a:avLst/>
          </a:prstGeom>
          <a:ln w="25400">
            <a:solidFill>
              <a:schemeClr val="tx2"/>
            </a:solidFill>
            <a:tailEnd type="arrow" w="lg" len="lg"/>
          </a:ln>
        </p:spPr>
        <p:style>
          <a:lnRef idx="1">
            <a:schemeClr val="accent1"/>
          </a:lnRef>
          <a:fillRef idx="0">
            <a:schemeClr val="accent1"/>
          </a:fillRef>
          <a:effectRef idx="0">
            <a:schemeClr val="accent1"/>
          </a:effectRef>
          <a:fontRef idx="minor">
            <a:schemeClr val="tx1"/>
          </a:fontRef>
        </p:style>
      </p:cxnSp>
      <p:pic>
        <p:nvPicPr>
          <p:cNvPr id="17" name="Picture 3"/>
          <p:cNvPicPr>
            <a:picLocks noChangeAspect="1" noChangeArrowheads="1"/>
          </p:cNvPicPr>
          <p:nvPr/>
        </p:nvPicPr>
        <p:blipFill>
          <a:blip r:embed="rId9"/>
          <a:srcRect/>
          <a:stretch>
            <a:fillRect/>
          </a:stretch>
        </p:blipFill>
        <p:spPr bwMode="auto">
          <a:xfrm>
            <a:off x="3995936" y="2276872"/>
            <a:ext cx="1368174" cy="1205742"/>
          </a:xfrm>
          <a:prstGeom prst="rect">
            <a:avLst/>
          </a:prstGeom>
          <a:noFill/>
          <a:ln w="9525">
            <a:noFill/>
            <a:miter lim="800000"/>
            <a:headEnd/>
            <a:tailEnd/>
          </a:ln>
        </p:spPr>
      </p:pic>
      <p:sp>
        <p:nvSpPr>
          <p:cNvPr id="18" name="Slide Number Placeholder 4"/>
          <p:cNvSpPr>
            <a:spLocks noGrp="1"/>
          </p:cNvSpPr>
          <p:nvPr>
            <p:ph type="sldNum" sz="quarter" idx="12"/>
          </p:nvPr>
        </p:nvSpPr>
        <p:spPr>
          <a:xfrm>
            <a:off x="8367588" y="6356350"/>
            <a:ext cx="596900" cy="365125"/>
          </a:xfrm>
        </p:spPr>
        <p:txBody>
          <a:bodyPr/>
          <a:lstStyle/>
          <a:p>
            <a:pPr algn="r"/>
            <a:fld id="{6614ECFC-E50C-43D3-B8F0-45E8546E5638}" type="slidenum">
              <a:rPr lang="en-US" smtClean="0"/>
              <a:pPr algn="r"/>
              <a:t>117</a:t>
            </a:fld>
            <a:endParaRPr lang="en-US" dirty="0"/>
          </a:p>
        </p:txBody>
      </p:sp>
    </p:spTree>
    <p:extLst>
      <p:ext uri="{BB962C8B-B14F-4D97-AF65-F5344CB8AC3E}">
        <p14:creationId xmlns:p14="http://schemas.microsoft.com/office/powerpoint/2010/main" val="5484414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How to Measure Stress</a:t>
            </a:r>
          </a:p>
        </p:txBody>
      </p:sp>
      <p:sp>
        <p:nvSpPr>
          <p:cNvPr id="3" name="Content Placeholder 2"/>
          <p:cNvSpPr>
            <a:spLocks noGrp="1"/>
          </p:cNvSpPr>
          <p:nvPr>
            <p:ph idx="1"/>
          </p:nvPr>
        </p:nvSpPr>
        <p:spPr/>
        <p:txBody>
          <a:bodyPr/>
          <a:lstStyle/>
          <a:p>
            <a:endParaRPr lang="nl-NL" dirty="0"/>
          </a:p>
        </p:txBody>
      </p:sp>
      <p:pic>
        <p:nvPicPr>
          <p:cNvPr id="4" name="Picture 2"/>
          <p:cNvPicPr>
            <a:picLocks noChangeAspect="1" noChangeArrowheads="1"/>
          </p:cNvPicPr>
          <p:nvPr/>
        </p:nvPicPr>
        <p:blipFill>
          <a:blip r:embed="rId2" cstate="print"/>
          <a:srcRect/>
          <a:stretch>
            <a:fillRect/>
          </a:stretch>
        </p:blipFill>
        <p:spPr bwMode="auto">
          <a:xfrm>
            <a:off x="611560" y="1340768"/>
            <a:ext cx="6264696" cy="4703088"/>
          </a:xfrm>
          <a:prstGeom prst="rect">
            <a:avLst/>
          </a:prstGeom>
          <a:noFill/>
          <a:ln w="9525">
            <a:noFill/>
            <a:miter lim="800000"/>
            <a:headEnd/>
            <a:tailEnd/>
          </a:ln>
        </p:spPr>
      </p:pic>
      <p:sp>
        <p:nvSpPr>
          <p:cNvPr id="6" name="Rounded Rectangle 5"/>
          <p:cNvSpPr/>
          <p:nvPr/>
        </p:nvSpPr>
        <p:spPr>
          <a:xfrm>
            <a:off x="467544" y="1268760"/>
            <a:ext cx="2376264" cy="7920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ounded Rectangle 6"/>
          <p:cNvSpPr/>
          <p:nvPr/>
        </p:nvSpPr>
        <p:spPr>
          <a:xfrm>
            <a:off x="4427984" y="3212976"/>
            <a:ext cx="2376264" cy="79208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Arc 7"/>
          <p:cNvSpPr/>
          <p:nvPr/>
        </p:nvSpPr>
        <p:spPr>
          <a:xfrm>
            <a:off x="323528" y="1772816"/>
            <a:ext cx="5976664" cy="2160240"/>
          </a:xfrm>
          <a:prstGeom prst="arc">
            <a:avLst>
              <a:gd name="adj1" fmla="val 16200000"/>
              <a:gd name="adj2" fmla="val 21578596"/>
            </a:avLst>
          </a:prstGeom>
          <a:ln w="38100">
            <a:solidFill>
              <a:srgbClr val="FF0000"/>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1" name="TextBox 10"/>
          <p:cNvSpPr txBox="1"/>
          <p:nvPr/>
        </p:nvSpPr>
        <p:spPr>
          <a:xfrm>
            <a:off x="6372200" y="1385481"/>
            <a:ext cx="2304256" cy="1323439"/>
          </a:xfrm>
          <a:prstGeom prst="rect">
            <a:avLst/>
          </a:prstGeom>
          <a:noFill/>
        </p:spPr>
        <p:txBody>
          <a:bodyPr wrap="square" rtlCol="0">
            <a:spAutoFit/>
          </a:bodyPr>
          <a:lstStyle/>
          <a:p>
            <a:r>
              <a:rPr lang="nl-NL" sz="2000" dirty="0"/>
              <a:t>Determine stress level</a:t>
            </a:r>
          </a:p>
          <a:p>
            <a:r>
              <a:rPr lang="nl-NL" sz="2000" dirty="0"/>
              <a:t>based on observed </a:t>
            </a:r>
          </a:p>
          <a:p>
            <a:r>
              <a:rPr lang="nl-NL" sz="2000" dirty="0"/>
              <a:t>sweat production  </a:t>
            </a:r>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4725144"/>
            <a:ext cx="4499992" cy="1489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Arc 9"/>
          <p:cNvSpPr/>
          <p:nvPr/>
        </p:nvSpPr>
        <p:spPr>
          <a:xfrm rot="16013783" flipV="1">
            <a:off x="5703146" y="4408000"/>
            <a:ext cx="2410878" cy="855712"/>
          </a:xfrm>
          <a:prstGeom prst="arc">
            <a:avLst>
              <a:gd name="adj1" fmla="val 16200000"/>
              <a:gd name="adj2" fmla="val 21578596"/>
            </a:avLst>
          </a:prstGeom>
          <a:ln w="38100">
            <a:solidFill>
              <a:srgbClr val="FF0000"/>
            </a:soli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sp>
        <p:nvSpPr>
          <p:cNvPr id="1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118</a:t>
            </a:fld>
            <a:endParaRPr lang="en-US" dirty="0"/>
          </a:p>
        </p:txBody>
      </p:sp>
    </p:spTree>
    <p:extLst>
      <p:ext uri="{BB962C8B-B14F-4D97-AF65-F5344CB8AC3E}">
        <p14:creationId xmlns:p14="http://schemas.microsoft.com/office/powerpoint/2010/main" val="2619904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a:t>Where is Concept Drift here?</a:t>
            </a:r>
            <a:endParaRPr lang="en-US" dirty="0"/>
          </a:p>
        </p:txBody>
      </p:sp>
      <p:sp>
        <p:nvSpPr>
          <p:cNvPr id="117763" name="Rectangle 3"/>
          <p:cNvSpPr>
            <a:spLocks noGrp="1" noChangeArrowheads="1"/>
          </p:cNvSpPr>
          <p:nvPr>
            <p:ph type="body" idx="1"/>
          </p:nvPr>
        </p:nvSpPr>
        <p:spPr/>
        <p:txBody>
          <a:bodyPr>
            <a:normAutofit fontScale="92500"/>
          </a:bodyPr>
          <a:lstStyle/>
          <a:p>
            <a:r>
              <a:rPr lang="en-US" dirty="0"/>
              <a:t>Pathogen sensitivity may change over time as new pathogen strains develop resistance to antibiotics that were previously effective</a:t>
            </a:r>
          </a:p>
          <a:p>
            <a:r>
              <a:rPr lang="en-US" dirty="0"/>
              <a:t>Even in most strictly controlled environments some unexpected changes may happen due to:</a:t>
            </a:r>
          </a:p>
          <a:p>
            <a:pPr lvl="1"/>
            <a:r>
              <a:rPr lang="en-US" sz="3000" dirty="0"/>
              <a:t>fail and replacement of some medical equipment</a:t>
            </a:r>
          </a:p>
          <a:p>
            <a:pPr lvl="1"/>
            <a:r>
              <a:rPr lang="en-US" sz="3000" dirty="0"/>
              <a:t>changes in personnel</a:t>
            </a:r>
          </a:p>
          <a:p>
            <a:r>
              <a:rPr lang="en-US" dirty="0"/>
              <a:t>An effective learner should be able to track such changes and to quickly adapt to them.</a:t>
            </a:r>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a:t>
            </a:fld>
            <a:endParaRPr lang="en-US" dirty="0"/>
          </a:p>
        </p:txBody>
      </p:sp>
    </p:spTree>
    <p:extLst>
      <p:ext uri="{BB962C8B-B14F-4D97-AF65-F5344CB8AC3E}">
        <p14:creationId xmlns:p14="http://schemas.microsoft.com/office/powerpoint/2010/main" val="265522290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0"/>
            <a:ext cx="8229600" cy="935038"/>
          </a:xfrm>
        </p:spPr>
        <p:txBody>
          <a:bodyPr rtlCol="0">
            <a:normAutofit fontScale="90000"/>
          </a:bodyPr>
          <a:lstStyle/>
          <a:p>
            <a:pPr fontAlgn="auto">
              <a:spcAft>
                <a:spcPts val="0"/>
              </a:spcAft>
              <a:defRPr/>
            </a:pPr>
            <a:r>
              <a:rPr lang="en-US" dirty="0"/>
              <a:t>Detection and Categorization of Stress</a:t>
            </a:r>
          </a:p>
        </p:txBody>
      </p:sp>
      <p:sp>
        <p:nvSpPr>
          <p:cNvPr id="63490" name="Content Placeholder 2"/>
          <p:cNvSpPr>
            <a:spLocks noGrp="1"/>
          </p:cNvSpPr>
          <p:nvPr>
            <p:ph idx="1"/>
          </p:nvPr>
        </p:nvSpPr>
        <p:spPr>
          <a:xfrm>
            <a:off x="457200" y="1052513"/>
            <a:ext cx="8229600" cy="4857750"/>
          </a:xfrm>
        </p:spPr>
        <p:txBody>
          <a:bodyPr/>
          <a:lstStyle/>
          <a:p>
            <a:pPr marL="0" indent="0">
              <a:buFont typeface="Arial" charset="0"/>
              <a:buNone/>
            </a:pPr>
            <a:r>
              <a:rPr lang="en-US" dirty="0"/>
              <a:t>Based on GSR data alone - not as easy as the following figure may suggest:</a:t>
            </a:r>
          </a:p>
        </p:txBody>
      </p:sp>
      <p:pic>
        <p:nvPicPr>
          <p:cNvPr id="63491" name="Picture 2"/>
          <p:cNvPicPr>
            <a:picLocks noChangeAspect="1" noChangeArrowheads="1"/>
          </p:cNvPicPr>
          <p:nvPr/>
        </p:nvPicPr>
        <p:blipFill>
          <a:blip r:embed="rId3"/>
          <a:srcRect/>
          <a:stretch>
            <a:fillRect/>
          </a:stretch>
        </p:blipFill>
        <p:spPr bwMode="auto">
          <a:xfrm>
            <a:off x="1908175" y="2132856"/>
            <a:ext cx="5616153" cy="4125968"/>
          </a:xfrm>
          <a:prstGeom prst="rect">
            <a:avLst/>
          </a:prstGeom>
          <a:noFill/>
          <a:ln w="9525">
            <a:noFill/>
            <a:miter lim="800000"/>
            <a:headEnd/>
            <a:tailEnd/>
          </a:ln>
        </p:spPr>
      </p:pic>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119</a:t>
            </a:fld>
            <a:endParaRPr lang="en-US" dirty="0"/>
          </a:p>
        </p:txBody>
      </p:sp>
    </p:spTree>
    <p:extLst>
      <p:ext uri="{BB962C8B-B14F-4D97-AF65-F5344CB8AC3E}">
        <p14:creationId xmlns:p14="http://schemas.microsoft.com/office/powerpoint/2010/main" val="30465542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p:cNvSpPr>
            <a:spLocks noGrp="1"/>
          </p:cNvSpPr>
          <p:nvPr>
            <p:ph type="title"/>
          </p:nvPr>
        </p:nvSpPr>
        <p:spPr>
          <a:xfrm>
            <a:off x="457200" y="44450"/>
            <a:ext cx="8229600" cy="935038"/>
          </a:xfrm>
        </p:spPr>
        <p:txBody>
          <a:bodyPr/>
          <a:lstStyle/>
          <a:p>
            <a:r>
              <a:rPr lang="en-US"/>
              <a:t>Challenges in Stress Detection</a:t>
            </a:r>
          </a:p>
        </p:txBody>
      </p:sp>
      <p:sp>
        <p:nvSpPr>
          <p:cNvPr id="65538" name="Content Placeholder 2"/>
          <p:cNvSpPr>
            <a:spLocks noGrp="1"/>
          </p:cNvSpPr>
          <p:nvPr>
            <p:ph idx="1"/>
          </p:nvPr>
        </p:nvSpPr>
        <p:spPr>
          <a:xfrm>
            <a:off x="457200" y="1052513"/>
            <a:ext cx="8362950" cy="4857750"/>
          </a:xfrm>
        </p:spPr>
        <p:txBody>
          <a:bodyPr/>
          <a:lstStyle/>
          <a:p>
            <a:r>
              <a:rPr lang="en-US" sz="2800" dirty="0"/>
              <a:t>All kinds of noise, e.g. loosing contact with the skin</a:t>
            </a:r>
          </a:p>
          <a:p>
            <a:endParaRPr lang="en-US" sz="2800" dirty="0"/>
          </a:p>
          <a:p>
            <a:endParaRPr lang="en-US" sz="2800" dirty="0"/>
          </a:p>
          <a:p>
            <a:endParaRPr lang="en-US" sz="2800" dirty="0"/>
          </a:p>
          <a:p>
            <a:endParaRPr lang="en-US" sz="2800" dirty="0"/>
          </a:p>
          <a:p>
            <a:r>
              <a:rPr lang="en-US" sz="2800" dirty="0"/>
              <a:t>Activity (exercising) , environment (cold/hot) context and personal differences may impact GSR we observe</a:t>
            </a:r>
          </a:p>
        </p:txBody>
      </p:sp>
      <p:pic>
        <p:nvPicPr>
          <p:cNvPr id="65539" name="Picture 2"/>
          <p:cNvPicPr>
            <a:picLocks noChangeAspect="1" noChangeArrowheads="1"/>
          </p:cNvPicPr>
          <p:nvPr/>
        </p:nvPicPr>
        <p:blipFill>
          <a:blip r:embed="rId2"/>
          <a:srcRect/>
          <a:stretch>
            <a:fillRect/>
          </a:stretch>
        </p:blipFill>
        <p:spPr bwMode="auto">
          <a:xfrm>
            <a:off x="1871663" y="1557338"/>
            <a:ext cx="5292725" cy="2100262"/>
          </a:xfrm>
          <a:prstGeom prst="rect">
            <a:avLst/>
          </a:prstGeom>
          <a:noFill/>
          <a:ln w="9525">
            <a:noFill/>
            <a:miter lim="800000"/>
            <a:headEnd/>
            <a:tailEnd/>
          </a:ln>
        </p:spPr>
      </p:pic>
      <p:pic>
        <p:nvPicPr>
          <p:cNvPr id="65540" name="Picture 3"/>
          <p:cNvPicPr>
            <a:picLocks noChangeAspect="1" noChangeArrowheads="1"/>
          </p:cNvPicPr>
          <p:nvPr/>
        </p:nvPicPr>
        <p:blipFill>
          <a:blip r:embed="rId3"/>
          <a:srcRect/>
          <a:stretch>
            <a:fillRect/>
          </a:stretch>
        </p:blipFill>
        <p:spPr bwMode="auto">
          <a:xfrm>
            <a:off x="2124075" y="4564063"/>
            <a:ext cx="5040313" cy="2178050"/>
          </a:xfrm>
          <a:prstGeom prst="rect">
            <a:avLst/>
          </a:prstGeom>
          <a:noFill/>
          <a:ln w="9525">
            <a:noFill/>
            <a:miter lim="800000"/>
            <a:headEnd/>
            <a:tailEnd/>
          </a:ln>
        </p:spPr>
      </p:pic>
      <p:sp>
        <p:nvSpPr>
          <p:cNvPr id="6" name="Slide Number Placeholder 4"/>
          <p:cNvSpPr>
            <a:spLocks noGrp="1"/>
          </p:cNvSpPr>
          <p:nvPr>
            <p:ph type="sldNum" sz="quarter" idx="12"/>
          </p:nvPr>
        </p:nvSpPr>
        <p:spPr>
          <a:xfrm>
            <a:off x="8367588" y="6356350"/>
            <a:ext cx="596900" cy="365125"/>
          </a:xfrm>
        </p:spPr>
        <p:txBody>
          <a:bodyPr/>
          <a:lstStyle/>
          <a:p>
            <a:pPr algn="r"/>
            <a:fld id="{6614ECFC-E50C-43D3-B8F0-45E8546E5638}" type="slidenum">
              <a:rPr lang="en-US" smtClean="0"/>
              <a:pPr algn="r"/>
              <a:t>120</a:t>
            </a:fld>
            <a:endParaRPr lang="en-US" dirty="0"/>
          </a:p>
        </p:txBody>
      </p:sp>
    </p:spTree>
    <p:extLst>
      <p:ext uri="{BB962C8B-B14F-4D97-AF65-F5344CB8AC3E}">
        <p14:creationId xmlns:p14="http://schemas.microsoft.com/office/powerpoint/2010/main" val="5379121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57200" y="44450"/>
            <a:ext cx="8229600" cy="935038"/>
          </a:xfrm>
        </p:spPr>
        <p:txBody>
          <a:bodyPr/>
          <a:lstStyle/>
          <a:p>
            <a:r>
              <a:rPr lang="en-US" dirty="0"/>
              <a:t>Interpretation isn’t Straightforward</a:t>
            </a:r>
          </a:p>
        </p:txBody>
      </p:sp>
      <p:sp>
        <p:nvSpPr>
          <p:cNvPr id="66562" name="Content Placeholder 2"/>
          <p:cNvSpPr>
            <a:spLocks noGrp="1"/>
          </p:cNvSpPr>
          <p:nvPr>
            <p:ph idx="1"/>
          </p:nvPr>
        </p:nvSpPr>
        <p:spPr/>
        <p:txBody>
          <a:bodyPr/>
          <a:lstStyle/>
          <a:p>
            <a:endParaRPr lang="en-US"/>
          </a:p>
        </p:txBody>
      </p:sp>
      <p:pic>
        <p:nvPicPr>
          <p:cNvPr id="66563" name="Picture 3"/>
          <p:cNvPicPr>
            <a:picLocks noChangeAspect="1" noChangeArrowheads="1"/>
          </p:cNvPicPr>
          <p:nvPr/>
        </p:nvPicPr>
        <p:blipFill>
          <a:blip r:embed="rId2"/>
          <a:srcRect/>
          <a:stretch>
            <a:fillRect/>
          </a:stretch>
        </p:blipFill>
        <p:spPr bwMode="auto">
          <a:xfrm>
            <a:off x="815975" y="3873500"/>
            <a:ext cx="7512050" cy="2984500"/>
          </a:xfrm>
          <a:prstGeom prst="rect">
            <a:avLst/>
          </a:prstGeom>
          <a:noFill/>
          <a:ln w="9525">
            <a:noFill/>
            <a:miter lim="800000"/>
            <a:headEnd/>
            <a:tailEnd/>
          </a:ln>
        </p:spPr>
      </p:pic>
      <p:pic>
        <p:nvPicPr>
          <p:cNvPr id="66564" name="Picture 2"/>
          <p:cNvPicPr>
            <a:picLocks noChangeAspect="1" noChangeArrowheads="1"/>
          </p:cNvPicPr>
          <p:nvPr/>
        </p:nvPicPr>
        <p:blipFill>
          <a:blip r:embed="rId3"/>
          <a:srcRect/>
          <a:stretch>
            <a:fillRect/>
          </a:stretch>
        </p:blipFill>
        <p:spPr bwMode="auto">
          <a:xfrm>
            <a:off x="827088" y="981075"/>
            <a:ext cx="7848600" cy="3113088"/>
          </a:xfrm>
          <a:prstGeom prst="rect">
            <a:avLst/>
          </a:prstGeom>
          <a:noFill/>
          <a:ln w="9525">
            <a:noFill/>
            <a:miter lim="800000"/>
            <a:headEnd/>
            <a:tailEnd/>
          </a:ln>
        </p:spPr>
      </p:pic>
      <p:sp>
        <p:nvSpPr>
          <p:cNvPr id="6" name="Slide Number Placeholder 4"/>
          <p:cNvSpPr>
            <a:spLocks noGrp="1"/>
          </p:cNvSpPr>
          <p:nvPr>
            <p:ph type="sldNum" sz="quarter" idx="12"/>
          </p:nvPr>
        </p:nvSpPr>
        <p:spPr>
          <a:xfrm>
            <a:off x="8367588" y="6356350"/>
            <a:ext cx="596900" cy="365125"/>
          </a:xfrm>
        </p:spPr>
        <p:txBody>
          <a:bodyPr/>
          <a:lstStyle/>
          <a:p>
            <a:pPr algn="r"/>
            <a:fld id="{6614ECFC-E50C-43D3-B8F0-45E8546E5638}" type="slidenum">
              <a:rPr lang="en-US" smtClean="0"/>
              <a:pPr algn="r"/>
              <a:t>121</a:t>
            </a:fld>
            <a:endParaRPr lang="en-US" dirty="0"/>
          </a:p>
        </p:txBody>
      </p:sp>
    </p:spTree>
    <p:extLst>
      <p:ext uri="{BB962C8B-B14F-4D97-AF65-F5344CB8AC3E}">
        <p14:creationId xmlns:p14="http://schemas.microsoft.com/office/powerpoint/2010/main" val="13256725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lstStyle/>
          <a:p>
            <a:r>
              <a:rPr lang="en-US" dirty="0"/>
              <a:t>Detection as Classification</a:t>
            </a:r>
          </a:p>
        </p:txBody>
      </p:sp>
      <p:sp>
        <p:nvSpPr>
          <p:cNvPr id="4" name="Content Placeholder 2"/>
          <p:cNvSpPr>
            <a:spLocks noGrp="1"/>
          </p:cNvSpPr>
          <p:nvPr>
            <p:ph idx="1"/>
          </p:nvPr>
        </p:nvSpPr>
        <p:spPr>
          <a:xfrm>
            <a:off x="4648200" y="5344381"/>
            <a:ext cx="4267200" cy="1477963"/>
          </a:xfrm>
        </p:spPr>
        <p:txBody>
          <a:bodyPr>
            <a:normAutofit fontScale="70000" lnSpcReduction="20000"/>
          </a:bodyPr>
          <a:lstStyle/>
          <a:p>
            <a:r>
              <a:rPr lang="en-US" dirty="0"/>
              <a:t>Total number of GSR response.</a:t>
            </a:r>
          </a:p>
          <a:p>
            <a:r>
              <a:rPr lang="en-US" dirty="0"/>
              <a:t>The sum of GSR amplitude.</a:t>
            </a:r>
          </a:p>
          <a:p>
            <a:r>
              <a:rPr lang="en-US" dirty="0"/>
              <a:t>The sum of rising time response.</a:t>
            </a:r>
          </a:p>
          <a:p>
            <a:r>
              <a:rPr lang="en-US" dirty="0"/>
              <a:t>The sum of energy response.</a:t>
            </a:r>
          </a:p>
        </p:txBody>
      </p:sp>
      <p:pic>
        <p:nvPicPr>
          <p:cNvPr id="10242"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6281" t="21677" r="16969" b="5666"/>
          <a:stretch/>
        </p:blipFill>
        <p:spPr bwMode="auto">
          <a:xfrm>
            <a:off x="1219200" y="1127761"/>
            <a:ext cx="6248400" cy="42166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2400" y="5388114"/>
            <a:ext cx="4572000" cy="707886"/>
          </a:xfrm>
          <a:prstGeom prst="rect">
            <a:avLst/>
          </a:prstGeom>
        </p:spPr>
        <p:txBody>
          <a:bodyPr>
            <a:spAutoFit/>
          </a:bodyPr>
          <a:lstStyle/>
          <a:p>
            <a:pPr marL="342900" indent="-342900">
              <a:buFont typeface="Arial" pitchFamily="34" charset="0"/>
              <a:buChar char="•"/>
            </a:pPr>
            <a:r>
              <a:rPr lang="en-US" sz="2000" dirty="0"/>
              <a:t>Mean, SD, min and max of GSR.</a:t>
            </a:r>
          </a:p>
          <a:p>
            <a:pPr marL="342900" indent="-342900">
              <a:buFont typeface="Arial" pitchFamily="34" charset="0"/>
              <a:buChar char="•"/>
            </a:pPr>
            <a:r>
              <a:rPr lang="en-US" sz="2000" dirty="0"/>
              <a:t>Mean, min and max of peak height.</a:t>
            </a:r>
          </a:p>
        </p:txBody>
      </p:sp>
      <p:sp>
        <p:nvSpPr>
          <p:cNvPr id="6" name="Rectangle 5"/>
          <p:cNvSpPr/>
          <p:nvPr/>
        </p:nvSpPr>
        <p:spPr>
          <a:xfrm>
            <a:off x="5562600" y="1066800"/>
            <a:ext cx="2670723" cy="584776"/>
          </a:xfrm>
          <a:prstGeom prst="rect">
            <a:avLst/>
          </a:prstGeom>
        </p:spPr>
        <p:txBody>
          <a:bodyPr wrap="none">
            <a:spAutoFit/>
          </a:bodyPr>
          <a:lstStyle/>
          <a:p>
            <a:pPr>
              <a:buNone/>
            </a:pPr>
            <a:r>
              <a:rPr lang="en-US" sz="3200" dirty="0">
                <a:solidFill>
                  <a:srgbClr val="800000"/>
                </a:solidFill>
              </a:rPr>
              <a:t>GSR features</a:t>
            </a:r>
          </a:p>
        </p:txBody>
      </p:sp>
      <p:sp>
        <p:nvSpPr>
          <p:cNvPr id="5" name="Slide Number Placeholder 4"/>
          <p:cNvSpPr>
            <a:spLocks noGrp="1"/>
          </p:cNvSpPr>
          <p:nvPr>
            <p:ph type="sldNum" sz="quarter" idx="12"/>
          </p:nvPr>
        </p:nvSpPr>
        <p:spPr/>
        <p:txBody>
          <a:bodyPr/>
          <a:lstStyle/>
          <a:p>
            <a:fld id="{6614ECFC-E50C-43D3-B8F0-45E8546E5638}" type="slidenum">
              <a:rPr lang="en-US" smtClean="0"/>
              <a:pPr/>
              <a:t>122</a:t>
            </a:fld>
            <a:endParaRPr lang="en-US" dirty="0"/>
          </a:p>
        </p:txBody>
      </p:sp>
    </p:spTree>
    <p:extLst>
      <p:ext uri="{BB962C8B-B14F-4D97-AF65-F5344CB8AC3E}">
        <p14:creationId xmlns:p14="http://schemas.microsoft.com/office/powerpoint/2010/main" val="332341591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More Data to Disambiguate</a:t>
            </a:r>
          </a:p>
        </p:txBody>
      </p:sp>
      <p:sp>
        <p:nvSpPr>
          <p:cNvPr id="3" name="Content Placeholder 2"/>
          <p:cNvSpPr>
            <a:spLocks noGrp="1"/>
          </p:cNvSpPr>
          <p:nvPr>
            <p:ph idx="1"/>
          </p:nvPr>
        </p:nvSpPr>
        <p:spPr>
          <a:xfrm>
            <a:off x="446856" y="5157192"/>
            <a:ext cx="8229600" cy="1040979"/>
          </a:xfrm>
        </p:spPr>
        <p:txBody>
          <a:bodyPr>
            <a:normAutofit lnSpcReduction="10000"/>
          </a:bodyPr>
          <a:lstStyle/>
          <a:p>
            <a:r>
              <a:rPr lang="en-US" dirty="0"/>
              <a:t>Skin and room temperature, noise, accelerometer, voice, face, … </a:t>
            </a:r>
          </a:p>
        </p:txBody>
      </p:sp>
      <p:pic>
        <p:nvPicPr>
          <p:cNvPr id="4" name="Picture 3"/>
          <p:cNvPicPr>
            <a:picLocks noChangeAspect="1"/>
          </p:cNvPicPr>
          <p:nvPr/>
        </p:nvPicPr>
        <p:blipFill>
          <a:blip r:embed="rId2"/>
          <a:stretch>
            <a:fillRect/>
          </a:stretch>
        </p:blipFill>
        <p:spPr>
          <a:xfrm>
            <a:off x="1835696" y="1124744"/>
            <a:ext cx="5616624" cy="4212468"/>
          </a:xfrm>
          <a:prstGeom prst="rect">
            <a:avLst/>
          </a:prstGeom>
        </p:spPr>
      </p:pic>
      <p:sp>
        <p:nvSpPr>
          <p:cNvPr id="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123</a:t>
            </a:fld>
            <a:endParaRPr lang="en-US" dirty="0"/>
          </a:p>
        </p:txBody>
      </p:sp>
    </p:spTree>
    <p:extLst>
      <p:ext uri="{BB962C8B-B14F-4D97-AF65-F5344CB8AC3E}">
        <p14:creationId xmlns:p14="http://schemas.microsoft.com/office/powerpoint/2010/main" val="29141755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Recognition Can Help</a:t>
            </a:r>
          </a:p>
        </p:txBody>
      </p:sp>
      <p:sp>
        <p:nvSpPr>
          <p:cNvPr id="3" name="Content Placeholder 2"/>
          <p:cNvSpPr>
            <a:spLocks noGrp="1"/>
          </p:cNvSpPr>
          <p:nvPr>
            <p:ph idx="1"/>
          </p:nvPr>
        </p:nvSpPr>
        <p:spPr>
          <a:xfrm>
            <a:off x="457200" y="908720"/>
            <a:ext cx="8229600" cy="576064"/>
          </a:xfrm>
        </p:spPr>
        <p:txBody>
          <a:bodyPr>
            <a:normAutofit lnSpcReduction="10000"/>
          </a:bodyPr>
          <a:lstStyle/>
          <a:p>
            <a:pPr marL="0" indent="0">
              <a:buNone/>
            </a:pPr>
            <a:r>
              <a:rPr lang="en-US" dirty="0"/>
              <a:t>Writing vs. typing vs. walking vs. teaching </a:t>
            </a:r>
            <a:r>
              <a:rPr lang="en-US" dirty="0" err="1"/>
              <a:t>vs</a:t>
            </a:r>
            <a:r>
              <a:rPr lang="en-US" dirty="0"/>
              <a:t> …</a:t>
            </a:r>
          </a:p>
        </p:txBody>
      </p:sp>
      <p:pic>
        <p:nvPicPr>
          <p:cNvPr id="8" name="Picture 7"/>
          <p:cNvPicPr>
            <a:picLocks noChangeAspect="1"/>
          </p:cNvPicPr>
          <p:nvPr/>
        </p:nvPicPr>
        <p:blipFill>
          <a:blip r:embed="rId3"/>
          <a:stretch>
            <a:fillRect/>
          </a:stretch>
        </p:blipFill>
        <p:spPr>
          <a:xfrm>
            <a:off x="1907704" y="3422263"/>
            <a:ext cx="2160240" cy="2376264"/>
          </a:xfrm>
          <a:prstGeom prst="rect">
            <a:avLst/>
          </a:prstGeom>
        </p:spPr>
      </p:pic>
      <p:pic>
        <p:nvPicPr>
          <p:cNvPr id="10" name="Picture 9"/>
          <p:cNvPicPr>
            <a:picLocks noChangeAspect="1"/>
          </p:cNvPicPr>
          <p:nvPr/>
        </p:nvPicPr>
        <p:blipFill>
          <a:blip r:embed="rId4"/>
          <a:stretch>
            <a:fillRect/>
          </a:stretch>
        </p:blipFill>
        <p:spPr>
          <a:xfrm>
            <a:off x="4644008" y="2708920"/>
            <a:ext cx="2736304" cy="3296752"/>
          </a:xfrm>
          <a:prstGeom prst="rect">
            <a:avLst/>
          </a:prstGeom>
        </p:spPr>
      </p:pic>
      <p:pic>
        <p:nvPicPr>
          <p:cNvPr id="12" name="Picture 11"/>
          <p:cNvPicPr>
            <a:picLocks noChangeAspect="1"/>
          </p:cNvPicPr>
          <p:nvPr/>
        </p:nvPicPr>
        <p:blipFill>
          <a:blip r:embed="rId5"/>
          <a:stretch>
            <a:fillRect/>
          </a:stretch>
        </p:blipFill>
        <p:spPr>
          <a:xfrm>
            <a:off x="1043608" y="1550055"/>
            <a:ext cx="1615710" cy="1696864"/>
          </a:xfrm>
          <a:prstGeom prst="rect">
            <a:avLst/>
          </a:prstGeom>
        </p:spPr>
      </p:pic>
      <p:sp>
        <p:nvSpPr>
          <p:cNvPr id="13" name="Content Placeholder 2"/>
          <p:cNvSpPr txBox="1">
            <a:spLocks/>
          </p:cNvSpPr>
          <p:nvPr/>
        </p:nvSpPr>
        <p:spPr bwMode="auto">
          <a:xfrm>
            <a:off x="518864" y="5733256"/>
            <a:ext cx="822960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r>
              <a:rPr lang="en-US" dirty="0">
                <a:solidFill>
                  <a:srgbClr val="000090"/>
                </a:solidFill>
              </a:rPr>
              <a:t>Analyzing accelerometer data only? </a:t>
            </a:r>
            <a:r>
              <a:rPr lang="en-US" dirty="0"/>
              <a:t>(wrist band)</a:t>
            </a:r>
          </a:p>
          <a:p>
            <a:pPr marL="0" indent="0">
              <a:buFont typeface="Arial" charset="0"/>
              <a:buNone/>
            </a:pPr>
            <a:endParaRPr lang="en-US" dirty="0"/>
          </a:p>
        </p:txBody>
      </p:sp>
      <p:sp>
        <p:nvSpPr>
          <p:cNvPr id="14" name="Content Placeholder 2"/>
          <p:cNvSpPr txBox="1">
            <a:spLocks/>
          </p:cNvSpPr>
          <p:nvPr/>
        </p:nvSpPr>
        <p:spPr bwMode="auto">
          <a:xfrm>
            <a:off x="5148064" y="2846199"/>
            <a:ext cx="1368152" cy="576064"/>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dirty="0"/>
          </a:p>
        </p:txBody>
      </p:sp>
      <p:pic>
        <p:nvPicPr>
          <p:cNvPr id="7" name="Picture 6"/>
          <p:cNvPicPr>
            <a:picLocks noChangeAspect="1"/>
          </p:cNvPicPr>
          <p:nvPr/>
        </p:nvPicPr>
        <p:blipFill>
          <a:blip r:embed="rId6"/>
          <a:stretch>
            <a:fillRect/>
          </a:stretch>
        </p:blipFill>
        <p:spPr>
          <a:xfrm>
            <a:off x="6372200" y="1412776"/>
            <a:ext cx="1760488" cy="1865471"/>
          </a:xfrm>
          <a:prstGeom prst="rect">
            <a:avLst/>
          </a:prstGeom>
        </p:spPr>
      </p:pic>
      <p:pic>
        <p:nvPicPr>
          <p:cNvPr id="11" name="Picture 10"/>
          <p:cNvPicPr>
            <a:picLocks noChangeAspect="1"/>
          </p:cNvPicPr>
          <p:nvPr/>
        </p:nvPicPr>
        <p:blipFill>
          <a:blip r:embed="rId7"/>
          <a:stretch>
            <a:fillRect/>
          </a:stretch>
        </p:blipFill>
        <p:spPr>
          <a:xfrm>
            <a:off x="3635895" y="1478047"/>
            <a:ext cx="1946163" cy="1800200"/>
          </a:xfrm>
          <a:prstGeom prst="rect">
            <a:avLst/>
          </a:prstGeom>
        </p:spPr>
      </p:pic>
      <p:sp>
        <p:nvSpPr>
          <p:cNvPr id="1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124</a:t>
            </a:fld>
            <a:endParaRPr lang="en-US" dirty="0"/>
          </a:p>
        </p:txBody>
      </p:sp>
    </p:spTree>
    <p:extLst>
      <p:ext uri="{BB962C8B-B14F-4D97-AF65-F5344CB8AC3E}">
        <p14:creationId xmlns:p14="http://schemas.microsoft.com/office/powerpoint/2010/main" val="22447252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Aligning of Data Sources</a:t>
            </a:r>
          </a:p>
        </p:txBody>
      </p:sp>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33108" t="38667" r="14333" b="20697"/>
          <a:stretch/>
        </p:blipFill>
        <p:spPr bwMode="auto">
          <a:xfrm>
            <a:off x="2042160" y="1371600"/>
            <a:ext cx="6263640" cy="1752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7862" t="41000" r="14334" b="10333"/>
          <a:stretch/>
        </p:blipFill>
        <p:spPr bwMode="auto">
          <a:xfrm>
            <a:off x="2042160" y="3657600"/>
            <a:ext cx="6263640" cy="22250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2042160" y="3276600"/>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2225040" y="3352800"/>
            <a:ext cx="1295400" cy="369332"/>
          </a:xfrm>
          <a:prstGeom prst="rect">
            <a:avLst/>
          </a:prstGeom>
          <a:noFill/>
        </p:spPr>
        <p:txBody>
          <a:bodyPr wrap="square" rtlCol="0">
            <a:spAutoFit/>
          </a:bodyPr>
          <a:lstStyle/>
          <a:p>
            <a:r>
              <a:rPr lang="en-US" dirty="0"/>
              <a:t>Instance 1</a:t>
            </a:r>
          </a:p>
        </p:txBody>
      </p:sp>
      <p:cxnSp>
        <p:nvCxnSpPr>
          <p:cNvPr id="11" name="Straight Connector 10"/>
          <p:cNvCxnSpPr/>
          <p:nvPr/>
        </p:nvCxnSpPr>
        <p:spPr>
          <a:xfrm>
            <a:off x="3596640" y="3276600"/>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840480" y="3352800"/>
            <a:ext cx="1280160" cy="369332"/>
          </a:xfrm>
          <a:prstGeom prst="rect">
            <a:avLst/>
          </a:prstGeom>
          <a:noFill/>
        </p:spPr>
        <p:txBody>
          <a:bodyPr wrap="square" rtlCol="0">
            <a:spAutoFit/>
          </a:bodyPr>
          <a:lstStyle/>
          <a:p>
            <a:r>
              <a:rPr lang="en-US" dirty="0"/>
              <a:t>Instance 2</a:t>
            </a:r>
          </a:p>
        </p:txBody>
      </p:sp>
      <p:cxnSp>
        <p:nvCxnSpPr>
          <p:cNvPr id="13" name="Straight Connector 12"/>
          <p:cNvCxnSpPr/>
          <p:nvPr/>
        </p:nvCxnSpPr>
        <p:spPr>
          <a:xfrm>
            <a:off x="5181600" y="3276600"/>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5425440" y="3352800"/>
            <a:ext cx="1295400" cy="369332"/>
          </a:xfrm>
          <a:prstGeom prst="rect">
            <a:avLst/>
          </a:prstGeom>
          <a:noFill/>
        </p:spPr>
        <p:txBody>
          <a:bodyPr wrap="square" rtlCol="0">
            <a:spAutoFit/>
          </a:bodyPr>
          <a:lstStyle/>
          <a:p>
            <a:r>
              <a:rPr lang="en-US" dirty="0"/>
              <a:t>Instance 3</a:t>
            </a:r>
          </a:p>
        </p:txBody>
      </p:sp>
      <p:cxnSp>
        <p:nvCxnSpPr>
          <p:cNvPr id="10" name="Straight Connector 9"/>
          <p:cNvCxnSpPr/>
          <p:nvPr/>
        </p:nvCxnSpPr>
        <p:spPr>
          <a:xfrm>
            <a:off x="2034540" y="1533525"/>
            <a:ext cx="0" cy="48006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558540" y="1533525"/>
            <a:ext cx="0" cy="48006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173980" y="1533525"/>
            <a:ext cx="0" cy="48006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736080" y="1533525"/>
            <a:ext cx="0" cy="48006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034540" y="5901488"/>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1920240" y="5977688"/>
            <a:ext cx="1623060" cy="369332"/>
          </a:xfrm>
          <a:prstGeom prst="rect">
            <a:avLst/>
          </a:prstGeom>
          <a:noFill/>
        </p:spPr>
        <p:txBody>
          <a:bodyPr wrap="square" rtlCol="0">
            <a:spAutoFit/>
          </a:bodyPr>
          <a:lstStyle/>
          <a:p>
            <a:pPr algn="ctr"/>
            <a:r>
              <a:rPr lang="en-US" dirty="0"/>
              <a:t>Instance 1</a:t>
            </a:r>
          </a:p>
        </p:txBody>
      </p:sp>
      <p:cxnSp>
        <p:nvCxnSpPr>
          <p:cNvPr id="22" name="Straight Connector 21"/>
          <p:cNvCxnSpPr/>
          <p:nvPr/>
        </p:nvCxnSpPr>
        <p:spPr>
          <a:xfrm>
            <a:off x="3589020" y="5901488"/>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3444240" y="5977688"/>
            <a:ext cx="1744980" cy="369332"/>
          </a:xfrm>
          <a:prstGeom prst="rect">
            <a:avLst/>
          </a:prstGeom>
          <a:noFill/>
        </p:spPr>
        <p:txBody>
          <a:bodyPr wrap="square" rtlCol="0">
            <a:spAutoFit/>
          </a:bodyPr>
          <a:lstStyle/>
          <a:p>
            <a:pPr algn="ctr"/>
            <a:r>
              <a:rPr lang="en-US" dirty="0"/>
              <a:t>Instance 2</a:t>
            </a:r>
          </a:p>
        </p:txBody>
      </p:sp>
      <p:cxnSp>
        <p:nvCxnSpPr>
          <p:cNvPr id="24" name="Straight Connector 23"/>
          <p:cNvCxnSpPr/>
          <p:nvPr/>
        </p:nvCxnSpPr>
        <p:spPr>
          <a:xfrm>
            <a:off x="5173980" y="5901488"/>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5" name="TextBox 24"/>
          <p:cNvSpPr txBox="1"/>
          <p:nvPr/>
        </p:nvSpPr>
        <p:spPr>
          <a:xfrm>
            <a:off x="5273040" y="5977688"/>
            <a:ext cx="1371600" cy="369332"/>
          </a:xfrm>
          <a:prstGeom prst="rect">
            <a:avLst/>
          </a:prstGeom>
          <a:noFill/>
        </p:spPr>
        <p:txBody>
          <a:bodyPr wrap="square" rtlCol="0">
            <a:spAutoFit/>
          </a:bodyPr>
          <a:lstStyle/>
          <a:p>
            <a:pPr algn="ctr"/>
            <a:r>
              <a:rPr lang="en-US" dirty="0"/>
              <a:t>Instance 3</a:t>
            </a:r>
          </a:p>
        </p:txBody>
      </p:sp>
      <p:cxnSp>
        <p:nvCxnSpPr>
          <p:cNvPr id="26" name="Straight Connector 25"/>
          <p:cNvCxnSpPr/>
          <p:nvPr/>
        </p:nvCxnSpPr>
        <p:spPr>
          <a:xfrm>
            <a:off x="1996440" y="1574556"/>
            <a:ext cx="1554480" cy="0"/>
          </a:xfrm>
          <a:prstGeom prst="line">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7" name="TextBox 26"/>
          <p:cNvSpPr txBox="1"/>
          <p:nvPr/>
        </p:nvSpPr>
        <p:spPr>
          <a:xfrm>
            <a:off x="1981200" y="1607381"/>
            <a:ext cx="1676400" cy="369332"/>
          </a:xfrm>
          <a:prstGeom prst="rect">
            <a:avLst/>
          </a:prstGeom>
          <a:noFill/>
        </p:spPr>
        <p:txBody>
          <a:bodyPr wrap="square" rtlCol="0">
            <a:spAutoFit/>
          </a:bodyPr>
          <a:lstStyle/>
          <a:p>
            <a:pPr algn="ctr"/>
            <a:r>
              <a:rPr lang="en-US" dirty="0">
                <a:solidFill>
                  <a:srgbClr val="C00000"/>
                </a:solidFill>
              </a:rPr>
              <a:t>60 seconds</a:t>
            </a:r>
          </a:p>
        </p:txBody>
      </p:sp>
      <p:sp>
        <p:nvSpPr>
          <p:cNvPr id="15" name="TextBox 14"/>
          <p:cNvSpPr txBox="1"/>
          <p:nvPr/>
        </p:nvSpPr>
        <p:spPr>
          <a:xfrm>
            <a:off x="152400" y="2133600"/>
            <a:ext cx="1219200" cy="523220"/>
          </a:xfrm>
          <a:prstGeom prst="rect">
            <a:avLst/>
          </a:prstGeom>
          <a:noFill/>
        </p:spPr>
        <p:txBody>
          <a:bodyPr wrap="square" rtlCol="0">
            <a:spAutoFit/>
          </a:bodyPr>
          <a:lstStyle/>
          <a:p>
            <a:r>
              <a:rPr lang="en-US" sz="2800" b="1" dirty="0">
                <a:solidFill>
                  <a:srgbClr val="C00000"/>
                </a:solidFill>
              </a:rPr>
              <a:t>GSR</a:t>
            </a:r>
          </a:p>
        </p:txBody>
      </p:sp>
      <p:sp>
        <p:nvSpPr>
          <p:cNvPr id="29" name="TextBox 28"/>
          <p:cNvSpPr txBox="1"/>
          <p:nvPr/>
        </p:nvSpPr>
        <p:spPr>
          <a:xfrm>
            <a:off x="116058" y="4508510"/>
            <a:ext cx="1712742" cy="523220"/>
          </a:xfrm>
          <a:prstGeom prst="rect">
            <a:avLst/>
          </a:prstGeom>
          <a:noFill/>
        </p:spPr>
        <p:txBody>
          <a:bodyPr wrap="square" rtlCol="0">
            <a:spAutoFit/>
          </a:bodyPr>
          <a:lstStyle/>
          <a:p>
            <a:r>
              <a:rPr lang="en-US" sz="2800" b="1" dirty="0">
                <a:solidFill>
                  <a:srgbClr val="C00000"/>
                </a:solidFill>
              </a:rPr>
              <a:t>speech</a:t>
            </a:r>
          </a:p>
        </p:txBody>
      </p:sp>
      <p:sp>
        <p:nvSpPr>
          <p:cNvPr id="3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125</a:t>
            </a:fld>
            <a:endParaRPr lang="en-US" dirty="0"/>
          </a:p>
        </p:txBody>
      </p:sp>
    </p:spTree>
    <p:extLst>
      <p:ext uri="{BB962C8B-B14F-4D97-AF65-F5344CB8AC3E}">
        <p14:creationId xmlns:p14="http://schemas.microsoft.com/office/powerpoint/2010/main" val="3363990398"/>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 Features</a:t>
            </a:r>
          </a:p>
        </p:txBody>
      </p:sp>
      <p:sp>
        <p:nvSpPr>
          <p:cNvPr id="3" name="Content Placeholder 2"/>
          <p:cNvSpPr>
            <a:spLocks noGrp="1"/>
          </p:cNvSpPr>
          <p:nvPr>
            <p:ph idx="1"/>
          </p:nvPr>
        </p:nvSpPr>
        <p:spPr>
          <a:xfrm>
            <a:off x="395536" y="1019522"/>
            <a:ext cx="8229600" cy="5361806"/>
          </a:xfrm>
        </p:spPr>
        <p:txBody>
          <a:bodyPr>
            <a:normAutofit fontScale="92500" lnSpcReduction="10000"/>
          </a:bodyPr>
          <a:lstStyle/>
          <a:p>
            <a:r>
              <a:rPr lang="en-US" dirty="0"/>
              <a:t>Loudness: volume, intensity and energy</a:t>
            </a:r>
          </a:p>
          <a:p>
            <a:r>
              <a:rPr lang="en-US" dirty="0"/>
              <a:t>Voice &amp; unvoiced speech: vibration of vocal cord vs. breathing/air flow</a:t>
            </a:r>
          </a:p>
          <a:p>
            <a:r>
              <a:rPr lang="en-US" dirty="0"/>
              <a:t>Pitch: intonation</a:t>
            </a:r>
          </a:p>
          <a:p>
            <a:r>
              <a:rPr lang="en-US" dirty="0"/>
              <a:t>Mel Frequency </a:t>
            </a:r>
            <a:r>
              <a:rPr lang="en-US" dirty="0" err="1"/>
              <a:t>Cepstral</a:t>
            </a:r>
            <a:r>
              <a:rPr lang="en-US" dirty="0"/>
              <a:t> </a:t>
            </a:r>
            <a:r>
              <a:rPr lang="en-US" dirty="0" err="1"/>
              <a:t>Coecients</a:t>
            </a:r>
            <a:r>
              <a:rPr lang="en-US" dirty="0"/>
              <a:t> (MFCCs):</a:t>
            </a:r>
          </a:p>
          <a:p>
            <a:pPr lvl="1"/>
            <a:r>
              <a:rPr lang="en-US" dirty="0"/>
              <a:t>mean, variance, min and max values of the largest coefficients from </a:t>
            </a:r>
          </a:p>
          <a:p>
            <a:pPr lvl="1"/>
            <a:r>
              <a:rPr lang="en-US" dirty="0"/>
              <a:t>the Fast Fourier Transform (FFT) + Discrete Cosine Transform (DCT) with some scaling </a:t>
            </a:r>
          </a:p>
          <a:p>
            <a:r>
              <a:rPr lang="en-US" dirty="0"/>
              <a:t>Preliminary results: more discriminative, but also more user specific </a:t>
            </a:r>
          </a:p>
        </p:txBody>
      </p:sp>
      <p:sp>
        <p:nvSpPr>
          <p:cNvPr id="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126</a:t>
            </a:fld>
            <a:endParaRPr lang="en-US" dirty="0"/>
          </a:p>
        </p:txBody>
      </p:sp>
    </p:spTree>
    <p:extLst>
      <p:ext uri="{BB962C8B-B14F-4D97-AF65-F5344CB8AC3E}">
        <p14:creationId xmlns:p14="http://schemas.microsoft.com/office/powerpoint/2010/main" val="3733821636"/>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Uncontrolled and Semi-controlled</a:t>
            </a:r>
          </a:p>
        </p:txBody>
      </p:sp>
      <p:sp>
        <p:nvSpPr>
          <p:cNvPr id="3" name="Content Placeholder 2"/>
          <p:cNvSpPr>
            <a:spLocks noGrp="1"/>
          </p:cNvSpPr>
          <p:nvPr>
            <p:ph idx="1"/>
          </p:nvPr>
        </p:nvSpPr>
        <p:spPr/>
        <p:txBody>
          <a:bodyPr>
            <a:normAutofit/>
          </a:bodyPr>
          <a:lstStyle/>
          <a:p>
            <a:r>
              <a:rPr lang="en-US" dirty="0"/>
              <a:t>Philips Research employees wearing the device during their working hours</a:t>
            </a:r>
          </a:p>
          <a:p>
            <a:r>
              <a:rPr lang="en-US" dirty="0"/>
              <a:t>Students taken written and multiple choice exams</a:t>
            </a:r>
          </a:p>
          <a:p>
            <a:r>
              <a:rPr lang="en-US" dirty="0"/>
              <a:t>Students presenting demos/posters with course project results</a:t>
            </a:r>
          </a:p>
          <a:p>
            <a:r>
              <a:rPr lang="en-US" dirty="0"/>
              <a:t>Schools and college teachers</a:t>
            </a:r>
          </a:p>
        </p:txBody>
      </p:sp>
      <p:sp>
        <p:nvSpPr>
          <p:cNvPr id="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127</a:t>
            </a:fld>
            <a:endParaRPr lang="en-US" dirty="0"/>
          </a:p>
        </p:txBody>
      </p:sp>
    </p:spTree>
    <p:extLst>
      <p:ext uri="{BB962C8B-B14F-4D97-AF65-F5344CB8AC3E}">
        <p14:creationId xmlns:p14="http://schemas.microsoft.com/office/powerpoint/2010/main" val="1507294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0" descr="C:\Documents and Settings\Administrator\Local Settings\Temporary Internet Files\Content.IE5\3YTPPELI\MM900178313[1].gif"/>
          <p:cNvPicPr>
            <a:picLocks noChangeAspect="1" noChangeArrowheads="1" noCrop="1"/>
          </p:cNvPicPr>
          <p:nvPr/>
        </p:nvPicPr>
        <p:blipFill>
          <a:blip r:embed="rId2"/>
          <a:srcRect/>
          <a:stretch>
            <a:fillRect/>
          </a:stretch>
        </p:blipFill>
        <p:spPr bwMode="auto">
          <a:xfrm>
            <a:off x="5418138" y="1341438"/>
            <a:ext cx="666750" cy="666750"/>
          </a:xfrm>
          <a:prstGeom prst="rect">
            <a:avLst/>
          </a:prstGeom>
          <a:noFill/>
          <a:ln w="9525">
            <a:noFill/>
            <a:miter lim="800000"/>
            <a:headEnd/>
            <a:tailEnd/>
          </a:ln>
        </p:spPr>
      </p:pic>
      <p:pic>
        <p:nvPicPr>
          <p:cNvPr id="67586" name="Picture 10" descr="C:\Documents and Settings\Administrator\Local Settings\Temporary Internet Files\Content.IE5\3YTPPELI\MM900178313[1].gif"/>
          <p:cNvPicPr>
            <a:picLocks noChangeAspect="1" noChangeArrowheads="1" noCrop="1"/>
          </p:cNvPicPr>
          <p:nvPr/>
        </p:nvPicPr>
        <p:blipFill>
          <a:blip r:embed="rId2"/>
          <a:srcRect/>
          <a:stretch>
            <a:fillRect/>
          </a:stretch>
        </p:blipFill>
        <p:spPr bwMode="auto">
          <a:xfrm>
            <a:off x="3635375" y="1106488"/>
            <a:ext cx="666750" cy="666750"/>
          </a:xfrm>
          <a:prstGeom prst="rect">
            <a:avLst/>
          </a:prstGeom>
          <a:noFill/>
          <a:ln w="9525">
            <a:noFill/>
            <a:miter lim="800000"/>
            <a:headEnd/>
            <a:tailEnd/>
          </a:ln>
        </p:spPr>
      </p:pic>
      <p:sp>
        <p:nvSpPr>
          <p:cNvPr id="67587" name="Title 1"/>
          <p:cNvSpPr>
            <a:spLocks noGrp="1"/>
          </p:cNvSpPr>
          <p:nvPr>
            <p:ph type="title"/>
          </p:nvPr>
        </p:nvSpPr>
        <p:spPr>
          <a:xfrm>
            <a:off x="457200" y="44450"/>
            <a:ext cx="8229600" cy="935038"/>
          </a:xfrm>
        </p:spPr>
        <p:txBody>
          <a:bodyPr/>
          <a:lstStyle/>
          <a:p>
            <a:r>
              <a:rPr lang="en-US"/>
              <a:t>Is Acute Stress Good or Bad?</a:t>
            </a:r>
          </a:p>
        </p:txBody>
      </p:sp>
      <p:pic>
        <p:nvPicPr>
          <p:cNvPr id="67588" name="Picture 2"/>
          <p:cNvPicPr>
            <a:picLocks noGrp="1" noChangeAspect="1" noChangeArrowheads="1"/>
          </p:cNvPicPr>
          <p:nvPr>
            <p:ph idx="1"/>
          </p:nvPr>
        </p:nvPicPr>
        <p:blipFill>
          <a:blip r:embed="rId3"/>
          <a:srcRect/>
          <a:stretch>
            <a:fillRect/>
          </a:stretch>
        </p:blipFill>
        <p:spPr>
          <a:xfrm>
            <a:off x="3244850" y="2406650"/>
            <a:ext cx="5899150" cy="4335463"/>
          </a:xfrm>
        </p:spPr>
      </p:pic>
      <p:pic>
        <p:nvPicPr>
          <p:cNvPr id="67590" name="Picture 3"/>
          <p:cNvPicPr>
            <a:picLocks noChangeAspect="1" noChangeArrowheads="1"/>
          </p:cNvPicPr>
          <p:nvPr/>
        </p:nvPicPr>
        <p:blipFill>
          <a:blip r:embed="rId4"/>
          <a:srcRect/>
          <a:stretch>
            <a:fillRect/>
          </a:stretch>
        </p:blipFill>
        <p:spPr bwMode="auto">
          <a:xfrm>
            <a:off x="-2628900" y="4292600"/>
            <a:ext cx="639762" cy="1828800"/>
          </a:xfrm>
          <a:prstGeom prst="rect">
            <a:avLst/>
          </a:prstGeom>
          <a:noFill/>
          <a:ln w="9525">
            <a:noFill/>
            <a:miter lim="800000"/>
            <a:headEnd/>
            <a:tailEnd/>
          </a:ln>
        </p:spPr>
      </p:pic>
      <p:pic>
        <p:nvPicPr>
          <p:cNvPr id="67591" name="Picture 7" descr="http://t2.gstatic.com/images?q=tbn:ANd9GcR7u1EUfDwLzGGfbrF7DUBGTZ2baNt4Q7Wk3hj1yd26k8zcc2ct"/>
          <p:cNvPicPr>
            <a:picLocks noChangeAspect="1" noChangeArrowheads="1"/>
          </p:cNvPicPr>
          <p:nvPr/>
        </p:nvPicPr>
        <p:blipFill>
          <a:blip r:embed="rId5"/>
          <a:srcRect/>
          <a:stretch>
            <a:fillRect/>
          </a:stretch>
        </p:blipFill>
        <p:spPr bwMode="auto">
          <a:xfrm>
            <a:off x="6372225" y="1146175"/>
            <a:ext cx="2506663" cy="2335213"/>
          </a:xfrm>
          <a:prstGeom prst="rect">
            <a:avLst/>
          </a:prstGeom>
          <a:noFill/>
          <a:ln w="9525">
            <a:noFill/>
            <a:miter lim="800000"/>
            <a:headEnd/>
            <a:tailEnd/>
          </a:ln>
        </p:spPr>
      </p:pic>
      <p:pic>
        <p:nvPicPr>
          <p:cNvPr id="67592" name="Picture 9" descr="http://l.thumbs.canstockphoto.com/canstock4288513.jpg"/>
          <p:cNvPicPr>
            <a:picLocks noChangeAspect="1" noChangeArrowheads="1"/>
          </p:cNvPicPr>
          <p:nvPr/>
        </p:nvPicPr>
        <p:blipFill>
          <a:blip r:embed="rId6"/>
          <a:srcRect/>
          <a:stretch>
            <a:fillRect/>
          </a:stretch>
        </p:blipFill>
        <p:spPr bwMode="auto">
          <a:xfrm>
            <a:off x="179388" y="1052513"/>
            <a:ext cx="2736850" cy="2663825"/>
          </a:xfrm>
          <a:prstGeom prst="rect">
            <a:avLst/>
          </a:prstGeom>
          <a:noFill/>
          <a:ln w="9525">
            <a:noFill/>
            <a:miter lim="800000"/>
            <a:headEnd/>
            <a:tailEnd/>
          </a:ln>
        </p:spPr>
      </p:pic>
      <p:sp>
        <p:nvSpPr>
          <p:cNvPr id="9" name="Arc 8"/>
          <p:cNvSpPr/>
          <p:nvPr/>
        </p:nvSpPr>
        <p:spPr>
          <a:xfrm rot="16643262">
            <a:off x="5687219" y="951706"/>
            <a:ext cx="2232025" cy="4214813"/>
          </a:xfrm>
          <a:prstGeom prst="arc">
            <a:avLst>
              <a:gd name="adj1" fmla="val 16200000"/>
              <a:gd name="adj2" fmla="val 21366577"/>
            </a:avLst>
          </a:prstGeom>
          <a:noFill/>
          <a:ln w="41275">
            <a:solidFill>
              <a:srgbClr val="C00000"/>
            </a:solidFill>
            <a:tailEnd type="stealth"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0" name="Arc 9"/>
          <p:cNvSpPr/>
          <p:nvPr/>
        </p:nvSpPr>
        <p:spPr>
          <a:xfrm rot="16643262" flipV="1">
            <a:off x="1600200" y="595313"/>
            <a:ext cx="2232025" cy="3921125"/>
          </a:xfrm>
          <a:prstGeom prst="arc">
            <a:avLst>
              <a:gd name="adj1" fmla="val 16200000"/>
              <a:gd name="adj2" fmla="val 21366577"/>
            </a:avLst>
          </a:prstGeom>
          <a:noFill/>
          <a:ln w="41275">
            <a:solidFill>
              <a:srgbClr val="C00000"/>
            </a:solidFill>
            <a:tailEnd type="stealth"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2" name="Slide Number Placeholder 4"/>
          <p:cNvSpPr>
            <a:spLocks noGrp="1"/>
          </p:cNvSpPr>
          <p:nvPr>
            <p:ph type="sldNum" sz="quarter" idx="12"/>
          </p:nvPr>
        </p:nvSpPr>
        <p:spPr>
          <a:xfrm>
            <a:off x="8367588" y="6356350"/>
            <a:ext cx="596900" cy="365125"/>
          </a:xfrm>
        </p:spPr>
        <p:txBody>
          <a:bodyPr/>
          <a:lstStyle/>
          <a:p>
            <a:pPr algn="r"/>
            <a:fld id="{6614ECFC-E50C-43D3-B8F0-45E8546E5638}" type="slidenum">
              <a:rPr lang="en-US" smtClean="0"/>
              <a:pPr algn="r"/>
              <a:t>128</a:t>
            </a:fld>
            <a:endParaRPr lang="en-US" dirty="0"/>
          </a:p>
        </p:txBody>
      </p:sp>
    </p:spTree>
    <p:extLst>
      <p:ext uri="{BB962C8B-B14F-4D97-AF65-F5344CB8AC3E}">
        <p14:creationId xmlns:p14="http://schemas.microsoft.com/office/powerpoint/2010/main" val="231614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427038" y="1196975"/>
            <a:ext cx="8288337" cy="5054600"/>
            <a:chOff x="395288" y="1268760"/>
            <a:chExt cx="8426450" cy="5138737"/>
          </a:xfrm>
        </p:grpSpPr>
        <p:pic>
          <p:nvPicPr>
            <p:cNvPr id="28678" name="Picture 3" descr="antibioticResistance"/>
            <p:cNvPicPr>
              <a:picLocks noChangeAspect="1" noChangeArrowheads="1"/>
            </p:cNvPicPr>
            <p:nvPr/>
          </p:nvPicPr>
          <p:blipFill>
            <a:blip r:embed="rId3" cstate="print"/>
            <a:srcRect/>
            <a:stretch>
              <a:fillRect/>
            </a:stretch>
          </p:blipFill>
          <p:spPr bwMode="auto">
            <a:xfrm>
              <a:off x="395288" y="1268760"/>
              <a:ext cx="6048375" cy="5138737"/>
            </a:xfrm>
            <a:prstGeom prst="rect">
              <a:avLst/>
            </a:prstGeom>
            <a:noFill/>
            <a:ln w="9525">
              <a:noFill/>
              <a:miter lim="800000"/>
              <a:headEnd/>
              <a:tailEnd/>
            </a:ln>
          </p:spPr>
        </p:pic>
        <p:pic>
          <p:nvPicPr>
            <p:cNvPr id="28679" name="Picture 4" descr="HorizontalTransfer"/>
            <p:cNvPicPr>
              <a:picLocks noChangeAspect="1" noChangeArrowheads="1"/>
            </p:cNvPicPr>
            <p:nvPr/>
          </p:nvPicPr>
          <p:blipFill>
            <a:blip r:embed="rId4" cstate="print"/>
            <a:srcRect/>
            <a:stretch>
              <a:fillRect/>
            </a:stretch>
          </p:blipFill>
          <p:spPr bwMode="auto">
            <a:xfrm>
              <a:off x="6372225" y="1367185"/>
              <a:ext cx="2449513" cy="2154237"/>
            </a:xfrm>
            <a:prstGeom prst="rect">
              <a:avLst/>
            </a:prstGeom>
            <a:noFill/>
            <a:ln w="9525">
              <a:noFill/>
              <a:miter lim="800000"/>
              <a:headEnd/>
              <a:tailEnd/>
            </a:ln>
          </p:spPr>
        </p:pic>
        <p:pic>
          <p:nvPicPr>
            <p:cNvPr id="28680" name="Picture 5" descr="ResistanceMechanisms"/>
            <p:cNvPicPr>
              <a:picLocks noChangeAspect="1" noChangeArrowheads="1"/>
            </p:cNvPicPr>
            <p:nvPr/>
          </p:nvPicPr>
          <p:blipFill>
            <a:blip r:embed="rId5" cstate="print"/>
            <a:srcRect/>
            <a:stretch>
              <a:fillRect/>
            </a:stretch>
          </p:blipFill>
          <p:spPr bwMode="auto">
            <a:xfrm>
              <a:off x="6372225" y="3670647"/>
              <a:ext cx="2305050" cy="2305050"/>
            </a:xfrm>
            <a:prstGeom prst="rect">
              <a:avLst/>
            </a:prstGeom>
            <a:noFill/>
            <a:ln w="9525">
              <a:noFill/>
              <a:miter lim="800000"/>
              <a:headEnd/>
              <a:tailEnd/>
            </a:ln>
          </p:spPr>
        </p:pic>
      </p:grpSp>
      <p:sp>
        <p:nvSpPr>
          <p:cNvPr id="29699" name="Rectangle 2"/>
          <p:cNvSpPr>
            <a:spLocks noGrp="1" noChangeArrowheads="1"/>
          </p:cNvSpPr>
          <p:nvPr>
            <p:ph type="title"/>
          </p:nvPr>
        </p:nvSpPr>
        <p:spPr bwMode="auto">
          <a:ln>
            <a:miter lim="800000"/>
            <a:headEnd/>
            <a:tailEnd/>
          </a:ln>
        </p:spPr>
        <p:txBody>
          <a:bodyPr vert="horz" wrap="square" lIns="91440" tIns="45720" rIns="91440" bIns="45720" numCol="1" anchor="t" anchorCtr="0" compatLnSpc="1">
            <a:prstTxWarp prst="textNoShape">
              <a:avLst/>
            </a:prstTxWarp>
            <a:normAutofit/>
          </a:bodyPr>
          <a:lstStyle/>
          <a:p>
            <a:pPr>
              <a:defRPr/>
            </a:pPr>
            <a:r>
              <a:rPr lang="en-US" sz="4000" dirty="0">
                <a:effectLst/>
                <a:ea typeface="ＭＳ Ｐゴシック" pitchFamily="34" charset="-128"/>
              </a:rPr>
              <a:t>How Antibiotic Resistance Happens</a:t>
            </a:r>
            <a:r>
              <a:rPr lang="en-US" dirty="0">
                <a:effectLst/>
                <a:ea typeface="ＭＳ Ｐゴシック" pitchFamily="34" charset="-128"/>
              </a:rPr>
              <a:t> </a:t>
            </a:r>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12</a:t>
            </a:fld>
            <a:endParaRPr lang="en-US" dirty="0"/>
          </a:p>
        </p:txBody>
      </p:sp>
    </p:spTree>
    <p:extLst>
      <p:ext uri="{BB962C8B-B14F-4D97-AF65-F5344CB8AC3E}">
        <p14:creationId xmlns:p14="http://schemas.microsoft.com/office/powerpoint/2010/main" val="5784793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457200" y="44450"/>
            <a:ext cx="8229600" cy="935038"/>
          </a:xfrm>
        </p:spPr>
        <p:txBody>
          <a:bodyPr/>
          <a:lstStyle/>
          <a:p>
            <a:r>
              <a:rPr lang="en-US"/>
              <a:t>What is the Relaxation Then?</a:t>
            </a:r>
          </a:p>
        </p:txBody>
      </p:sp>
      <p:pic>
        <p:nvPicPr>
          <p:cNvPr id="68610" name="Picture 2"/>
          <p:cNvPicPr>
            <a:picLocks noGrp="1" noChangeAspect="1" noChangeArrowheads="1"/>
          </p:cNvPicPr>
          <p:nvPr>
            <p:ph idx="1"/>
          </p:nvPr>
        </p:nvPicPr>
        <p:blipFill>
          <a:blip r:embed="rId2"/>
          <a:srcRect/>
          <a:stretch>
            <a:fillRect/>
          </a:stretch>
        </p:blipFill>
        <p:spPr>
          <a:xfrm>
            <a:off x="250825" y="2205038"/>
            <a:ext cx="5900738" cy="4333875"/>
          </a:xfrm>
        </p:spPr>
      </p:pic>
      <p:pic>
        <p:nvPicPr>
          <p:cNvPr id="68611" name="Picture 2" descr="http://t1.gstatic.com/images?q=tbn:ANd9GcQxiQSiUOTgWZIjW-AQlw2HCA6ZS-4S8SP1BrYzsGDUiUitu6O8Hg"/>
          <p:cNvPicPr>
            <a:picLocks noChangeAspect="1" noChangeArrowheads="1"/>
          </p:cNvPicPr>
          <p:nvPr/>
        </p:nvPicPr>
        <p:blipFill>
          <a:blip r:embed="rId3"/>
          <a:srcRect/>
          <a:stretch>
            <a:fillRect/>
          </a:stretch>
        </p:blipFill>
        <p:spPr bwMode="auto">
          <a:xfrm>
            <a:off x="6732588" y="3716338"/>
            <a:ext cx="2152650" cy="2124075"/>
          </a:xfrm>
          <a:prstGeom prst="rect">
            <a:avLst/>
          </a:prstGeom>
          <a:noFill/>
          <a:ln w="9525">
            <a:noFill/>
            <a:miter lim="800000"/>
            <a:headEnd/>
            <a:tailEnd/>
          </a:ln>
        </p:spPr>
      </p:pic>
      <p:pic>
        <p:nvPicPr>
          <p:cNvPr id="68612" name="Picture 4" descr="http://t0.gstatic.com/images?q=tbn:ANd9GcQYGHSft_BbpCjyZyOJCreWz8RcQ75q8dtGJ1yxdzsl9-PrRKVvUw"/>
          <p:cNvPicPr>
            <a:picLocks noChangeAspect="1" noChangeArrowheads="1"/>
          </p:cNvPicPr>
          <p:nvPr/>
        </p:nvPicPr>
        <p:blipFill>
          <a:blip r:embed="rId4"/>
          <a:srcRect/>
          <a:stretch>
            <a:fillRect/>
          </a:stretch>
        </p:blipFill>
        <p:spPr bwMode="auto">
          <a:xfrm>
            <a:off x="2051050" y="1052513"/>
            <a:ext cx="2324100" cy="1741487"/>
          </a:xfrm>
          <a:prstGeom prst="rect">
            <a:avLst/>
          </a:prstGeom>
          <a:noFill/>
          <a:ln w="9525">
            <a:noFill/>
            <a:miter lim="800000"/>
            <a:headEnd/>
            <a:tailEnd/>
          </a:ln>
        </p:spPr>
      </p:pic>
      <p:pic>
        <p:nvPicPr>
          <p:cNvPr id="68613" name="Picture 6" descr="http://connectwithwellness.files.wordpress.com/2011/05/0511-1005-0201-0031_cartoon_of_a_tired_man_working_on_his_computer_clipart_image.png"/>
          <p:cNvPicPr>
            <a:picLocks noChangeAspect="1" noChangeArrowheads="1"/>
          </p:cNvPicPr>
          <p:nvPr/>
        </p:nvPicPr>
        <p:blipFill>
          <a:blip r:embed="rId5"/>
          <a:srcRect/>
          <a:stretch>
            <a:fillRect/>
          </a:stretch>
        </p:blipFill>
        <p:spPr bwMode="auto">
          <a:xfrm>
            <a:off x="6372225" y="1125538"/>
            <a:ext cx="2036763" cy="2047875"/>
          </a:xfrm>
          <a:prstGeom prst="rect">
            <a:avLst/>
          </a:prstGeom>
          <a:noFill/>
          <a:ln w="9525">
            <a:noFill/>
            <a:miter lim="800000"/>
            <a:headEnd/>
            <a:tailEnd/>
          </a:ln>
        </p:spPr>
      </p:pic>
      <p:sp>
        <p:nvSpPr>
          <p:cNvPr id="68614" name="AutoShape 8"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8615" name="AutoShape 10"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8616" name="AutoShape 12"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8617" name="AutoShape 14"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68619" name="Picture 10" descr="C:\Documents and Settings\Administrator\Local Settings\Temporary Internet Files\Content.IE5\3YTPPELI\MM900178313[1].gif"/>
          <p:cNvPicPr>
            <a:picLocks noChangeAspect="1" noChangeArrowheads="1" noCrop="1"/>
          </p:cNvPicPr>
          <p:nvPr/>
        </p:nvPicPr>
        <p:blipFill>
          <a:blip r:embed="rId6"/>
          <a:srcRect/>
          <a:stretch>
            <a:fillRect/>
          </a:stretch>
        </p:blipFill>
        <p:spPr bwMode="auto">
          <a:xfrm>
            <a:off x="4267200" y="1628775"/>
            <a:ext cx="666750" cy="666750"/>
          </a:xfrm>
          <a:prstGeom prst="rect">
            <a:avLst/>
          </a:prstGeom>
          <a:noFill/>
          <a:ln w="9525">
            <a:noFill/>
            <a:miter lim="800000"/>
            <a:headEnd/>
            <a:tailEnd/>
          </a:ln>
        </p:spPr>
      </p:pic>
      <p:sp>
        <p:nvSpPr>
          <p:cNvPr id="14" name="Arc 13"/>
          <p:cNvSpPr/>
          <p:nvPr/>
        </p:nvSpPr>
        <p:spPr>
          <a:xfrm rot="16643262">
            <a:off x="4537075" y="1241425"/>
            <a:ext cx="2232025" cy="4213225"/>
          </a:xfrm>
          <a:prstGeom prst="arc">
            <a:avLst>
              <a:gd name="adj1" fmla="val 16200000"/>
              <a:gd name="adj2" fmla="val 21366577"/>
            </a:avLst>
          </a:prstGeom>
          <a:noFill/>
          <a:ln w="41275">
            <a:solidFill>
              <a:srgbClr val="C00000"/>
            </a:solidFill>
            <a:tailEnd type="stealth"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sp>
        <p:nvSpPr>
          <p:cNvPr id="15" name="Arc 14"/>
          <p:cNvSpPr/>
          <p:nvPr/>
        </p:nvSpPr>
        <p:spPr>
          <a:xfrm rot="16643262" flipH="1">
            <a:off x="5530057" y="1118394"/>
            <a:ext cx="2049462" cy="5651500"/>
          </a:xfrm>
          <a:prstGeom prst="arc">
            <a:avLst>
              <a:gd name="adj1" fmla="val 16200000"/>
              <a:gd name="adj2" fmla="val 21366577"/>
            </a:avLst>
          </a:prstGeom>
          <a:noFill/>
          <a:ln w="41275">
            <a:solidFill>
              <a:srgbClr val="C00000"/>
            </a:solidFill>
            <a:tailEnd type="stealth" w="lg" len="lg"/>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a:p>
        </p:txBody>
      </p:sp>
      <p:pic>
        <p:nvPicPr>
          <p:cNvPr id="68622" name="Picture 10" descr="C:\Documents and Settings\Administrator\Local Settings\Temporary Internet Files\Content.IE5\3YTPPELI\MM900178313[1].gif"/>
          <p:cNvPicPr>
            <a:picLocks noChangeAspect="1" noChangeArrowheads="1" noCrop="1"/>
          </p:cNvPicPr>
          <p:nvPr/>
        </p:nvPicPr>
        <p:blipFill>
          <a:blip r:embed="rId6"/>
          <a:srcRect/>
          <a:stretch>
            <a:fillRect/>
          </a:stretch>
        </p:blipFill>
        <p:spPr bwMode="auto">
          <a:xfrm>
            <a:off x="5724525" y="4149725"/>
            <a:ext cx="666750" cy="666750"/>
          </a:xfrm>
          <a:prstGeom prst="rect">
            <a:avLst/>
          </a:prstGeom>
          <a:noFill/>
          <a:ln w="9525">
            <a:noFill/>
            <a:miter lim="800000"/>
            <a:headEnd/>
            <a:tailEnd/>
          </a:ln>
        </p:spPr>
      </p:pic>
      <p:sp>
        <p:nvSpPr>
          <p:cNvPr id="16" name="Slide Number Placeholder 4"/>
          <p:cNvSpPr>
            <a:spLocks noGrp="1"/>
          </p:cNvSpPr>
          <p:nvPr>
            <p:ph type="sldNum" sz="quarter" idx="12"/>
          </p:nvPr>
        </p:nvSpPr>
        <p:spPr>
          <a:xfrm>
            <a:off x="8367588" y="6356350"/>
            <a:ext cx="596900" cy="365125"/>
          </a:xfrm>
        </p:spPr>
        <p:txBody>
          <a:bodyPr/>
          <a:lstStyle/>
          <a:p>
            <a:pPr algn="r"/>
            <a:fld id="{6614ECFC-E50C-43D3-B8F0-45E8546E5638}" type="slidenum">
              <a:rPr lang="en-US" smtClean="0"/>
              <a:pPr algn="r"/>
              <a:t>129</a:t>
            </a:fld>
            <a:endParaRPr lang="en-US" dirty="0"/>
          </a:p>
        </p:txBody>
      </p:sp>
    </p:spTree>
    <p:extLst>
      <p:ext uri="{BB962C8B-B14F-4D97-AF65-F5344CB8AC3E}">
        <p14:creationId xmlns:p14="http://schemas.microsoft.com/office/powerpoint/2010/main" val="301727090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43" name="Picture 6" descr="http://www.mentalhelp.net/images/root/zenbusiness.jpg"/>
          <p:cNvPicPr>
            <a:picLocks noChangeAspect="1" noChangeArrowheads="1"/>
          </p:cNvPicPr>
          <p:nvPr/>
        </p:nvPicPr>
        <p:blipFill>
          <a:blip r:embed="rId2"/>
          <a:srcRect/>
          <a:stretch>
            <a:fillRect/>
          </a:stretch>
        </p:blipFill>
        <p:spPr bwMode="auto">
          <a:xfrm>
            <a:off x="6267450" y="1125538"/>
            <a:ext cx="2876550" cy="3095625"/>
          </a:xfrm>
          <a:prstGeom prst="rect">
            <a:avLst/>
          </a:prstGeom>
          <a:noFill/>
          <a:ln w="9525">
            <a:noFill/>
            <a:miter lim="800000"/>
            <a:headEnd/>
            <a:tailEnd/>
          </a:ln>
        </p:spPr>
      </p:pic>
      <p:pic>
        <p:nvPicPr>
          <p:cNvPr id="69633" name="Picture 10" descr="C:\Documents and Settings\Administrator\Local Settings\Temporary Internet Files\Content.IE5\3YTPPELI\MM900178313[1].gif"/>
          <p:cNvPicPr>
            <a:picLocks noChangeAspect="1" noChangeArrowheads="1" noCrop="1"/>
          </p:cNvPicPr>
          <p:nvPr/>
        </p:nvPicPr>
        <p:blipFill>
          <a:blip r:embed="rId3"/>
          <a:srcRect/>
          <a:stretch>
            <a:fillRect/>
          </a:stretch>
        </p:blipFill>
        <p:spPr bwMode="auto">
          <a:xfrm>
            <a:off x="2916238" y="1916113"/>
            <a:ext cx="666750" cy="666750"/>
          </a:xfrm>
          <a:prstGeom prst="rect">
            <a:avLst/>
          </a:prstGeom>
          <a:noFill/>
          <a:ln w="9525">
            <a:noFill/>
            <a:miter lim="800000"/>
            <a:headEnd/>
            <a:tailEnd/>
          </a:ln>
        </p:spPr>
      </p:pic>
      <p:sp>
        <p:nvSpPr>
          <p:cNvPr id="2" name="Title 1"/>
          <p:cNvSpPr>
            <a:spLocks noGrp="1"/>
          </p:cNvSpPr>
          <p:nvPr>
            <p:ph type="title"/>
          </p:nvPr>
        </p:nvSpPr>
        <p:spPr>
          <a:xfrm>
            <a:off x="457200" y="44450"/>
            <a:ext cx="8229600" cy="935038"/>
          </a:xfrm>
        </p:spPr>
        <p:txBody>
          <a:bodyPr rtlCol="0">
            <a:normAutofit fontScale="90000"/>
          </a:bodyPr>
          <a:lstStyle/>
          <a:p>
            <a:pPr fontAlgn="auto">
              <a:spcAft>
                <a:spcPts val="0"/>
              </a:spcAft>
              <a:defRPr/>
            </a:pPr>
            <a:r>
              <a:rPr lang="en-US" dirty="0"/>
              <a:t>Is “Normal” Condition Good or Bad?</a:t>
            </a:r>
          </a:p>
        </p:txBody>
      </p:sp>
      <p:sp>
        <p:nvSpPr>
          <p:cNvPr id="69635" name="AutoShape 8"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9636" name="AutoShape 10"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9637" name="AutoShape 12"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9638" name="AutoShape 14" descr="data:image/jpg;base64,/9j/4AAQSkZJRgABAQAAAQABAAD/2wCEAAkGBhQRERUUExQWFBUWGB0XGRcXGBscHxwcFxgaHhgVHBgcHScgGhwjGRYXHy8gIycqLS0tHyAxNTItNSYrLSkBCQoKBQUFDQUFDSkYEhgpKSkpKSkpKSkpKSkpKSkpKSkpKSkpKSkpKSkpKSkpKSkpKSkpKSkpKSkpKSkpKSkpKf/AABEIAOEA4QMBIgACEQEDEQH/xAAcAAACAgMBAQAAAAAAAAAAAAAABgQFAQMHAgj/xABZEAACAQIEAwMFCA0HCQYHAAABAgMEEQAFEiEGEzEiQVEHFDJUYRcjQnGBkZLSFRYkMzRSYnJzk5ShszVDU4KxwdMIY6KytMLR1PAlNkRVxPFWdIOEw+Pk/8QAFAEBAAAAAAAAAAAAAAAAAAAAAP/EABQRAQAAAAAAAAAAAAAAAAAAAAD/2gAMAwEAAhEDEQA/ALnyb+TbL6rLKaaalR5HQlmJe5Idh3MB0Awze5BlXqcf0pPr4oOD+IzRZJlj6SyO5SSwJKxgVDtIAOunl3I37Iba9sXP28yTVstJTIjHQGildiIyEZlnkOkkuqSaIwqgEtr3ABYBu9yDKvU4/pSfXwe5BlXqcf0pPr4pKvyg1MdRNTSS0cUkOhR2Kh+c0guojVWDKwugKdoi5N7Y2txzWl2CwgFDHqiFPO7AtDFIyNUBlhQ3k03J2FiRgLb3IMq9Tj+lJ9fB7kGVepx/Sk+viEeKcxEs55EMi09rxQuTcNCJATPIVtsdgkTEnbYdrG6LiyrHm5aKJ/OI+cqwtI1kM9HGCWIGq0dTI5OkDsjoASQ3+5BlXqcf0pPr4Pcgyr1OP6Un18esu42ZnvLGyRMyxqRHIdDu+hEldgoDksoKqp0k2LHu8Px3y62WCWO0MZsZludAMdOwaReoS87AuNlst7AkgM+5BlXqcf0pPr4Pcgyr1OP6Un18aZuM6haWOo83Gg0pqJG1NpRlR2KFhfYlVFwD1ONWW8ZVE06wxGmqNas4ljM6RqIyoZDqV+Y3bXZG8bgCxIS/cgyr1OP6Un18HuQZV6nH9KT6+Nb8ePG0kcsSGWKVImSGUyffoyYdOpEJZpgsZUgadQYm2Iy8dTSuwiVFVXUKeXUzmRWRTrHJTSiM2oJIxsQL6QMBN9yDKvU4/pSfXwe5BlXqcf0pPr4g8P8AHc1XNEqciRTbmpFzmMIZWOt52VY7iygx2vvse/FnxDxJNFMIol6KrkmKeUvqZhy0WEWBGjd2awLLcb3wGr3IMq9Tj+lJ9fGD5IMq9Tj+lJ9fEOr8pNpSEQFBaMByUmMyaXmjETWO0JOmw3kAX4S335zxuwqUgpmUqY+Y03JmqBvy9CKkBvcpKrlj2QGT8bAUNb5MaKibVJRrU0u5ZxzDNCOuohWtNGPYA4Ftn3OL6k8leUSoHSkiZGAZWDuQQRcEEPYggjFjlWa1EskQMRMZi1NMUMZ5gZ1KctnJW+lW3vsw3x44fj81qp6QbRFVqYV/EEjFZoh4KsgDgd3MsNhsEf3IMq9Tj+lJ9fB7kGVepx/Sk+vhxwYBO9yDKvU4/pSfXwe5BlXqcf0pPr4ccGATvcgyr1OP6Un18HuQZV6nH9KT6+HHBgE73IMq9Tj+lJ9fB7kGVepx/Sk+vhxwYBO9yDKvU4/pSfXxX8QeSrLIqWodKSMMkMjKbvsVRiDu/iMdBxVcV/gNV+gl/hNgPjXmnBjxgwH0xwRWU8OR5dLUgaUcBWPRXkkljDtuBp0yMCTsATtibm1NlkM8dMYGM6wkxJTiTWqLISFQxsDGxZ3N7jYPc2xo8n+TiqyOgRjYIyykWB1cud20EHua1jizg4EMRRoaqeN49YDELJqDiNUV1YdpUjhRB0J63ve4V1NX0Ks0EeX1LskYEkRpywCyuWHMWR9LlmVjr7Xfv1GIlFS5ZIzvDlcki8wqS6LHHrU6WAjqJVUWK2KhAdum2GP7TnEplWsnWR10yyaYiz6TdNOpCkYW5ACp0JvcnViBH5Lolkdlk0qzB/vEEkmqwuxnnSRiSwLE2BuTuMBdZvV0+XwyVHKtflqViW7OQQkaqtwCQCBYdw9mIVNmlKjxpTwtIII1iEkYASGNxGyqZJHUHsLE+kamsFJHjaZzw3HVNFzWk0xFmCq7Jd2XSHLoQ91UuAAQO0b92F0eS2LlSU4mlWmdmfk6Ym0lkCDTLIjOAFG29+m4sbhtpzl8dckccKGQr2ZhZ1VjrKxayx0yFY5WAFtlI+FuUvEtERU1QiKzRwGWRSBreIwxyEqC2ll0rGpI6FQDa4xvHk3pQHsHDsQysrFeWyKqxvHGPeldAi2bQTtvjVN5N4ZKVoJJJGYgBZQFV0+5o4G02HoukXaQ7HUR3CwMMWTwGnNOI1EJQx8sbDQy2K2B2FiemNuZ5LDUqEmjWRQdQ1b2I7weoPdcY10OWsksrmaR1fQFjbTpj0A302F+0Tck3PTFjgKKo4IonRYzTppRXRQLiwktrtYjtG3pdeu+5x7qeDqSSQySQK5NtmuV7KhRaMnQOyFBsu4AvewxdYMBVrwvSjlWgQGAARMB2kC7BQ3XTb4N7Y95lw/BUFTLGHK3CkkgjVa+4I62GLHBfAVFLwhSRRGFKeMRm9xpve5vuxuxN+8nbEZuCaE2BgWys7AXa15GVnuNVjuqWB2AAAsBbFtmeZJTxNLKwSNBdmN7AfJuT3AC5vhKrqw1U587gqhAdKwU2mwma2p2l0va4ANopWVQqsxuSQoOWW08CRhKdY1jUmyxBQoJNzYLsDc3+XFPRkS5nM63tBAkBPcXlcylfjVBEf648ML+axRQxyS00C5fWQxmUKVjCSJexRhESkyM3Z66lcp0uL2fCucJCI6dop42kZrSzcs82YgvIHMcjaJbh20G1gLDpYA4nGcGDAGDBgvgKnijiBKGmkqJT2IxewtdidlQX7ySBhI4H8swr6nzeWDkMQxVlfWOwNTB7qCg03Oo7bEYaOPIYJqY004kbnnSqQgGQstnulxYadNyzWUDqd8c74T8m9LArpUUc1TVdq8Z0aUifUI3DcwRbgEX1FtQIAAW+AZYvLbRGcpaXlBgpqNI5YLFgL76gpCkhrbjux0NWuMfOeY+SdkKnmmSMzCBlZLTpZdTbF+VZY11atenSQ3THbOF8/SUCARvC0caEI5RtUforIkkbMjr2bEg7HqBtcGHFVxX+A1X6CX+E2LXFVxX+A1X6CX+E2A+MsGDBgPpvyVcXUcWV0sL1UCSKjXRpUVh745sQTcbEHDxS57BLtHNE58FkRj+4nC15J4Q+S0gYBgUa4IuD74/ccX1RwpSSCz0tOw8GhjP9q4C0D4zqxRfaFl/qFJ+zxfVxhuAMvP/AIGk+SCMf2LgL7VgLYQ+M+D6WGlaSKERvrhXUjOps9RErDZu9WIxc+51Q98Ab2O8jj5VZyD82AYtePHnK6tNxqte1xe3ebdbb9cUw4Cy/wBQpP2eL6uImZcGxxKJKGGCnniYSJy0SMOQCHhcqo7DoSvsNm6rgGnFRX8XUcDlJqqCJx1V5UUi/S4JuNt8bcjzlKmISJcb6WRhZo3X0onX4Lqeo+UbEHFZlD8qvq4j/OiKpXu6oIZPjs0KE/nj24DYfKBQfBqY5P0RMp+aMMR/fgHG8LAGOOqlB2ulJPa/hdowB8uGAYzbALx4lqG9DLqnr/OPTpt4j35ifmxU51WVkstPTSJFTR1DsrPFO7yaI42d1BMSCMsFC6gSQCSD0OHVnthQ4yqzI1H5oQ9VzS8O/Y0BSs7SMt7RaH03FyHMYHhgJh8nVDt7xbcG4klBJUgqzEPd2BAILXIx4qeF3hZJqeWWWSLVaOond1YSABl1tqZG2Fm7QG+25OI+Y5tmSwSSLTQxaEYgGVp3YqDZVRFRdz0Jf+rvtUZNxmyQtUyx19SEW0rKkKxodKswSn5ivpAZe0yk23vucBexZa1SVqaiJdUae9QKSSGDo5JkdEOvXDGBsFFjub4W4qrziCGmoyZSk8U0ckkLxrHHAyP78+hVZyyunve51DwYlh4e8qFBW6hDKQyKXKOpU6UF2Ivs1h4E/NviV5OVH2Lo/bCrn43Gon52OAKHizS4iq4/Npm2W7hopSP6KawBb8hgr+wjfDEDiLmmVx1ETRSoskbbMrC4P/sd7jcdxGF1KiTLCBKzTUXQSsdUlP4CU9ZIf856S/CuO0AbCcKOZ04r8wemluaenhjkaK5CyvMz6ddvTjRYj2TsSxuDYYbVkBFxuDvf+/CbnM8q5iHo1E0ggC1MTNoXQHJgtJY6JrvMVUizLqJI7NwsxwFRKVMcCwst9JhLxW1Wv96Zetl+YeAxo+x8tC7yQB6lHCh1llZpF0Fu2rsrNItmF06ixK3JINbnnE9fGqAUqRPKxjiUuJmaTls4WwKRoLITqaTuPZOJWQ5tJBGPOoq5nbd5HiRxcC5Kx0zuI06gC1zte53wGnOcmjWOeqqlOtrM7wKrGKNAhIBdQZUAhDMCpuCwC22xqNbUNUU9QlNLMKeF45GCiAyNMYixhjm061XlE2JUHULE2NpvG+dxSZXUtG6sJV83BBHpTMItJv6JGve9rd/TDVCgCgDoNh8mAr8q4iiqQ3LPaU2eNgVdCfgvGwDIfjG/dcYxxX+A1X6CX+E2Nee8MR1JV7tFPH97njOmRPZe1mQ96MCp8O/FBmOeyJT1FLWWWc083LkUWjnCxNcp+JIBu0R3G5XUu4D5VwY98vBgPq7yQ/yNR/mN/EfDjhO8kP8AI1H+Y38R8OOAMGDBgFzj/wDAm/SQf7VDhjwvce/gT/pIP9piww4AwYMGAos1yF+b5zSMsc9tLq1+XMo9FZQNww+DIu46EMOzhb4g4nSNoppValqKdidM2yyxOLTRRzj3t7qFdRcNrjTsjpjoONbQA7EXHgcBiCoV0V1IKsAwI6EEXBHsIxCzrPYqZLuTqNwiKLuxAuQq+wbkmyqN2IG+J5SwsB8nxY583Coq6+ZKuR7KQ4jUhRLCzHlgtbWqRspUxqbarPe7YCozPiWfMCwUe8qCXAIMSKBctK5I5ll33tHsdKzWuGvyeZO4iNTOPfZlUIpueVAtzFCLgEdS5FhuwB9EWOJKCMmmy+JQiTOXlVf6CEhpQf0khijJO51t13w3qtsAvcYS3iWJVaQu4vCoOqWNSOYmr0UU3UMzkKVJUkagRQZxxCMuzA3GtKowKYQRrM0muNZY7nTp5cUasCQPRIN7hmniGhYqksQ1SwPzFH4wsRJF/XQsB+VoPdhR4w4HirK6nrKlgKeKIKUIbVI/MZo0Mdr27W4F2J7NupwHiXL6Wp9+Slio4pfvlVKsUbOjEh44lVibyAlDI1rqxtquLOfCotSQ7aeyNrWsCSQLdwtbbuxA+xTVbRPLHyoomDRR2HMuCLOzjeIbEctDcjZjYlAyKtsAaxjWxVrjY9xHydCPl78UVTq+ydONR0mmqDp/KWSlGrxvZyP/AHxjKUAzGt3N9EDab9ntI41afxjyrEm+yj24CorauTKSY40MtPLZaVL7xzsbLSnwhY9pW+AA69NOGPhzIhTQ6WPMldjJLKQLySN6T+wdyjuUKO7FcimqzNmP3qiUIB4zzoC7f1IWRR+lbDQBgFXinL2qZoIGLCMhpbxNodHi08ua5FrIzLYA3LMpIZVbFXTccyQytTVCLUSRKzM8DRqdEbqnMkhldeWSziyqz6r7AdMNmZ5eXkhkS2qNiDfvjkFnW/xhH+NB8eEyj4JEOY1eZVCNIzyAQRIpc7BbSFRtqLL2dWy21EjYgNnEiyVd1lTQeVIYKVbSStI6GNaibSSkaprIF2KhjctcKA+099I1dbb/AB9/78UtFlkksyzzqE5d+XEtjp1KVLPIB2mKm2leyPyj2sXpFhgM3xQ8a0Mc1BUq6q4EUji4vZljYqw8GB3BG+MUVdKcwmidgY1hjkQAWK8x5FIbxN4yQwtttba5q5qySSnzYO91i5sSLYDSBTCQkkbsSZrb9yjvuSHynzDgx4wYD6Y8l9ZyMrpZQwaHQwnHXlsJG9926CxGseGl+5r9JVri+OceTmlZMqo6iIXbl6ZE/pEWSTp3cxbkr43KnqCrPlNckWgK2unl+8yX9EnpAb9B10X8ChsQuoGHBjAO2F7OOJ2WR4KWBqmdFDMuoRomoXQPKw9JrbKoJ8bDfAbON0vRv+dEfmnjP92L7HNMw4oqKqFlJo0UmzBTVTOrIwJUqkK2IZbEWxd8OcatLMIZ00s9+XKkcyRyEAs0dpkVlkCqTbcEXIOxGAcMGAHBgDBgwYAwv8VQGMJVxgs9NdmUdXhYDnRgd5squo/GjXxN2DGuolCIzHooLH4huf7MAscNTCpq6uqUhkBSliYdCkS65GU94aWUrcbHQOthhrwteTek5eWU2wBkUzEKAADOxlsAOgHMAA8AMMuAjZhVGKNnCs9vgqLk/EO8/wDW3XEDJM786BIikjANgZABfx0i9yB0JIG9x3G07M8zjp42llOlF6mxNvbYAk/IMa8qzqKpXVE2pQxUmxHaXZhYgHY3HTATVFsZwYMAu17f9q0ntpqr+JR4jwVKx5jmDuQFSnpWYnuVfOix+YHGzNTbNaE+MFWP30x/3cL3FjEzZjEps9RFQ0y9f5+WeNjt4Izt8mAZuBqQijjlcWkqC1TIPBpzr02O40qypbwXDDjxCgCgDYAWA9g6D5se8BU59xCtIFZ0kZWJGpFuFIFwGNwBfcDxNgLkgGdRVglRXAIDC9ja/wAWxI+YnETMOIoIDaV9B/NY7E2vsDtcgX7iQDa4xYRyagCO8X32/d1Hy4D2MGDHlmtgKGj/AJVqf/lKX+NWYpkP3Pnf6ab/AGGDFpRPfNqjw80pvnE1X/xxo4pfl01YVAJaKTUqadTaomUMRsbgabknoG9mA+ScGNnJP/V/+GDAfUfkxzOGDJKRppI4l0HtSMqj74/exAx4lz2OSRxSwS1sE1zIsUWmMP1EqTyFI7kr2grHtAMLNqDU3kwyFTQU00dBA8pU3qJ2X+kYdgBXYbd3Y6Ye/sTUP98qSo6aYI1j2sfhScxvDcFemArIHzMxDmPS0qqN5JC07kAmxYAxxKbWuQSDcnbphaqcvjNTC4qDWiaoiSol0rbTpZFjLRIImiZmhvGSdwp7W9n+HhenDamj5jjo0xaVhuTs0hYr17rYjcXwXgj7tNVSN8i1cN/3YDZw6ml6tRsq1HZHcAaeBrAdw7R6Yi8VuFny5j65pv8AnUlUo/eRiVkrnzmsU9zxMP60EY/tjOInG69mkPhXUxHyyW/sJGAZF6YzjC9MZwBgwYxrGAzhe4/qCmW1en0mhZAb2sZRoBuO8a74lZrxXTUzBJJl5htaJQXkN+lokDOfjthez3NJ6+meKGirF1aCsjrDENSOrqTHLKrlboL7XsT34BxoaYRxqigAIoUAdAFAAA9lhjfhWTOMyVAXy+NzYahHVre/fpV4wPkLfLj3JxmYz90UlXTra+sxrKg+Nqd5NI26kYBkdgBc4xFpsNNrW2t0t7LYWJuKBVjlUEiys1tU6jVHCpAuxa2lpbHsxDe9tQAviRw3NyD5k1wYV96LH04BshB72juI279lY7OMAxYMYBxknAK2eyBczy8kgDRVLuQNysJA+ZTihzdRJnKrfYzUhNj3xU+YyAfSRCcTXppsykSqjEIgj5iwpNGXE6SWV5WAI0o2jsbNcdoixAEDNcjnoJRmWiF0hUcymgQoFjCOrSRsT2nUSubFVBHgeodIXpjOKvJeI4KoHluNa+nGwKyJ+fG1mX5RbwvizJwEaoy+JyC8aMRaxZFJFr23I7rn5zjeqBQAAAOgAFh+7CtmebTVZKUBB5LhnmJ97LRm4pVZfSLEBXIuEUm/aIUXmU5ulTEJEuNyGVhZkZTZ43HwWUggj+7ALOUZ3WZkryU8kNLEHZBqjaaXbcMQWSNbhlNrN8fUYntwOJL+c1VXUX6qZjEh3H83AIwenffFF5LxyJ66l3ASd2UG3TmyC1772jMHdtfD1mWZR08TyysESNSzE9wHs7z4DqTYd+AVchyeGkzSeKCNIlakhfSg6sJ6gFj3sSGG5v0GJfEjryKoaTqEM3wunvUl2Ittvfv+EMVc2SVVXIap4KftosYp5y4ZUVi6u0sYbTLd2uirYAgarg3n5wpWimDAIRBMtkdtAIhe6BGOyDaxsO7YXGA+TeYfE4Me+QfA/NgwH1Z5If5Go/zG/iPhxwneSH+RqP8AMb+I+HHAGF7jwHzGUr1Bjb6M0ZJ+YYYcUXHJIy2sI6imlI+MRsR+8DAb6RrVtQP81A3ztOP9zELj0fcqN3pVUrD4/O4R/YxxKiltXyDvanjb6Esw/wDyDETyi3GWzuOsWiYf/RlST/cwDHfGb4T+Nc3pUkp0qpYRHze3FI6jYo4jkZCe0iuVO4sNm+DhVyuamm3nd0jJkEKwzyRqNNU0McFPHC4UsFWN2J1EmZSNsB0nOs8ipY+ZKwC3sABdmY+iiKN3YnYKAScUsVNVV3amL0cB6QobTOP87KPvV/6OPtDvfuxAyjKOVmjJK7VJFOJKeWZtTxKH0SxjYC5JU8z0yNmJw9YCBlmRwUy6YYliHU6RYknqWPVifFrnE4DGcGAMYZb4zgwC7m/CCPJz6djTVPTmoBZhb0ZY/RlX47EdzC2Icc4qiKWtTk1S3kRo2YBtG3Pp5L6hYGzIdwGIYMpuW7FXxDkaVURRiUYENHIvpRuvoyKfEeHeCQdjgK9autptmjWtjHw4ysctvyomIjc+1WX2Lvis4n4xvRVIEFZFLyJQA1LMQG5bWJkRWjt33DED+ynp+Jswp+Xzpqdy00lO/nFoVEkS6gySRL97kQG2tbg6et8Ts+4wrVhJGXXBQ9tW85jYHqFWKzMCtzd9AOwJF74BsyuaKOKJIzdRCpQd5jVVAYDv+D08cbDWR1EekFXWWLWF/GRwN7HuIYC/TfCFlNDPNFGlFWUsqwLpjqFJEsSEDVDJT2cSpZVGlyjdlbnULlipfJ7GigioqhLuRKsunSXbVJohA5KqxtdeWRsO8XwCzw1wPAzz008QZooaW0gYtJFI0BDrFN6SgFA4UGw1EgWIGJFDkFPC60+YK7ksBFNJPUNDP+KrxvKY0m8YyLMd0v6IeMkyGOlQqhdiza3eRi7u5ABd2PU2VR4AAAWGJGYZekyNHIqujCzKyhgR4EHAe6WmWNQiAKqiwUWAAHcANgB4DFNm+RyK5qKN1jma2tHBMUwAsokA3VgLASLuBYEMAAITZHV0lvM5RPEDtT1TNdR+LHUi7geAkD/GMDcaSa44GpJoaiVrKJNLRkLvI/NjYghYwWsdJOwA32BTy3NTBm0ks0TUxZrSJs9lnhjPMDJcunPgO4A2YEgWIw4cWyiQUS7NHLWRBrbhlVXkX4xrjjO2x+LHnirJIbPWSzSQlI0AZSNjDKZIyEt23LkLp31bAdd0/N8qcIkfKq058wEc1TVRxpDOxLRSCnpgyA8xdroLs1iQWvgOnLmKAsNVtDKjX/GcIVHtJ5ijbvOKzN63RHO63PJR3ZeaLbRs6rpBJW+x3A2OF6qyDMKh7MI6UtpEs8MmtZRGbo6QPFdJFI2bWNO3phQAy8qQRsWfUVupOpwWI2vpBsNWx0jbfAfL327v6pQ/skf/AAxnHd/cph/pqf8AYaP/AA8ZwFn5Iv5Go/zG/iPhw1Y5v5NOEqWoymkeaIyMUPpSSW2kfYLqso9gGGeLyf0C/wDhYz+ddh8zEjAXxqV/GHzjFJxVnVOlNOsk0SFopFAaRFJujbWJ649faLl/qNJ+zxfUxIi4WpEUrHTQRhgQdESL1+JcBW5PNrlpJG9OShJPyGnJ/fJiRx/FqyusA9XkPzIT/dhayPiemTzDnzxQSw0rwzRyusbI+mmurK5UjePbaxG4uMT+LOOaB6KpjSsp2Z4JUUCVT2mjYAXBI3JGAtcv4fpYKdiEXS6FpZJLFpA4vI0sh3bUL3ubfEBtR5RU04RkqYWaMuFWpngbRKosIZJC67OA4jMjKA2m997DFO1TX5fzImTksi8qAqLypHa4kkY9kyaGAAGwIvfe0rOONqR6dwHDySK0QiIs2txo0MCOyASASdgL7nAe6rh6enkNTSyPNJoCPDMQeYikkCN7DkuNRsB2D0I+FhgyPOo6uFZYr2NwVYWZWU2aN1+C6sCCMbcspTHEiMxkZEVS56sVUAsfaTc/LhddPM8zjK3WKuDI6gbecRLqST2F4lkU+OhTgG3BjAxnAGDBgwBjXUOApLEBQLknYADqSfC2PZOF7OX86l80Q3SwapPgh9GD86Wxv4IG6akuCpXU0yQQ16qQsMk1dJGbXZZ3AKad7FaNpTf8YW7zZxXhunbtw3hLC4enYx3uNmIXsPsb9pW7sW7U4ZSrAEEEEew9R8xxQeTyUnL4VJuYddOT4+byNED8ojB+XAQM34eVpYxUqHMjaYquL3mdHClgGeO1wVQ9pbLcAFO/FbByqKc01dOxQx8yGoeeVDIFYK8clpQvNUlTqAAYNewIOG7P2GqlX8apUD+rHI39inFRxIpGZ5XpvbXU6reHm56+zVp+W2A0Lm2U+uL+2Tf4uMnOMq6+eL+1y/4mHMYLYBMXN8qJCirVidgBVSkm/Sw5m+PXBFIkss1YoblPeKm1O7e9Iw1y3diRzZVuPyUj9uJvGdWzJHSRMVlqyY9Q6pEADPN/VjuAfxnTE7MqyKgpDIFtHAgCovU2AWOJfEsdKj2kYBQ4+zwNUrAk0UZpdNUyyMoEsqkNBTb9AVV2J7iYjhnjanzSi/HhnT5Rv0/JdGHyMPZv64TyeSCC8pBnlYzTkdDJJYlR+SgCxj2KMV4XzGut0p617+yOpt09izKv01/LwFRkYpLmnrXtWROYmBmmBltuk6rzNw8elzbodQ7sX+ciOGim5bqGSGTSwbUw97bTZyxa4Nt793d3aeKlNNJHXxg2iGipVer05Ny9rdpoW98HsMg+Fjfm8ayQyAEiN0k98GiwDxuDJfVcoASR09h6Ah8j85/xm+c4MW32Bh/8xpfoVf8Ay2M4DrfAnlioaHL6anl5xkRCGCR3Fy7HqWF9iMPWV+UXzqNZKahrJka+l9MKKbGx3kmG1wRfpsccs4N8ifntHDVGq5fMUnQIr27TKQW5gvcDwHU4fcryOuy5RHGTPGqKFaKOPcoCuqSB5I21aOWuqOXcR3IudwtX49m5kkS5dUGWNQ5Tm019JBI02mOs2U7Lc9L9ReBJ5TJVJDU0SEdVknlVhfuKilYA/ETitzjMRK5M0aq7EX1pUwAqhsGaOalli1AXGu/TYNttDTNoLm9XTbdG88jUW7uxFUKv+gMBcR5vVyTmbzamjTlhGeeWVYxpOpGDvTpqJ1sBpBAsb2tutZvnE1ZIqz+8xamQQQGQxzNFLbmatK80X06VVrkhFsplRsTIZEaS6tFIxsRJApkZrDuaCkL3UXtpqAb94xe5dw3JPNGZkdYFWUESWj185NJZYlLyAk9ovLIX2FgLmwV65nNRUqiiEZgcctEbXIYJn08uJHBBkhkLho2b8Zd7Mox0CjykR0qwKzqEiEQZWs1lUKGBHwu+/jjmWa00lLOFYprjdZxr1IJxDMjBVcMIyziSR9LKSkiyabI66X7K+OaOZLrPGpHpRysI3W/c8bkEH93gcBUtxpJRycmsVAqadU4YjUjbJPytHTXZGCudDEbaSMbVzcZjVU3m93hppHmkm0Mq6xC8SwqWA1t785a19OkA7nFBxZxJT1tREsJWSOJJRLKHAVllS3IU82Lmgsqs2h7DSoN77b8h4lKVUk5R46aQhahzGFjE50cqbaeSysl0dx2biMnvIDpIxnHgjYfJis4bzZ6iAO6BGDPGQGv2onMbn2DmI1h4W7zYBbYwTiLmGaRwLqldY16AsQLk9FHiT4C5xUzVM9VtGGpoe+VhaVvZHG33r8+QX8EGzAN+ZZuxcwQAPNa7XB0xK17SSW69OzGCC3sW7CXk+UJTxhF1MfSd29J3b0pHPexPzbAWAAx6yvKY6dNES6VuWPUks27OzG7O5PVmJJxNwAcLPARHJqNPTz2qt+0PhhqakRozsbKqlifYouT8wwr+TmsT7HxnmRMza55Ajg6DPI8pVrE2trtv4YCyzS71dIgHoGWcmx20x8oWPQG9R+4+GFriniSOmzSGWYHk01O5kkU3EZqpAsbMguxB5BXYdXXDDl0oaWarayxaFSNm2HLS7vNc9FZ3O/eqKehGFmjaC75nUo7tUTKKWIBmYqikU4WG9jK45ktyOyGJuLMcBbUPlUy6VtKVSE79VcDpfqVt0PjhqiqVdQysCpFwQQQR4g45ZnXksOaTCaSOPL731CI8yV72sZNOmJWBHVdZ8Se63TyVcilkhgray73azS6VLNYOW5aBjqUady1r3tfAW3CqCqmmr23WQcmn/QId5B+ll1N7VEePFa3nuYRwDeGitPMO5pmH3PHf8gapT7eX8m+DM6iOMImXuCtkVVmg0aVFhpYupCjoBoBt3DphFqOPajI7Q1NEjyTF53nSossru13IvDsV7KaT0AW21sB2Bem+KziLLY6inkjkbQrLbXcDQwN0kBOwZXCsD4gYReHfKZU5sXhpadaZlAZ5pHEojVulkAXW5IIAJA2ufDDNS+T+nJD1JkrZOoaqbmAfmxWEab+C4D3whnYraciUo0sbGGcIwZS6ixYW2KupDD86x3Bx44ihC01QApUcmbSdAH8y/Z1A+iB0Fu4eGJc3CUYcPA70jaQpMAjUMqklVZGRkNizWIAO5F7HHjM6EciRZAxBjdXmZ1B0lCHktcKp0knYADwAwHx9gw1fa7Qf+aJ+y1H/AAwYDu3ksgqDlNIY5YlXlnZoWY/fX+FzVH7sNnmtV6xF+zn/ABsc44Bqq1KLLYoaiFEqFlChqcsU5Wtt25w1XIt0Fvbh5GV5l69T/sR/5nATTRVfdUxD/wC3P+NjyKGs9ai/Zz/jYifYvMvXoP2I/wDM4PsXmXr0H7Ef+ZwE0UNX6zH+o/8A249eY1PrKfJAPr4gfYvMvXoP2I/8zjH2LzL16D9i/wD6MBPOX1PrQ/Ur9bEKu4WkmIMs0bkbAvSxNb4i17Yq6Vsxeqnp/PYhyVibUKQb87mbWM21uX7euDhtK+rpIag1wQyoHKrTRkC/cCTfAXEeR1KgBa1lA2AEEIA9gGnHibh+pdSrV7lSCCDBTkEEWIIKbgjuwsZvnFTSziGbMW7UJkTRSxl3k5gVYliAYvtcm3gTsAcZqKutWhpqkVsrtOacFBDTD7+V1BSygDZjbUSNhfvwF/wWGQVNOzs4ppzEhYAHQYopFWwA2XWQOuwA7sQ8ny2d5auEVRhjjqnIWKNNXvyrOffHDCxM99kBB1bkdKnJOJJoIlm83ml89lVhJPPSxhi0A0ECK6qOXAOoBv4nDPw/l1R5xPUzCKPnLGvLjdpLcrX2i7Im5DgWAI7N777BOouGoYn5iqWk/pZGaSTpa3MclgLdwIGLXBgwBgwYhZvm8VNC80zhI0F2Y9w/vJ6ADcmwGAXPKJX+9LSgFmqNmVepiW3MX2GQskA9so62OFvLuCHq1kqAtFKJmNhUU5YsqlgZ0lWQMnMcvKLDoy77Yrps0mncSSqYnrHVIJdavGsdwkUQkUlVkjMk07KxGqSNLXtYdcy+mWONUQaVQBFHgFAAG/sGAQPc5nJFxRWuD2zWTLsQbmKSfQ3TocWObcNVwK1QqVqJ6fW0UAp0SNtaaWj3k1gsOjGTY91tsO+DAKdJxbVhAZ8rqVNtxFJTy733G8qn4tumNq8dC29FmCnw81c/vW4/fhmtg0jwwCxJxVUuByctqbnoZ3hhX4z74zj4tF8RpOAxXOJczEczKCscKaxFECQWsbhpHay3ZgBsAFGHC2M4BGqvJqKcrJlbJQzarO1mdXjN7o0bEg9qxB2tv44szSZop2nopB+VTyxkfNM98M2DALXJzRjYy0KD8YRTOfkUyqP3421EzCNlZ+ZKi9AURXk030gHUUBbbcm17EnvYMVXEfvdLUSIArrDIwYAX1LGxB6dQQMB898qv/8Ah+H9iqP8TBhC+zM/9NL+sb/jjOA+geAPwbIviqf9STHVMcr4A/Bsi+Kp/wBSTHU74DODBfBgDBgvgwC3lf8AKld+ipf/AFGFzhfMqiSjpKSkKI3mySSzONXLR2ZUCR9JJGKP6XZULc3uBhjyv+VK79FS/wDqML3kn6P7KakH+hKbfOTgLtcqpcvRppWJlkGgzykyTSFhtGuxY3PSOMAeC4p9JOR5dpYI33CQ7C4U6oe0VuL262uMXEsQkzZtW/Ko1aP8lpppFkYeBIiRb9bEjocUNWgPDtGG9Hl0WraM7F4Qfvvvff8AC28dr4DZTqpy3JgbFRJSg3AI2idRcdL3t8uOgqw6Y48lNzBMaaCpkUKzRmAoqpUD7wzCGRYTKgJDFNXZ5QYag+KvguE1sNbU1eqadITZ5CweJ0Z/QKkGLusF0+gcB3fVg1YW/tHjF9NTWoO5RVzWHxamJ/fgHk9pGN5hLU73+6J5ZR0t6DNo2HfpwHjOOP6eF+VG4qJz0hiZCR7XcsEiG43cj5cI3E+UjM2U12bUlMo3WlikiYIfa7uvMe3VtNgem3XqdPkkEaLGkMaovooEUAfEALDriQtKg6Ko+IDAc54UyfLKGCamjkkrRIV5q8t5wbXA7EUZUC5vffuudhi34YqpYKkUtpvN5I3kg84tzE5Lxq8V9RZo7SoVL9objfbDnpwrZq983olUglIKoyC+4VzThCQOl2G1+tj4YBrwYMGAMGDBgDBgwYAwYMGAMVXFf4DVfoJf4TYtcVXFf4DVfoJf4TYD4ywYMGA7TPxNJl+S5PURBWZectmBI7YcXsCOnXriqH+ULWgAcqnNm3YqwLC42ID2BtcXGNfGn/dzKfzpP7Xxy/AdOT/KBzDe6QHYWshAuCLt6VySL99sE3+UDmBFlSnXa19BNtuou1vbuDjmODAdNf8AygcwsbJTi466Ce61928d9/luNsRZfLvmZOzxKPARL49N7922OeYMB0jJfLjVwSSyvHFNJKsalmuthEH07JYE9s3w/wDkKzoVPnHZ08uGmjO97mMTDUPAHbb48fPKjHZfIbXNRRTSSU9Q6VEipG8SawWiWQsmgNr6Em4UjYi+1sB1VWtnDD8ahX/RqGv/AK4xSH/u/Q+xaD+NTj+/EvJs7SqzYsiSoFpGQ82NoySKhb2DdbYgzzBOHaNmOlVjoWY+CiWnLG/sFzgH9FHoiwAHTw8NvDbHOq3Kaf7JTwvHJFznQpUwsI2WSoiYtAxWxZXMDt2gy6msRuMaJeIZqj3ui9/qAqwyOp1QlVbVDUGoW4Q21kxsNR1MvcpLBKs9bLTh6V6ZIplnkaR4jdo1YJHGI3YsNTC7tp2XYEnYJT8N1oHveZyddubTwSfISqpf92KTPKnOKeWGGCamqpJEkezU/K7MTRA78+xJMy7bdMdBBwq5xmkaZpTam9CmqS9gzaRJJTBGbSDpUmNxqNh2TgFkV+dianjqJIKdJpeUHSGNzcxyv6PNYWtEB3dfZYtacL1TW5mZ1FrdIoqePfxvymxAzviSmnkoXikEsaVgLOisyrqhmiQs4GkXlmiXc3ufYbOit8fzYBZXyfxn79U10+97SVUgHxaYii2+TFpk/DNPSKVp4Y4geuhQC1uhZvSY+0k4stePWAMGDBgDBgwYAwYMGAMGDBgDFVxX+A1X6CX+E2LXFVxX+A1X6CX+E2A+MsGDBgO7Zbk0NdlGW08qSSFVZlCNp3d5rD0Te6wynqoGk9SVBpF8iavMQkrCM30LZWkujBZFZmaNCqlls2zNrXsizWZeHTqyihVER3WIljIH0hHmkCXYRyILsjemu25BGKiizzOY5pGahZl6KqOF5ZLWZFlJfWzsLsrFmLaW2NrhQL5HiYpGWqhZwQY13AaNuUQzE7oxWdDosbbb9pTjXmPkfkCxebzQzs6BmUuqWLAHsMTZksw7RIv4bgF1yvOay4E+WSRAKCrQEuVZTBb3ouGC2hgBN+wbsb323ZrX1lOwSkofO4tKgTJK9yYLxi6gDS2uNj2Sb3Glj1wCHH5IJREGeVVkaS1gNSCMNGrysxIZSvNLFSvRGPeL2+XeRunEimoqnETlVSNY9M5JkEZDqdSxhZGAJ7XUdL4ZaCStancpR0o0o5MBqCzsJDrKsqLywrmC+kkAqGXbV2aWj4nrqSEPUZaSFszSxssYYrJGyScpFKgFkgUuosR4ar4BsyzgXJIBGDAsjPYapGeTcxmS5N9A7G5IGwKk+kDi0gzTJ0DQw8qVCwJhgieoQMo9MRRo6qel2A3Nr74n0uSU/vZkIDKkakawUuIyhjJYdvs6hZt7E2C3a9xBmcFl0soDOUA6dpQxK27jpUn4vjGARmnkkqy+XJ5uKeJIhE1OUMscsgaRkgl5WlY7babFmJ9gMmSULw7RsTpCx0DFr2sBNTkknuAFzfD008ZCtqWxICm431dAp7726DrhKqKYfYmCk1o8kZp4StxYtSyxtMBrtcBIJW3AuB7RcGw55SKD7/AoW5PviC1msSd9u1sT44Xs/wCKw8sMNJV06a+Y8kodG0JCEJW+6qW1jtEGwBsN7jlXlA8k8qTPLQhZYXcFIkbdA4J7N7KV16woBJ3XbfFdwp5MappEllYUumRSoYBpGdbMAsZOkMOztKV3Px4DpiTJ2tecJMW2EcUssjk/iolPUI7N7AMRsojVZ3MsDTxytBTkyyNI8TcyVQWdmcKxaoUctJi6gXIF7YnyUsNMhnkMtS0jLGEiuZZAz6EWRrJy42kFtCiOK5sdd91Djts3qRGtMEFLsyJSNYApJZbuwRmOsAqUAU7W3wD3xhkishp4afW8sZLSk8xo0RlsVWRrudRA0hhtfrYDC7S0NOHdXiaEjq8AeTRfcF4bJUxL7ShH5XfjnPJzym+6C1WvKBuxlL2GxYMhZtgNJKkbWBIwxZP5bllCx5nTLMF6TRAK6n8YLcaW/KRkPgMA20+dwU7RNT5oJnM8MbRGSRldJJUSRbTTOFKq7PdNJFt7i+OoQ1CsoZWDKdwwNwfiI2xymqocuzOGSSCZaghS5idzHONKk21ga2sLj31Je/fCLSQVeX5i9NQM7Ojp2VDkNqVW0yIo5drOVLFV2BPZOA+lcGPERNtxY+zf9/f+7HvAGDBgwBgwYMAYMF8Y1DAZxVcV/gNV+gl/hNi01Yq+Kj9w1X6CX+E2A+MsGDBgO9cIVA8xy8QxNVTFbMiMF5YgkmkuxbsHUzqhRyNum/S9psmlkgI82mj07lZGUu2qGWExqzEqpGodu6je4UAFWrOB+U+W0gaujhAjKvE0yqfvsgbYkFbxO47t9J7r4vkihs18zhJ+AeenZ3CsfS3vCiLvfcse++ArKxJgNUlFJErhh2p6dfvnOLEsT2W+65uzY30qSygHG80dWRbzCUgknsy0y6tcksnTWeUA0rfj3Frgb4tqeshjVCK6leRGYgvOvaDLo3IN1Kpp6dbe240S8gys3n9KI2EYKLMi30PCx6NdRpjkUDUQA+1t7hBemqHBtQzHVp3VqZVuFlTULSG/YnLb9dHpdrauzulqnp5lGXyo0iuOY81OqjUstyxDXVAKhyF3sV03O5xcQwQKqqtdSKFjKDTOvhKNNtXosZEY+BQbHqNoFP189pL7jSZxpC2ktELOCFDNHZhY+9qbXCgBFgy1qsShIuWWHVpIXQ801DP6GolleqINxuArA3NsE9LPzNPmUgVnYAmWmGu/nHwS/pMtTKx6myA73NpLcgsXaroyxXTY1IbsiSNuU0h7TqwRgWYX3AswGPDRQ2X/ALRptS2PMM66mtAYyjDVspYliQdVnexU7kNLQVzqEeiOhQQh58RcmTUZA92ITcAB9Tkd/MYkghMUkKThm5k0inkogLo1Q0uuNhsS0ZrHZm2OmMbA74tK6sgkd2FbSrqjMakVAunp9AGAswZS35osDsRDljgZT9306sQQtqnZARNpQdsXVHkiI2/ml2FlAC0qOClER7byERsoB03JYVO+pjs33U25PcLnc4op2hZGnZ31PUGA09keUMZJomjRddg2mZnBXbSA1iLkui8VUdvwqn/XR/WxE+yuXc7n86j5trczXDrta1td9VvlwELL+EElAlk5iFluULdpDqRuqsUB96jvYE3B7RG2N8/BKMmnWQSoW+hfRCTIRb82ocjuDWNjuDZfbXR+tU/66P62D7a6P1qn/XR/WwFZVcDRuJBrKmQOCQq3HNNSWPt/Cj8ehfbhTg/yeqLfXNUN4WMa95/zZvsQPkPjYP8A9tdH61T/AK6P62D7a6P1qn/XR/WwCefJrBRkCCn86gIbXTytHcO2i0yPIu50oVILiwJ09SGvuDOFBRo5uA0hu0cdhGlmdlVTYFyBJpMjbsFXYAAYsvtro/Wqf9dH9bB9tdH61T/ro/rYC1wYqvtro/Wqf9dH9bB9tdH61T/ro/rYC1wYqvtro/Wqf9dH9bB9tdH61T/ro/rYC1wYqvtro/Wqf9dH9bB9tdH61T/ro/rYCo8owHmovMkI50VzJLy1ZdYDhm5iEgIXbSGBOkDHPswBZ+WKtJoEU9maYKtyjMXMM0lzEuh7BxJ2NwHtcdPr89oZo2jappyHVlPv0fRgQfheBIwrS5HRPE8L5orRyAl1MtP2pWj0Gct6RN7OEJ0hgO4AYCoajlWd2aeBJGLW0VBWQrJKpVDLYhldJlWPTyxGzI2i+4Y6KBloMxuWVNMoSFpWmaLTT9tGkYtclyWsGYC9r9QIlTwzlLy6/O4QpYExc+IpYNCxj0E7ITABpGwDNa21ptRVUVNl9VDFVxSao52GqdHYl1YhdRbU1rhQTc2AvfAfK2DHvln/AKBwYDD9cecGDAGDBgwBgwYMAYMGDAGDBgwBgwYMAYMGDAGDBgwBgwYMAYMGDAGDBgwBgwYMAYMGDAGMrgwYDdgwYMB//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69639" name="Picture 16" descr="http://www.cartoonstock.com/newscartoons/cartoonists/pto/lowres/pton114l.jpg"/>
          <p:cNvPicPr>
            <a:picLocks noChangeAspect="1" noChangeArrowheads="1"/>
          </p:cNvPicPr>
          <p:nvPr/>
        </p:nvPicPr>
        <p:blipFill>
          <a:blip r:embed="rId4"/>
          <a:srcRect/>
          <a:stretch>
            <a:fillRect/>
          </a:stretch>
        </p:blipFill>
        <p:spPr bwMode="auto">
          <a:xfrm>
            <a:off x="107950" y="2565400"/>
            <a:ext cx="4679950" cy="4679950"/>
          </a:xfrm>
          <a:prstGeom prst="rect">
            <a:avLst/>
          </a:prstGeom>
          <a:noFill/>
          <a:ln w="9525">
            <a:noFill/>
            <a:miter lim="800000"/>
            <a:headEnd/>
            <a:tailEnd/>
          </a:ln>
        </p:spPr>
      </p:pic>
      <p:sp>
        <p:nvSpPr>
          <p:cNvPr id="15" name="Content Placeholder 14"/>
          <p:cNvSpPr>
            <a:spLocks noGrp="1"/>
          </p:cNvSpPr>
          <p:nvPr>
            <p:ph idx="1"/>
          </p:nvPr>
        </p:nvSpPr>
        <p:spPr>
          <a:xfrm>
            <a:off x="457200" y="1125538"/>
            <a:ext cx="8229600" cy="935037"/>
          </a:xfrm>
        </p:spPr>
        <p:txBody>
          <a:bodyPr rtlCol="0">
            <a:normAutofit fontScale="92500" lnSpcReduction="10000"/>
          </a:bodyPr>
          <a:lstStyle/>
          <a:p>
            <a:pPr fontAlgn="auto">
              <a:spcAft>
                <a:spcPts val="0"/>
              </a:spcAft>
              <a:buFont typeface="Arial"/>
              <a:buNone/>
              <a:defRPr/>
            </a:pPr>
            <a:r>
              <a:rPr lang="en-US" dirty="0"/>
              <a:t>What if someone’s patterns looks like NNNNNNNNNNNNNNNN ……</a:t>
            </a:r>
          </a:p>
        </p:txBody>
      </p:sp>
      <p:sp>
        <p:nvSpPr>
          <p:cNvPr id="69641" name="AutoShape 2" descr="data:image/jpg;base64,/9j/4AAQSkZJRgABAQAAAQABAAD/2wCEAAkGBhQQERQTEhQTFBISFBcWGBgUFRcXFxgWFxcVFBcYFRcXHCYeFxojGRQVHy8gIycpLCwtFR4xNTAqNSYrLCkBCQoKDgwOGg8PGiwkHyQvKS4sKSopLCksKiwsKSwsLCwsKSwpKSwsKSwsKSwpLCwsLCkpKSksNCwsLCwqLCkpLP/AABEIAOkA2AMBIgACEQEDEQH/xAAcAAEAAQUBAQAAAAAAAAAAAAAABwMEBQYIAgH/xABJEAABAwIDBAYGBwUECgMAAAABAAIDBBEFEiEGBzFBEyJRYXGBFDJCkaGxUmJygqKywSMzc5LRFSRDY0RTZYOjpMLS4fAWJTT/xAAZAQEAAwEBAAAAAAAAAAAAAAAAAQIEAwX/xAAkEQEBAAICAwACAgMBAAAAAAAAAQIRAyEEEjFBUSIyM0KBE//aAAwDAQACEQMRAD8AnFERAREQEREBERAREQERYDaXaxlJljax01VL+7hZ6x+s4+wwdpUWyd1Mm/jP3XzMOCjyrwHEq7Woq207T/hU4cQB2OcHNzHzKxL90TRr6XNm7ejZ873+Kz3yMXWcVS0iiuHDsSw/WnrG1LG/4VQHAEdjXEnKfMLcNkdto6/NGWuhqov3kL/WH1mH22d4810w5cc/iM+LLDutkREXVyEREBERAREQEREBERAREQEREBERAREQEREGPx3F20lPJO/URtuAOLnHRrR3lxA81qGy2HPbnqKizqyp60rvoj2YmdjGiw7yFU3hV2apoqXk55mcO3ICGX7r5j91anXbU1Uxcad8cFOCWse4XfLbQvAsbNJBtw81h8jK2+sbfHwnr7JPhkXirk0Ua4LjVUyVplqi9l9WlhNx3Fx08Vt+IYuGx576Wusl66acePd2p4hKVomPvkikZUwHLUQHMx3Jw9qN/axwuLd6scXx6olkcY6gsZyaG2t5g6+Kxk2LVDR+3c2WI6FwFnNvoCdBcX8V148bjdrcmUs1Y6F2explbTRVDNBI25HNrho5p7w4EeSyKi7cti3/AOmmJ9UiZvdm6j/i1h+8pRXpY3c28nLH1uhERWVEREBERAREQEREBERAREQEREBERARFhtodpGUXR9ICGyuLc1rhpAv1vHX3KuWUxm6nHG5XUaHtbLmxl7+VNRsaB9aVzv8ApusjgGGRMAe9rXyHtAysHINbw0VDDaVtbXV0t7tMkbGkcC2OJo08yV4lwZ8JLSZ32Jtls3TlyK8zly9srp6nDjrGSshtViLOjDXBuvcLjvCxG1FI5mGZuegP8wCyWG4IC7PNHe3qtkJeb8iQdB7llNqKMvpC0C542XKV0t1rGMJhtPFFStAazhqSAST2k81pe0TI7ktAbfQgcD5LNTymWEBjCHM0cGEtNxztwPuWq1mFvlcGgSakA3109y6YTvtbP5qM1umm6PF8vKWnkHm0sd8mqdFz5HOcMr6acAHLnaQb2s5jm627yFLuxO1/9otldkyiJzW3HB1xm0B4W09638Wcskebz8dltbMiIu7MIiICIiAiIgIiICIiAiIgIiICIiAtc28w3p6Q9rHtcPyn4OWxrGbRzPZTSOjYZHADqgXJFxew5kDWypn3jV+O6yjRdimejRHNYOc9ziPOw+ACzx2j1sLKO34xIHOzhzHEk2cC06m/A6r1RY7Z2vavLuN+vYwnHf7RumK7TMgIMhOZwuAB32JWu4vvA6RuVt7K82gww1cMbrasvbtsbX+S0qowZreOa/eoxkpl1ema2SxjPNIOeTN3aG3v1+CzVVtJl7B5BaZhx6Bxc3TQ3WOrMSdI7mfBW9N1fHOTHtdbT1PTyNNwesPmpf3WUHR0DXc5nvf5XyN+DFBbYHyPDWtc5172aC46anQaroPYKKVlBA2Zhje1pGUixyhxylwPAkWNu9bOGdvP8m9NgREWphEREBERAREQEREBERAREQEREBERAREQR3vRwbrRVQGmkUnmbxuPmS3zC12kwSB9nOa77rrKXsQoGTxPikF2SNLSO49nYefkoo9HfRTuppuI1Y7k9h9Vw+RHIgrF5GFn8o3+NnL/ABr3JJDbL6VUxgeyQ1wHnYLDVsUV9Kl7/FoCyeJYUH9YLCyYSQssbNVZTuhb9OQ9hJDfMBWc04tcNazuaLBX89EG6lUMFwOTEKlsEWgOr3cmMHFx+QHMkLrjN/HPK6m63ncxgBJlrXjjeKLwuDI4eYa3yKlRWuG4cyniZDEMscbQ1o7h29p5+aul6GOPrNPLzy9stiIisoIiICIiAiIgIiICIiD4SrRuLRF5YJG5w3Na+uUcSO1aNtztu6LpaYAsfmDb9rSA4EHlcGy1TBJC6GWoBcakOdCLnRjMjXkt73X/AArLnz2XqfGvDx9zu/UrYjtbTwRuke8BrASdRc25Acz3LLQS52tdYjMAbHQi4vYjtUXwYQyPBWVIY0zkhzpC0F4zSkENJ4W0GnYtq3f4+6rikzEnopAwE8T1Gu18yVfDLL21kpnx4+vtj+LptSIi7s4iIgLC7UbMR10WV3VkbrHIOLHfq08x+qzS8ueALk2A1N+xRZvqplsu4hDFDU0D+inFj7LuLXgc2n9DqFYyY+T2Lfdt62DEGNZTvjlMUhu9pu0G1iwOGhvcX48AtBqdn3NcWWZnDc1szfVva9r3tfuWHPi1eno8fN7TuvGHYfUYjJ0UDbnQucdGMB5uPv0Gpspl2R2Siw6HIzrSOsZJCNXu/Ro5Dl43Wk7tcap6FskVQ+OJ0sgcJHGzXG2UMLjoLWuL8cxUpNeCAQbg6gjgR3LTxYTGbZebkuV1+HpERdmcREQEReXOsg9ItEqNu5425nwGwkMRc3KY84JFgb5he3NWW0O288Ja9jSGSEOjN+qcukkT/rA3B7rELh/7z9NE8fL9xJCKwwzF2TwxSg2ErWuAPG7uXje4V+u0svxwss+iIilAiIg0HeZswZAKqNuZ0YtI23Fo1Dh9nW/d4LSdmB0UmaRt2uGo1ynSwdccxdTmQo22yw00bi5jf7vKSRYaRvPFvcDxHmFj8jj/ANo3+Nyz+uX/ABe1MGekFPGR0OYOH0gM2fL2WzFZPd1QdFTOcTcyTSOva2jT0Y/J8VomE45oWA3I4DtHYpC2KxCM08UQcOl6PpXM5gPkeL94zBw8lXx93Lv9L+VMZh/H81saIi3PNFjsX2hgpADPI1l+A4uPg0alX00wY0ucbNaCSewAXPwXOmM486snkneT13Gw+iz2GjuAt8UErVW92jZ6rZ3+DA0ficFGW3O3FRXlzSTHTjhE06EcjIR657uHcsW4AhWs7dC0G4+XgVCUmYZQR0lKy2kccWcnna2dxPedVC1TtBKar00k53SF1vqcMn2cnVsujsHw2KtwyAuF2yUzWP1tcZcjwT5Fc911BRtrujbJKaIPLQ8lt+y97fu7+1a9tVWJbriFO2ePmWvaHC3G1swKw+xW8mpw1waCZaa/WhcdAOZiJ9Q93A9nNbfiFOynpZC0ANjhIbz0DcrRfzCiYRKMV80+Uu/Whd6zKlnjG1w/A8n4LcMA2rpq5pNNK2TL6zdQ9v2mOsR4rlljFlNnsddQ1MVQwkdG8ZvrMJs9p7i2/wAFfbnp1Si8xSBwBGoIBHgdQvSlAtf2xlkEbRE9rHEk3ebAgC1rjxWwLH4gBnZmtYtfx+6Vx5/8ddeG6zlafTYS6bDW3OaSeobISNQMrsot2jKz4rB4rRF0OQXe2Oolt3vcI22/mze8qRKadgFmDqN0FtBfsAWNxieNro2NZ0k7yejjboL83v7ANTc/NYLn7Wev60243VvtPztr+BYbM2qpaYvDmQN6aQNOjS0ENDu3ruFvA9ikoLE7PYEKVjrkOllOaR/aeQbfg1o0A8TzWWXocOHpj2x82fvl0IiLq4iIiAqFZRMmY6ORoexwsQeBVdEEP7bYD/ZB9Kp6czRWtd8hc2Jx5yNAzFvCxuByPK8b4XtrUwVzawuzSg2cDo10fAx2GjW2FgBwsDyXUssIe0tcA5rgQQRcEHQgg8QoA3o7sjQONRTAmkcdRxMLjyPaw8jy4HkqTCY9x0udy6tTjs/jsVdTsnhddjx5tPtNcOTgdCsiuaN3G3z8Mns67qaUgStHEchIwfSHZzGnYukaSrZKxskbg9j2hzXNNwQdQQrubW952Kej4bOQbOlAiH+8Nj+HMufIKwXspS384tZtPAD9OV3l1G/N/uUKteSbAXJNgOZPIDvUVLZgA4Ki0cuz/wBC+12GTUUxgnblkaGki99HAOFjz428QV5Ltb9un9FAlrYF5qsEqaYE5mNqIhbiBIwvb8XkeS5/q/Uae79FNu5bEMs9RAeEkbZB4sdld8Hj3KIq6i/vPQ9lU6P/AI2T5KRJW1tOafCoIz6z2wsN+PVaHu/KFGrm8u1SZvhqx0sEI4MY5x8zlHwYfeo5YOJ7NP6qs+LX685LK1nlB0V3T0MlS8siaXFrHyEDkyNpc4+75gLHOUodTbvcR9IwykkPEwtafFn7M/Fq2JRzuJr+kw0svrDPI3ydlkH5ipAqqtkTHSSODGMBLnONgAOZKsq+V1cyCN0sjgyNgLnOPAAKNMO3kRYhM+GQiH9oTCHaZ22DQ0vvYScTY6HNYajXT94+8Z1e/o4rtpmHqjgXke28fIcvHhg9jth6jFZbRjJC0/tJXC7W9wHtv+r77KmePtPVfDK432iZP7bcSYoYpHub1QGtNr97joPElZ3Z3Z8wF00xD6mX1iODG8RGz6o5nmfJV9mtmoqCERRZ3fSdI4ue42tck8O4CwCyy5cXBjhd/l15Oe5zXyCIi0M4iIgIiICIiAqdRTtka5j2hzHgtc1wuCDoQRzCqIg5x3m7unYbL0kQLqSQ9U8TG4/4bz8jz4cRrkN0m8U0cgpah392ldZrj/hSOP5HHj2E37VOuI4fHURPilaHxyNyuaeBB+Xiudtv92c2HPL4w6WkJ6sgFyz6soHA/W4HuOihL3vhxbpsSmANxCGxD7ou78TnK+3KbG+lVXpcjf2NKerfg6bi3xDAc3iWrVcA2cqMUqBHCC65GeR1y1g5ue7me7iV0zs9gMdDTx08IsyNtr83OOrnO7STcoI536YJ1YKto1aehefquu5hPg4OH3lFkT7iy6P22wj0ugqIbXc6Mlv22ddn4mhczwvSjbdgMT6DEKZ5Ng5/RO8JAWfmLT5LDYjR/wD3xi/2mfjKHq1ZKQbt0OhH2hqPkPcsxV1bTjzan2HZaz/lWy2/nBCgN4OI9LXTkahrujH3Bl/NmWsyusLKpUzl7y46m5J+0dT81ZVEmiJTFuDwH9nUVbhfpHdCy/0W9aT3uIH3VHW8LZk4fXSwgWiceki/hvJIA+ybt+6uhthsG9Dw+mhtZzYml3239d/4nFYTevsQcRpQ+IXqae7mD6bT68fnYEd471KGmbhcZZC2ubK4MYxscxLjYADO1xPuasHvE3kvxB/Rx3ZSsPVbwMhHB8n6N5ePDRmzPiL2Xcwu6j23LSbODsr28dHAGx5hSNu93RyVZbPWtdHTaEMN2yS+I4sZ38TytxUDG7vd28mJv6WXNHSNOr+DpCOLIv1dwHeeHQeG4ZHTRNihY2ONgs1rRoP6nv5qrTUzY2NYxoaxgDWtaLAAcAAOAVVWBERECIiAiIgIiICIiAiIgL4QvqIPEULWizQAO4AfJe0RAXKuKUwjqJmDgyaRo8A9wHwC6hxOubBDJK71Y2OefBoJ/RcvTOL3OceLyXHxcbn4lQKIR8pvn9oR9EPC+b9beCrNYrSen6976C2nfwUJUSveGU4kqYGHg+aJp8HSNB+BX1zVTZKY3tkHGNzXjxaQ4fJEuuwio0dSJY2SN9WRrXDwcA4fAqsrKrSTCIXSdIYYjIPbMbS/+Yi6u0RAREQEREBERAREQEREBERAREQES6ICIiCPt8eOdFStp2nrVDtf4bLOPvdlHvULrZd4WO+l10rgbxxnomdmVhIJHi7MfctaUD20K0lmOfLbS/Hut/VXbVbxm+vaiVJwVCQK4eFReEHQe6HGPSMMiBN3wF0LvuG7PwFq3VQjuHxjJUz0xOkzBI37UejreLXD+VTcpQIiICIiAiIgIiICIiAiIgIiIPjjZQFtBvJrJ5XuhqHwx5iGNZlAyg9W+lySNb35qd65pMbwOJY4DxsVyeJbKKmNj/8An+JN/wBKld5g/AhVGb1MQbxqX+bWfq1ayJ1U6QHjY+KbNNuh3v144zA+Mcf/AGrJxb6qkxvY9sRLmlocAWuaSCA7QkG3Gyjp9E13AlvhqPcVbSYdIPVId52PxQZa/YboFgHPkZxDh4hV4MVcOIuEQytRJZvedFTabK1pnuldcAm3Zy/or0UT+we8IlTeVRero4e/tb7/APwvv9luPFw8gSgr7HYt6JX0817NZKA8/wCW7qPv4NcT5Kdareth7OErpP4bHH4kAKBGYQBxcfcAqvo8Y5k+f9EQmGp310w9SGZ3iWN/UrGz77if3dKPvSE/laovNQxvABU34n2IJIl3x1Z9WGBviHH5uVpJvZrvpQN8I7/MqOZMSJVu+qJROkq4Vvnmjkb6TkkiJs8tblc0H2m2NjbjY8VMscgcAQbgi4I4EHUELkOJrpDlY1zyeTAXH3DVdS7G00kVBSsmBErII2uB4ghoFj3jh5JBmURFKBERAREQEREBQptDuNqOlkfSywujc5zmskzMc0Ek5bgEG17X0U1og5jxLdxiNPfPSyOA5xWkH4CT8Fr0rHMOV4c1w5OBafcdV16ratw2KYZZY45B2Pa1w/EFGk7cltnKqsqluO+eOkpallPSQRxyNbnmLLgdb1GZb2GgLjYc2qPW1naPcVCWYZVr2Mh9lvuCxLZ2ntHiFVY7sPxTZpmYZQ0WAFlXFT3BYQTOCqtrO1No0y3Tnt+AVKV7uRurNtUF79IUmlvNWkGx4q3dUOPAH3KtLUWK8elIKfRvPK3iVsOyOxbcQkEZq4YZDwY5jy51vonRpPde6wXTq4hqNRqWuBBDgbEEag3HA96CYcP3B0rf3088p7G5Yx8AT8Vs2H7rsNhtlpWOI5yl0n5yQrTdltx6fCYpiPSoAM/+Yzg2QfI9/iFuylC3pKCOIWjjZGOxjWtHuaFcIiAiIgIiICIiAiIgIiICIiCBt82wUrKiSuZd8MxBfzMbg1rNfqHKLHlw7FGAiXY0kYcCCAQRYgi4IPEEcwo/xjclQzyZ2GWC5uWxFuT7ocDl8tO5VsWlc+w0znuDWguc42AaCST2ADUqS9kdyE89pKwmnj45BYykd44R+dz3KWtmth6TDx+wiGe2sj+tIfvHgO4WCz6aNtPj3S4aA0ej3yC2sknW732d1isfiu5ShluYulgJ+g7M3+V9/gQpARTpG0F4xuMqo7mCSKcdhvG/3G7T7wtRqdhq+N2U0tRe9haMuB8HNuPiuokTRtyfj+yVXR2NRBJGCBZxF2+GZtxfuusOHFdiywh4LXAOadCCAQR3g8VoG0u5ajqruhvTSH/Vi8ZPfGeH3SE0Oe86dIVvOKbmMRhdZkbJ28nRvaPe15BC2fYrcc4OEuI5bDUQMN7/AMV40t9VvHtUJUdyGyc5m9PkuyFrHMjHDpS6wJ+wLceZ8FNi8RRBoDWgNa0AAAWAA0AAHAL2rKiIiAiIgIiICIiAiIgIiICIiAiIgIiICIiAiIgIiICIiAiIgIiICIiAiIg//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9642" name="AutoShape 4" descr="data:image/jpg;base64,/9j/4AAQSkZJRgABAQAAAQABAAD/2wCEAAkGBhQQERQTEhQTFBISFBcWGBgUFRcXFxgWFxcVFBcYFRcXHCYeFxojGRQVHy8gIycpLCwtFR4xNTAqNSYrLCkBCQoKDgwOGg8PGiwkHyQvKS4sKSopLCksKiwsKSwsLCwsKSwpKSwsKSwsKSwpLCwsLCkpKSksNCwsLCwqLCkpLP/AABEIAOkA2AMBIgACEQEDEQH/xAAcAAEAAQUBAQAAAAAAAAAAAAAABwMEBQYIAgH/xABJEAABAwIDBAYGBwUECgMAAAABAAIDBBEFEiEGBzFBEyJRYXGBFDJCkaGxUmJygqKywSMzc5LRFSRDY0RTZYOjpMLS4fAWJTT/xAAZAQEAAwEBAAAAAAAAAAAAAAAAAQIEAwX/xAAkEQEBAAICAwACAgMBAAAAAAAAAQIRAyEEEjFBUSIyM0KBE//aAAwDAQACEQMRAD8AnFERAREQEREBERAREQERYDaXaxlJljax01VL+7hZ6x+s4+wwdpUWyd1Mm/jP3XzMOCjyrwHEq7Woq207T/hU4cQB2OcHNzHzKxL90TRr6XNm7ejZ873+Kz3yMXWcVS0iiuHDsSw/WnrG1LG/4VQHAEdjXEnKfMLcNkdto6/NGWuhqov3kL/WH1mH22d4810w5cc/iM+LLDutkREXVyEREBERAREQEREBERAREQEREBERAREQEREGPx3F20lPJO/URtuAOLnHRrR3lxA81qGy2HPbnqKizqyp60rvoj2YmdjGiw7yFU3hV2apoqXk55mcO3ICGX7r5j91anXbU1Uxcad8cFOCWse4XfLbQvAsbNJBtw81h8jK2+sbfHwnr7JPhkXirk0Ua4LjVUyVplqi9l9WlhNx3Fx08Vt+IYuGx576Wusl66acePd2p4hKVomPvkikZUwHLUQHMx3Jw9qN/axwuLd6scXx6olkcY6gsZyaG2t5g6+Kxk2LVDR+3c2WI6FwFnNvoCdBcX8V148bjdrcmUs1Y6F2explbTRVDNBI25HNrho5p7w4EeSyKi7cti3/AOmmJ9UiZvdm6j/i1h+8pRXpY3c28nLH1uhERWVEREBERAREQEREBERAREQEREBERARFhtodpGUXR9ICGyuLc1rhpAv1vHX3KuWUxm6nHG5XUaHtbLmxl7+VNRsaB9aVzv8ApusjgGGRMAe9rXyHtAysHINbw0VDDaVtbXV0t7tMkbGkcC2OJo08yV4lwZ8JLSZ32Jtls3TlyK8zly9srp6nDjrGSshtViLOjDXBuvcLjvCxG1FI5mGZuegP8wCyWG4IC7PNHe3qtkJeb8iQdB7llNqKMvpC0C542XKV0t1rGMJhtPFFStAazhqSAST2k81pe0TI7ktAbfQgcD5LNTymWEBjCHM0cGEtNxztwPuWq1mFvlcGgSakA3109y6YTvtbP5qM1umm6PF8vKWnkHm0sd8mqdFz5HOcMr6acAHLnaQb2s5jm627yFLuxO1/9otldkyiJzW3HB1xm0B4W09638Wcskebz8dltbMiIu7MIiICIiAiIgIiICIiAiIgIiICIiAtc28w3p6Q9rHtcPyn4OWxrGbRzPZTSOjYZHADqgXJFxew5kDWypn3jV+O6yjRdimejRHNYOc9ziPOw+ACzx2j1sLKO34xIHOzhzHEk2cC06m/A6r1RY7Z2vavLuN+vYwnHf7RumK7TMgIMhOZwuAB32JWu4vvA6RuVt7K82gww1cMbrasvbtsbX+S0qowZreOa/eoxkpl1ema2SxjPNIOeTN3aG3v1+CzVVtJl7B5BaZhx6Bxc3TQ3WOrMSdI7mfBW9N1fHOTHtdbT1PTyNNwesPmpf3WUHR0DXc5nvf5XyN+DFBbYHyPDWtc5172aC46anQaroPYKKVlBA2Zhje1pGUixyhxylwPAkWNu9bOGdvP8m9NgREWphEREBERAREQEREBERAREQEREBERAREQR3vRwbrRVQGmkUnmbxuPmS3zC12kwSB9nOa77rrKXsQoGTxPikF2SNLSO49nYefkoo9HfRTuppuI1Y7k9h9Vw+RHIgrF5GFn8o3+NnL/ABr3JJDbL6VUxgeyQ1wHnYLDVsUV9Kl7/FoCyeJYUH9YLCyYSQssbNVZTuhb9OQ9hJDfMBWc04tcNazuaLBX89EG6lUMFwOTEKlsEWgOr3cmMHFx+QHMkLrjN/HPK6m63ncxgBJlrXjjeKLwuDI4eYa3yKlRWuG4cyniZDEMscbQ1o7h29p5+aul6GOPrNPLzy9stiIisoIiICIiAiIgIiICIiD4SrRuLRF5YJG5w3Na+uUcSO1aNtztu6LpaYAsfmDb9rSA4EHlcGy1TBJC6GWoBcakOdCLnRjMjXkt73X/AArLnz2XqfGvDx9zu/UrYjtbTwRuke8BrASdRc25Acz3LLQS52tdYjMAbHQi4vYjtUXwYQyPBWVIY0zkhzpC0F4zSkENJ4W0GnYtq3f4+6rikzEnopAwE8T1Gu18yVfDLL21kpnx4+vtj+LptSIi7s4iIgLC7UbMR10WV3VkbrHIOLHfq08x+qzS8ueALk2A1N+xRZvqplsu4hDFDU0D+inFj7LuLXgc2n9DqFYyY+T2Lfdt62DEGNZTvjlMUhu9pu0G1iwOGhvcX48AtBqdn3NcWWZnDc1szfVva9r3tfuWHPi1eno8fN7TuvGHYfUYjJ0UDbnQucdGMB5uPv0Gpspl2R2Siw6HIzrSOsZJCNXu/Ro5Dl43Wk7tcap6FskVQ+OJ0sgcJHGzXG2UMLjoLWuL8cxUpNeCAQbg6gjgR3LTxYTGbZebkuV1+HpERdmcREQEReXOsg9ItEqNu5425nwGwkMRc3KY84JFgb5he3NWW0O288Ja9jSGSEOjN+qcukkT/rA3B7rELh/7z9NE8fL9xJCKwwzF2TwxSg2ErWuAPG7uXje4V+u0svxwss+iIilAiIg0HeZswZAKqNuZ0YtI23Fo1Dh9nW/d4LSdmB0UmaRt2uGo1ynSwdccxdTmQo22yw00bi5jf7vKSRYaRvPFvcDxHmFj8jj/ANo3+Nyz+uX/ABe1MGekFPGR0OYOH0gM2fL2WzFZPd1QdFTOcTcyTSOva2jT0Y/J8VomE45oWA3I4DtHYpC2KxCM08UQcOl6PpXM5gPkeL94zBw8lXx93Lv9L+VMZh/H81saIi3PNFjsX2hgpADPI1l+A4uPg0alX00wY0ucbNaCSewAXPwXOmM486snkneT13Gw+iz2GjuAt8UErVW92jZ6rZ3+DA0ficFGW3O3FRXlzSTHTjhE06EcjIR657uHcsW4AhWs7dC0G4+XgVCUmYZQR0lKy2kccWcnna2dxPedVC1TtBKar00k53SF1vqcMn2cnVsujsHw2KtwyAuF2yUzWP1tcZcjwT5Fc911BRtrujbJKaIPLQ8lt+y97fu7+1a9tVWJbriFO2ePmWvaHC3G1swKw+xW8mpw1waCZaa/WhcdAOZiJ9Q93A9nNbfiFOynpZC0ANjhIbz0DcrRfzCiYRKMV80+Uu/Whd6zKlnjG1w/A8n4LcMA2rpq5pNNK2TL6zdQ9v2mOsR4rlljFlNnsddQ1MVQwkdG8ZvrMJs9p7i2/wAFfbnp1Si8xSBwBGoIBHgdQvSlAtf2xlkEbRE9rHEk3ebAgC1rjxWwLH4gBnZmtYtfx+6Vx5/8ddeG6zlafTYS6bDW3OaSeobISNQMrsot2jKz4rB4rRF0OQXe2Oolt3vcI22/mze8qRKadgFmDqN0FtBfsAWNxieNro2NZ0k7yejjboL83v7ANTc/NYLn7Wev60243VvtPztr+BYbM2qpaYvDmQN6aQNOjS0ENDu3ruFvA9ikoLE7PYEKVjrkOllOaR/aeQbfg1o0A8TzWWXocOHpj2x82fvl0IiLq4iIiAqFZRMmY6ORoexwsQeBVdEEP7bYD/ZB9Kp6czRWtd8hc2Jx5yNAzFvCxuByPK8b4XtrUwVzawuzSg2cDo10fAx2GjW2FgBwsDyXUssIe0tcA5rgQQRcEHQgg8QoA3o7sjQONRTAmkcdRxMLjyPaw8jy4HkqTCY9x0udy6tTjs/jsVdTsnhddjx5tPtNcOTgdCsiuaN3G3z8Mns67qaUgStHEchIwfSHZzGnYukaSrZKxskbg9j2hzXNNwQdQQrubW952Kej4bOQbOlAiH+8Nj+HMufIKwXspS384tZtPAD9OV3l1G/N/uUKteSbAXJNgOZPIDvUVLZgA4Ki0cuz/wBC+12GTUUxgnblkaGki99HAOFjz428QV5Ltb9un9FAlrYF5qsEqaYE5mNqIhbiBIwvb8XkeS5/q/Uae79FNu5bEMs9RAeEkbZB4sdld8Hj3KIq6i/vPQ9lU6P/AI2T5KRJW1tOafCoIz6z2wsN+PVaHu/KFGrm8u1SZvhqx0sEI4MY5x8zlHwYfeo5YOJ7NP6qs+LX685LK1nlB0V3T0MlS8siaXFrHyEDkyNpc4+75gLHOUodTbvcR9IwykkPEwtafFn7M/Fq2JRzuJr+kw0svrDPI3ydlkH5ipAqqtkTHSSODGMBLnONgAOZKsq+V1cyCN0sjgyNgLnOPAAKNMO3kRYhM+GQiH9oTCHaZ22DQ0vvYScTY6HNYajXT94+8Z1e/o4rtpmHqjgXke28fIcvHhg9jth6jFZbRjJC0/tJXC7W9wHtv+r77KmePtPVfDK432iZP7bcSYoYpHub1QGtNr97joPElZ3Z3Z8wF00xD6mX1iODG8RGz6o5nmfJV9mtmoqCERRZ3fSdI4ue42tck8O4CwCyy5cXBjhd/l15Oe5zXyCIi0M4iIgIiICIiAqdRTtka5j2hzHgtc1wuCDoQRzCqIg5x3m7unYbL0kQLqSQ9U8TG4/4bz8jz4cRrkN0m8U0cgpah392ldZrj/hSOP5HHj2E37VOuI4fHURPilaHxyNyuaeBB+Xiudtv92c2HPL4w6WkJ6sgFyz6soHA/W4HuOihL3vhxbpsSmANxCGxD7ou78TnK+3KbG+lVXpcjf2NKerfg6bi3xDAc3iWrVcA2cqMUqBHCC65GeR1y1g5ue7me7iV0zs9gMdDTx08IsyNtr83OOrnO7STcoI536YJ1YKto1aehefquu5hPg4OH3lFkT7iy6P22wj0ugqIbXc6Mlv22ddn4mhczwvSjbdgMT6DEKZ5Ng5/RO8JAWfmLT5LDYjR/wD3xi/2mfjKHq1ZKQbt0OhH2hqPkPcsxV1bTjzan2HZaz/lWy2/nBCgN4OI9LXTkahrujH3Bl/NmWsyusLKpUzl7y46m5J+0dT81ZVEmiJTFuDwH9nUVbhfpHdCy/0W9aT3uIH3VHW8LZk4fXSwgWiceki/hvJIA+ybt+6uhthsG9Dw+mhtZzYml3239d/4nFYTevsQcRpQ+IXqae7mD6bT68fnYEd471KGmbhcZZC2ubK4MYxscxLjYADO1xPuasHvE3kvxB/Rx3ZSsPVbwMhHB8n6N5ePDRmzPiL2Xcwu6j23LSbODsr28dHAGx5hSNu93RyVZbPWtdHTaEMN2yS+I4sZ38TytxUDG7vd28mJv6WXNHSNOr+DpCOLIv1dwHeeHQeG4ZHTRNihY2ONgs1rRoP6nv5qrTUzY2NYxoaxgDWtaLAAcAAOAVVWBERECIiAiIgIiICIiAiIgL4QvqIPEULWizQAO4AfJe0RAXKuKUwjqJmDgyaRo8A9wHwC6hxOubBDJK71Y2OefBoJ/RcvTOL3OceLyXHxcbn4lQKIR8pvn9oR9EPC+b9beCrNYrSen6976C2nfwUJUSveGU4kqYGHg+aJp8HSNB+BX1zVTZKY3tkHGNzXjxaQ4fJEuuwio0dSJY2SN9WRrXDwcA4fAqsrKrSTCIXSdIYYjIPbMbS/+Yi6u0RAREQEREBERAREQEREBERAREQES6ICIiCPt8eOdFStp2nrVDtf4bLOPvdlHvULrZd4WO+l10rgbxxnomdmVhIJHi7MfctaUD20K0lmOfLbS/Hut/VXbVbxm+vaiVJwVCQK4eFReEHQe6HGPSMMiBN3wF0LvuG7PwFq3VQjuHxjJUz0xOkzBI37UejreLXD+VTcpQIiICIiAiIgIiICIiAiIgIiIPjjZQFtBvJrJ5XuhqHwx5iGNZlAyg9W+lySNb35qd65pMbwOJY4DxsVyeJbKKmNj/8An+JN/wBKld5g/AhVGb1MQbxqX+bWfq1ayJ1U6QHjY+KbNNuh3v144zA+Mcf/AGrJxb6qkxvY9sRLmlocAWuaSCA7QkG3Gyjp9E13AlvhqPcVbSYdIPVId52PxQZa/YboFgHPkZxDh4hV4MVcOIuEQytRJZvedFTabK1pnuldcAm3Zy/or0UT+we8IlTeVRero4e/tb7/APwvv9luPFw8gSgr7HYt6JX0817NZKA8/wCW7qPv4NcT5Kdareth7OErpP4bHH4kAKBGYQBxcfcAqvo8Y5k+f9EQmGp310w9SGZ3iWN/UrGz77if3dKPvSE/laovNQxvABU34n2IJIl3x1Z9WGBviHH5uVpJvZrvpQN8I7/MqOZMSJVu+qJROkq4Vvnmjkb6TkkiJs8tblc0H2m2NjbjY8VMscgcAQbgi4I4EHUELkOJrpDlY1zyeTAXH3DVdS7G00kVBSsmBErII2uB4ghoFj3jh5JBmURFKBERAREQEREBQptDuNqOlkfSywujc5zmskzMc0Ek5bgEG17X0U1og5jxLdxiNPfPSyOA5xWkH4CT8Fr0rHMOV4c1w5OBafcdV16ratw2KYZZY45B2Pa1w/EFGk7cltnKqsqluO+eOkpallPSQRxyNbnmLLgdb1GZb2GgLjYc2qPW1naPcVCWYZVr2Mh9lvuCxLZ2ntHiFVY7sPxTZpmYZQ0WAFlXFT3BYQTOCqtrO1No0y3Tnt+AVKV7uRurNtUF79IUmlvNWkGx4q3dUOPAH3KtLUWK8elIKfRvPK3iVsOyOxbcQkEZq4YZDwY5jy51vonRpPde6wXTq4hqNRqWuBBDgbEEag3HA96CYcP3B0rf3088p7G5Yx8AT8Vs2H7rsNhtlpWOI5yl0n5yQrTdltx6fCYpiPSoAM/+Yzg2QfI9/iFuylC3pKCOIWjjZGOxjWtHuaFcIiAiIgIiICIiAiIgIiICIiCBt82wUrKiSuZd8MxBfzMbg1rNfqHKLHlw7FGAiXY0kYcCCAQRYgi4IPEEcwo/xjclQzyZ2GWC5uWxFuT7ocDl8tO5VsWlc+w0znuDWguc42AaCST2ADUqS9kdyE89pKwmnj45BYykd44R+dz3KWtmth6TDx+wiGe2sj+tIfvHgO4WCz6aNtPj3S4aA0ej3yC2sknW732d1isfiu5ShluYulgJ+g7M3+V9/gQpARTpG0F4xuMqo7mCSKcdhvG/3G7T7wtRqdhq+N2U0tRe9haMuB8HNuPiuokTRtyfj+yVXR2NRBJGCBZxF2+GZtxfuusOHFdiywh4LXAOadCCAQR3g8VoG0u5ajqruhvTSH/Vi8ZPfGeH3SE0Oe86dIVvOKbmMRhdZkbJ28nRvaPe15BC2fYrcc4OEuI5bDUQMN7/AMV40t9VvHtUJUdyGyc5m9PkuyFrHMjHDpS6wJ+wLceZ8FNi8RRBoDWgNa0AAAWAA0AAHAL2rKiIiAiIgIiICIiAiIgIiICIiAiIgIiICIiAiIgIiICIiAiIgIiICIiAiIg//9k="/>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sp>
        <p:nvSpPr>
          <p:cNvPr id="69644" name="AutoShape 8" descr="data:image/jpg;base64,/9j/4AAQSkZJRgABAQAAAQABAAD/2wCEAAkGBhQSEBUUERMWFBQVGB8VGRQXGRgXGhkZGBgZGxQZGRgcHCgeHRkjIBgfHy8gJCcrLC0uGB8xNTwqNSYsLCkBCQoKDQwOGg8PGiwlHyIqLC4qLSwpKSktLS4qKSkpLCksLDUtLCwsKSksLCksKSkpLCwpKSwuLCwsNSkpLCwsLP/AABEIAJAAXQMBIgACEQEDEQH/xAAcAAABBQEBAQAAAAAAAAAAAAAAAQMFBgcEAgj/xABAEAACAQIEAwYEAwQHCQAAAAABAhEAAwQSITEFQVEGEyJhcYEHIzKRFFKhFUJywSRDgpLR8PElM1Nik6KxsuH/xAAZAQADAQEBAAAAAAAAAAAAAAAAAwQCBQH/xAAkEQACAgICAgICAwAAAAAAAAAAAQIRAxIhQQQxEyJRoUJxgf/aAAwDAQACEQMRAD8A3GiiiaACiikoACaicZ2pwtow+Itg9Acx+yzVI4/cv4++6K3dWbbG3lzHxEblhoPvpUanYTEq2ZHtNA2IE+WkZdus1O8qvgesDq2aPge1mGvMFS6CzGFBBXMRuFJEE+VTFYpxfAXcLetveuHOQXDqdVIbRVJEDfpHrWs9nMc17CWbj/UyAt6xrW8eTYzkx6EnRRRTRQlLRRNABRFFFABXi5cABJ0A1J8q91zY+wXtOo0LKyydtQQP/NAGbJcWDfvOzd5cuQqgsoOZ50XQmAZ1MV03uFWWQXGtBwqBhAlsp23I0A61z4INbwpsKmW9L5gSAA5ch418UTmmI1XrUpg7j6i2ttioACG4AzAALOmoJAG+mnuIWjoJujgxHDbX4G46WtGUsg6EHKGUcieRHKKufZJh+DshRGVcnLdCVJ08xUMvEBetAW0lriiFJB1L5fq1UxBPMaVYeBcPNjDpbO4kmNhJJgeQmPam4Vy2IzPimSNFFFUkwURRRQAUlLRQAUlBNcXFeL28Naa7dMIvuSTooA5kkwBQBVe1nDlN5wRrdQXAJjxJ4WO+mgQffrXBa4M1zKtzCWktnUsmhA55jnO4I3Db8q5OI9oW4hh8VdDrgxhVm258TS0SWgaCIWFnVxvzqnZJsffvC0cUwa5mOSQohYzFnC6DUaKCTr9O4TOMouijHJShdejRcLxhPxtjD2wotoWV30C953bZLSdWhiSBtp1q7K1Y52ixCWf6HYbPcUjvr40yHMH7q0AdGkBmaS2mpk6P9he2wwzPYu52w6RlYeLuj+9/zd3ttMHoKox4JqFkuTNFzo12imMHjkuqHtOrqRIZSCNfMU+DWTQUUtE0AJNE1FcdxDKLaqxQO+VmESBlJEE7EkAV77P41rmHQv8AWso/8aEq0+ZifevL5o9p1ZB/ELtW+EWylkgXb7EZiAcqIJdoOhMlR71mfHuLPduWjiLzPBZpcgBYUxAAAGp6TpU/8XMapxmHUTmtoZkafMZcuU8/pIMbaVR8bdnK2UNlMlTrI5j1510MEIqGzXJBmm9tS19mL1hsLijdJK2ytyFj5ivlXJryz27ZnkQKjuEXxg8I+JtuFxJuG1b0DQCgN1zOwGce6gfvaQ2PxRy57R8JEMJIlfbaN/aubDOAMzGQdFHOOQjqeflHSkTwuWfn0WQzxj4rSfLdHfYxiJbZswZoJ3ksx6nmSTM86e4Lc7u3ruTJP+ff71F2OH5s75VCrDZfyywUCfVtvKnHaFOsCKvi/wBHLkSfCOKNbvHFpo1pgQBoDbB+YGjeVka19AWbgYAjYgEHyO1fM+FvFXUwMo0g7E+Y2gf6a1uXw2xufAqh+qwxst/ZMoesZWH2qPyY/wAkWePLotVJS0VIVFN43xN7z3LOVyikplRVklQhLNdY5bcZwREEQTPIM9jeKObzJd0lGDTlGZ7LIM8AkSyXRJBg5AaZ4xgkt3LttioWTiA1wNcGW5/vPlrAcq67PMBgddqh+zvCrdy+BfVGtPmaGRUGqov0GILHyEFUiKRf35H0tCvfFW437RvFpIUW8s7ZQoYx75vear4NNcTuNmZi7PrBZjmJA0U5jqRA2mNabwZkRrK6T1HL/PlXax/VJM4uT7NyR6uLl+nZtI8+o/w505bTmfSOg6UxiGbMsKCcwiDBmDGldRZizFxDScwO8zrPvNbTVmKdHjC3gJDoxgwTngGNa8Nh8yhFBJdsqidZYwon3FentA8yPQ1dvhd2a7/FfiHHysP9HRrxGn9xTPqw6VjI1CLYzGnNpFJfDm05S+MjI2R55FSc36iZrUPhfxJTibyKwZbttboIM+JDkf8ARlqj9ueGCzxK/bDsczd6J3+YM5BME6EwD0A6VYPhsrDiNouWJNm6sEgj+rOhGsac6XN7Yr/oZBa5KNiFLSUVAXHNjOG27oAuorgbZgDHodx7VnXaH4e4lDlwBRrbu91zdy51YyECNElVDEKCdIHvp9JFeUgMGxvYfGlwi4J1EKujK6yFAZs87EyfKrB294DbwnDsHaABdXINzmSVLXIP5SYMeQ6VrMVn/wAWuHXXt2biIXtWS5uZdWWQIaOagTJ5elURyNyVk8sajF0Y/jLWgIMEEQekmNue9ervD2DkXAZ5jMy+eqn16mn+LXUNgd2wOYxI5dZ9q68Jgu8RXmcwnQ7cjPQ1dS24IuVEjO8A0A02nlPrzNbV8JLbjhqlmzB7lxlH5VzRlPnIJ/tVkWLu2rbDUu+yoNYJ0PvyrYvhpwTEYXCsuJUKXuG4tsHMVDKoIY7TImBO9TeT6Ssp8dc2Z98TlH7WufwWz75SP5VIdg7n+0bHmt0f9k/yqU7fdl0uY0XZu3HuW9bVsoCO70DEm23hMxrzFe+x/Z62mMtuBdBRWKF3PicrluLl7pPpDHXnmEbVj5ofHp2M+Gfyb9GlUULS1MUBSUtFABTGMs57bqf3lK/cEfzp+kNAHzFgOGq4CnwtEZvPYz9t6dxWEu2bdpXYi3eDOuQ6eFyrg8wQRttrXZxOx3GNxCfkvPHoXJH6EfepLH28/CrN0f1GKu2T/De+YP1I+9dC6UWQJNuSIbDcPTu3KjxAH7xIr6F4VjRcw1q7P1Wlf7qCa+erWMFsMW+kCTV24V2tv28FhrdvKba2yrFGGcjXuyCRlChYB1Bmkea1BJ9/gb4icrRMcM44bmNvXYK2ihbXcZFSAT1jxZeWbnM05gu2Vq5iLUsoUXfDrqJt3F8RBIP1STIjQedVTE8ZNz5d3XUFLYOYiAAJOWTt6aDc601fxCXNS30/v5mOUzrDkxvyBg1yk21t3+DrVxqbGOOWP+NbHKC6g/Yma7laRI1rF8PdIiGbUzqx1kiZJrV+zw/oljWflJ/6in45uXsnnDUkqKKKaLCkry1wDc1Adqu1KYaySHUXG8KzBgkHx5dyBG2xMAkAyPJNRVs9RivbLHNc4jinywRdylIg5UAQe8KCfXzqd7O2e+4TxK2NSgTEr6oJJH/Sj3qr8WwLi5mW6t8vNxmB1ltTm1Iza7Bjp7VY/h21wJjSmTXDtbAeR4mBKTpAAgz61SsscmP6sl0lHJz2VBxndUOqsdR5b7+1Wrg9oLZVRssgc9A5G9VTC3V722o6T5/QdSas+DtuF8BAUmdRJBJ1jXafKp/Llc6K/DjrD/R+9g8xJYyPyxAMfm5t7mK4lsnS5cUASADlclZ0EToDHQA113MI7A5nJ02EAeUxFN4Rl7kKwMiCCVYsraTLEaqNdJ5xGlc3LklCtVZaop+xUxLRFpCABOZydhqYG5MTuRyrcOGYQW7NtFJIVQATuYG5jnWMWrhcMACAQVGhH1AjSf8ACtvtLCgdAB+lW4+ybKe6YxQaPD/9p+imiTOu37YkJbFhbuXMS7W52iFBCjNBkmR0qgnC3Z0s3GJ1PynJPqxWZ8ya+gWSd6bbCqeQrEoKTtmoy19GJcN7JYi8S1xTYEaFgCWM81B296sOA7Ntatd2GLDUk6Cc2+g9a0k8PTpSfs1OlMgoQ9GJOUvZgPEeyd61d8NlyiMxBALyhQgEkcwNNelSHDLgNuQQRJM+U1tr8LQggiQRBHkdDWa8R+ChWfwmIASZW1eUsF8lYSI9UnzpU4XyOhPVUVFvnXgls947aKoZn1AJ0VYQaAnVuW1Wjhfw9xNyC+W0Ork3m/uBgg92MdK7uy3wyxVjFW712/bAttmhJYsIIK6ooAIJE676da0sLRGC7CWR9Fa4X2Aw9ohnzX3Gua6ZAI1EIAE/SrMKWimC27P/2Q=="/>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en-US"/>
          </a:p>
        </p:txBody>
      </p:sp>
      <p:pic>
        <p:nvPicPr>
          <p:cNvPr id="69645" name="Picture 10" descr="http://www.wallstreetoasis.com/files/images/cartoon-business-man-01_normal3.preview.jpg"/>
          <p:cNvPicPr>
            <a:picLocks noChangeAspect="1" noChangeArrowheads="1"/>
          </p:cNvPicPr>
          <p:nvPr/>
        </p:nvPicPr>
        <p:blipFill>
          <a:blip r:embed="rId5"/>
          <a:srcRect/>
          <a:stretch>
            <a:fillRect/>
          </a:stretch>
        </p:blipFill>
        <p:spPr bwMode="auto">
          <a:xfrm>
            <a:off x="5435600" y="3978275"/>
            <a:ext cx="1873250" cy="2879725"/>
          </a:xfrm>
          <a:prstGeom prst="rect">
            <a:avLst/>
          </a:prstGeom>
          <a:noFill/>
          <a:ln w="9525">
            <a:noFill/>
            <a:miter lim="800000"/>
            <a:headEnd/>
            <a:tailEnd/>
          </a:ln>
        </p:spPr>
      </p:pic>
      <p:cxnSp>
        <p:nvCxnSpPr>
          <p:cNvPr id="22" name="Straight Arrow Connector 21"/>
          <p:cNvCxnSpPr/>
          <p:nvPr/>
        </p:nvCxnSpPr>
        <p:spPr>
          <a:xfrm flipH="1">
            <a:off x="2411413" y="1989138"/>
            <a:ext cx="504825" cy="503237"/>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500563" y="2060575"/>
            <a:ext cx="1366837" cy="1944688"/>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795963" y="1773238"/>
            <a:ext cx="720725" cy="71437"/>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pic>
        <p:nvPicPr>
          <p:cNvPr id="69649" name="Picture 10" descr="C:\Documents and Settings\Administrator\Local Settings\Temporary Internet Files\Content.IE5\3YTPPELI\MM900178313[1].gif"/>
          <p:cNvPicPr>
            <a:picLocks noChangeAspect="1" noChangeArrowheads="1" noCrop="1"/>
          </p:cNvPicPr>
          <p:nvPr/>
        </p:nvPicPr>
        <p:blipFill>
          <a:blip r:embed="rId3"/>
          <a:srcRect/>
          <a:stretch>
            <a:fillRect/>
          </a:stretch>
        </p:blipFill>
        <p:spPr bwMode="auto">
          <a:xfrm>
            <a:off x="6443663" y="1412875"/>
            <a:ext cx="666750" cy="666750"/>
          </a:xfrm>
          <a:prstGeom prst="rect">
            <a:avLst/>
          </a:prstGeom>
          <a:noFill/>
          <a:ln w="9525">
            <a:noFill/>
            <a:miter lim="800000"/>
            <a:headEnd/>
            <a:tailEnd/>
          </a:ln>
        </p:spPr>
      </p:pic>
      <p:pic>
        <p:nvPicPr>
          <p:cNvPr id="69650" name="Picture 10" descr="C:\Documents and Settings\Administrator\Local Settings\Temporary Internet Files\Content.IE5\3YTPPELI\MM900178313[1].gif"/>
          <p:cNvPicPr>
            <a:picLocks noChangeAspect="1" noChangeArrowheads="1" noCrop="1"/>
          </p:cNvPicPr>
          <p:nvPr/>
        </p:nvPicPr>
        <p:blipFill>
          <a:blip r:embed="rId3"/>
          <a:srcRect/>
          <a:stretch>
            <a:fillRect/>
          </a:stretch>
        </p:blipFill>
        <p:spPr bwMode="auto">
          <a:xfrm>
            <a:off x="5148263" y="2276475"/>
            <a:ext cx="666750" cy="666750"/>
          </a:xfrm>
          <a:prstGeom prst="rect">
            <a:avLst/>
          </a:prstGeom>
          <a:noFill/>
          <a:ln w="9525">
            <a:noFill/>
            <a:miter lim="800000"/>
            <a:headEnd/>
            <a:tailEnd/>
          </a:ln>
        </p:spPr>
      </p:pic>
      <p:sp>
        <p:nvSpPr>
          <p:cNvPr id="20" name="Slide Number Placeholder 4"/>
          <p:cNvSpPr>
            <a:spLocks noGrp="1"/>
          </p:cNvSpPr>
          <p:nvPr>
            <p:ph type="sldNum" sz="quarter" idx="12"/>
          </p:nvPr>
        </p:nvSpPr>
        <p:spPr>
          <a:xfrm>
            <a:off x="8367588" y="6356350"/>
            <a:ext cx="596900" cy="365125"/>
          </a:xfrm>
        </p:spPr>
        <p:txBody>
          <a:bodyPr/>
          <a:lstStyle/>
          <a:p>
            <a:pPr algn="r"/>
            <a:fld id="{6614ECFC-E50C-43D3-B8F0-45E8546E5638}" type="slidenum">
              <a:rPr lang="en-US" smtClean="0"/>
              <a:pPr algn="r"/>
              <a:t>130</a:t>
            </a:fld>
            <a:endParaRPr lang="en-US" dirty="0"/>
          </a:p>
        </p:txBody>
      </p:sp>
    </p:spTree>
    <p:extLst>
      <p:ext uri="{BB962C8B-B14F-4D97-AF65-F5344CB8AC3E}">
        <p14:creationId xmlns:p14="http://schemas.microsoft.com/office/powerpoint/2010/main" val="28901786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not covered</a:t>
            </a:r>
          </a:p>
        </p:txBody>
      </p:sp>
      <p:sp>
        <p:nvSpPr>
          <p:cNvPr id="3" name="Content Placeholder 2"/>
          <p:cNvSpPr>
            <a:spLocks noGrp="1"/>
          </p:cNvSpPr>
          <p:nvPr>
            <p:ph idx="1"/>
          </p:nvPr>
        </p:nvSpPr>
        <p:spPr/>
        <p:txBody>
          <a:bodyPr/>
          <a:lstStyle/>
          <a:p>
            <a:r>
              <a:rPr lang="en-US" dirty="0"/>
              <a:t>Online detection of recurrent changes</a:t>
            </a:r>
          </a:p>
          <a:p>
            <a:r>
              <a:rPr lang="en-US" dirty="0"/>
              <a:t>Transfer learning</a:t>
            </a:r>
          </a:p>
          <a:p>
            <a:r>
              <a:rPr lang="en-US" dirty="0"/>
              <a:t>Concept drift in unsupervised learning</a:t>
            </a:r>
          </a:p>
          <a:p>
            <a:pPr lvl="1"/>
            <a:r>
              <a:rPr lang="en-US" dirty="0"/>
              <a:t>Pattern mining and clustering	</a:t>
            </a:r>
          </a:p>
          <a:p>
            <a:pPr lvl="1"/>
            <a:r>
              <a:rPr lang="en-US" dirty="0"/>
              <a:t>Mining temporal networks</a:t>
            </a:r>
          </a:p>
          <a:p>
            <a:pPr lvl="2"/>
            <a:r>
              <a:rPr lang="en-US" dirty="0"/>
              <a:t>Monitoring statistical properties, e.g. centralities</a:t>
            </a:r>
          </a:p>
          <a:p>
            <a:pPr lvl="1"/>
            <a:endParaRPr lang="en-US" dirty="0"/>
          </a:p>
        </p:txBody>
      </p:sp>
      <p:sp>
        <p:nvSpPr>
          <p:cNvPr id="4" name="Slide Number Placeholder 3"/>
          <p:cNvSpPr>
            <a:spLocks noGrp="1"/>
          </p:cNvSpPr>
          <p:nvPr>
            <p:ph type="sldNum" sz="quarter" idx="12"/>
          </p:nvPr>
        </p:nvSpPr>
        <p:spPr/>
        <p:txBody>
          <a:bodyPr/>
          <a:lstStyle/>
          <a:p>
            <a:fld id="{6614ECFC-E50C-43D3-B8F0-45E8546E5638}" type="slidenum">
              <a:rPr lang="en-US" smtClean="0"/>
              <a:pPr/>
              <a:t>131</a:t>
            </a:fld>
            <a:endParaRPr lang="en-US" dirty="0"/>
          </a:p>
        </p:txBody>
      </p:sp>
    </p:spTree>
    <p:extLst>
      <p:ext uri="{BB962C8B-B14F-4D97-AF65-F5344CB8AC3E}">
        <p14:creationId xmlns:p14="http://schemas.microsoft.com/office/powerpoint/2010/main" val="2242069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0"/>
            <a:ext cx="8229600" cy="908721"/>
          </a:xfrm>
        </p:spPr>
        <p:txBody>
          <a:bodyPr>
            <a:normAutofit/>
          </a:bodyPr>
          <a:lstStyle/>
          <a:p>
            <a:r>
              <a:rPr lang="en-US" dirty="0"/>
              <a:t>Bibliography – General Background</a:t>
            </a:r>
          </a:p>
        </p:txBody>
      </p:sp>
      <p:sp>
        <p:nvSpPr>
          <p:cNvPr id="3" name="Marcador de Posição de Conteúdo 2"/>
          <p:cNvSpPr>
            <a:spLocks noGrp="1"/>
          </p:cNvSpPr>
          <p:nvPr>
            <p:ph sz="quarter" idx="1"/>
          </p:nvPr>
        </p:nvSpPr>
        <p:spPr>
          <a:xfrm>
            <a:off x="457200" y="1124744"/>
            <a:ext cx="8229600" cy="4678363"/>
          </a:xfrm>
        </p:spPr>
        <p:txBody>
          <a:bodyPr>
            <a:noAutofit/>
          </a:bodyPr>
          <a:lstStyle/>
          <a:p>
            <a:r>
              <a:rPr lang="en-US" sz="2000" i="1" dirty="0"/>
              <a:t>Characterizing Concept Drift. </a:t>
            </a:r>
            <a:r>
              <a:rPr lang="en-US" sz="2000" dirty="0"/>
              <a:t>Geoffrey I. Webb, Roy Hyde, Hong Cao, </a:t>
            </a:r>
            <a:r>
              <a:rPr lang="en-US" sz="2000" dirty="0" err="1"/>
              <a:t>Hai</a:t>
            </a:r>
            <a:r>
              <a:rPr lang="en-US" sz="2000" dirty="0"/>
              <a:t> Long Nguyen, Francois </a:t>
            </a:r>
            <a:r>
              <a:rPr lang="en-US" sz="2000" dirty="0" err="1"/>
              <a:t>Petitjean</a:t>
            </a:r>
            <a:r>
              <a:rPr lang="en-US" sz="2000" dirty="0"/>
              <a:t> http://</a:t>
            </a:r>
            <a:r>
              <a:rPr lang="en-US" sz="2000" dirty="0" err="1"/>
              <a:t>arxiv.org</a:t>
            </a:r>
            <a:r>
              <a:rPr lang="en-US" sz="2000" dirty="0"/>
              <a:t>/abs/1511.03816</a:t>
            </a:r>
          </a:p>
          <a:p>
            <a:r>
              <a:rPr lang="en-US" sz="2000" i="1" dirty="0"/>
              <a:t>A Survey on Concept Drift Adaptation</a:t>
            </a:r>
            <a:r>
              <a:rPr lang="en-US" sz="2000" dirty="0"/>
              <a:t>, Gama, J., </a:t>
            </a:r>
            <a:r>
              <a:rPr lang="en-US" sz="2000" dirty="0" err="1"/>
              <a:t>Žliobaite</a:t>
            </a:r>
            <a:r>
              <a:rPr lang="en-US" sz="2000" dirty="0"/>
              <a:t>, I., </a:t>
            </a:r>
            <a:r>
              <a:rPr lang="en-US" sz="2000" dirty="0" err="1"/>
              <a:t>Bifet</a:t>
            </a:r>
            <a:r>
              <a:rPr lang="en-US" sz="2000" dirty="0"/>
              <a:t>, A., Pechenizkiy, M. &amp; </a:t>
            </a:r>
            <a:r>
              <a:rPr lang="en-US" sz="2000" dirty="0" err="1"/>
              <a:t>Bouchachia</a:t>
            </a:r>
            <a:r>
              <a:rPr lang="en-US" sz="2000" dirty="0"/>
              <a:t>, A. ACM Computing Surveys, 2014</a:t>
            </a:r>
            <a:endParaRPr lang="en-US" sz="2000" i="1" dirty="0"/>
          </a:p>
          <a:p>
            <a:r>
              <a:rPr lang="en-US" sz="2000" i="1" dirty="0"/>
              <a:t>Detection of Abrupt Changes - Theory and Application</a:t>
            </a:r>
            <a:r>
              <a:rPr lang="en-US" sz="2000" dirty="0"/>
              <a:t>, M. </a:t>
            </a:r>
            <a:r>
              <a:rPr lang="en-US" sz="2000" dirty="0" err="1"/>
              <a:t>Basseville</a:t>
            </a:r>
            <a:r>
              <a:rPr lang="en-US" sz="2000" dirty="0"/>
              <a:t>, I. </a:t>
            </a:r>
            <a:r>
              <a:rPr lang="en-US" sz="2000" dirty="0" err="1"/>
              <a:t>Nikiforov</a:t>
            </a:r>
            <a:r>
              <a:rPr lang="en-US" sz="2000" dirty="0"/>
              <a:t>, Prentice-Hall, Inc. 1993.</a:t>
            </a:r>
          </a:p>
          <a:p>
            <a:r>
              <a:rPr lang="en-US" sz="2000" i="1" dirty="0"/>
              <a:t>Statistical Quality Control</a:t>
            </a:r>
            <a:r>
              <a:rPr lang="en-US" sz="2000" dirty="0"/>
              <a:t>, E. Grant, R. Leavenworth, McGraw-Hill, 1996.</a:t>
            </a:r>
          </a:p>
          <a:p>
            <a:r>
              <a:rPr lang="en-US" sz="2000" i="1" dirty="0"/>
              <a:t>Continuous Inspection Scheme</a:t>
            </a:r>
            <a:r>
              <a:rPr lang="en-US" sz="2000" dirty="0"/>
              <a:t>, E. Page. </a:t>
            </a:r>
            <a:r>
              <a:rPr lang="en-US" sz="2000" dirty="0" err="1"/>
              <a:t>Biometrika</a:t>
            </a:r>
            <a:r>
              <a:rPr lang="en-US" sz="2000" dirty="0"/>
              <a:t> 41 1954</a:t>
            </a:r>
          </a:p>
          <a:p>
            <a:r>
              <a:rPr lang="en-US" sz="2000" i="1" dirty="0"/>
              <a:t>Learning in the Presence of Concept Drift and Hidden Contexts</a:t>
            </a:r>
            <a:r>
              <a:rPr lang="en-US" sz="2000" dirty="0"/>
              <a:t>, </a:t>
            </a:r>
            <a:r>
              <a:rPr lang="en-US" sz="2000" dirty="0" err="1"/>
              <a:t>G.Widmer</a:t>
            </a:r>
            <a:r>
              <a:rPr lang="en-US" sz="2000" dirty="0"/>
              <a:t>, M. </a:t>
            </a:r>
            <a:r>
              <a:rPr lang="en-US" sz="2000" dirty="0" err="1"/>
              <a:t>Kubat</a:t>
            </a:r>
            <a:r>
              <a:rPr lang="en-US" sz="2000" dirty="0"/>
              <a:t>: Machine Learning 23(1): 69-101 (1996)</a:t>
            </a:r>
          </a:p>
          <a:p>
            <a:r>
              <a:rPr lang="en-US" sz="2000" i="1" dirty="0"/>
              <a:t>Learning drifting concepts: Example selection vs. example weighting</a:t>
            </a:r>
            <a:r>
              <a:rPr lang="en-US" sz="2000" dirty="0"/>
              <a:t>, </a:t>
            </a:r>
            <a:r>
              <a:rPr lang="en-US" sz="2000" dirty="0" err="1"/>
              <a:t>R.Klinkenberg</a:t>
            </a:r>
            <a:r>
              <a:rPr lang="en-US" sz="2000" dirty="0"/>
              <a:t>, IDA 2004</a:t>
            </a:r>
          </a:p>
          <a:p>
            <a:r>
              <a:rPr lang="en-US" sz="2000" i="1" dirty="0"/>
              <a:t>Adaptive Learning and Mining for Data Streams and Frequent Patterns,</a:t>
            </a:r>
            <a:r>
              <a:rPr lang="en-US" sz="2000" dirty="0"/>
              <a:t> Albert Bifet, PhD Thesis, 2009</a:t>
            </a:r>
          </a:p>
          <a:p>
            <a:r>
              <a:rPr lang="lt-LT" sz="2000" i="1" dirty="0"/>
              <a:t>Adaptive Training Set Formation</a:t>
            </a:r>
            <a:r>
              <a:rPr lang="en-US" sz="2000" dirty="0"/>
              <a:t>, Indre </a:t>
            </a:r>
            <a:r>
              <a:rPr lang="lt-LT" sz="2000" dirty="0"/>
              <a:t>Žliobaitė</a:t>
            </a:r>
            <a:r>
              <a:rPr lang="en-US" sz="2000" dirty="0"/>
              <a:t>, PhD Thesis, </a:t>
            </a:r>
            <a:r>
              <a:rPr lang="lt-LT" sz="2000" dirty="0"/>
              <a:t>Vilnius University, Lithuania</a:t>
            </a:r>
            <a:r>
              <a:rPr lang="en-US" sz="2000" dirty="0"/>
              <a:t>,</a:t>
            </a:r>
            <a:r>
              <a:rPr lang="lt-LT" sz="2000" dirty="0"/>
              <a:t> 2010. </a:t>
            </a:r>
            <a:endParaRPr lang="en-US" sz="2000"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132</a:t>
            </a:fld>
            <a:endParaRPr lang="en-US" dirty="0"/>
          </a:p>
        </p:txBody>
      </p:sp>
    </p:spTree>
    <p:extLst>
      <p:ext uri="{BB962C8B-B14F-4D97-AF65-F5344CB8AC3E}">
        <p14:creationId xmlns:p14="http://schemas.microsoft.com/office/powerpoint/2010/main" val="2398596712"/>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0"/>
            <a:ext cx="7772400" cy="980728"/>
          </a:xfrm>
        </p:spPr>
        <p:txBody>
          <a:bodyPr>
            <a:normAutofit/>
          </a:bodyPr>
          <a:lstStyle/>
          <a:p>
            <a:r>
              <a:rPr lang="en-US" dirty="0"/>
              <a:t>Bibliography - Approaches</a:t>
            </a:r>
          </a:p>
        </p:txBody>
      </p:sp>
      <p:sp>
        <p:nvSpPr>
          <p:cNvPr id="3" name="Marcador de Posição de Conteúdo 2"/>
          <p:cNvSpPr>
            <a:spLocks noGrp="1"/>
          </p:cNvSpPr>
          <p:nvPr>
            <p:ph sz="quarter" idx="1"/>
          </p:nvPr>
        </p:nvSpPr>
        <p:spPr>
          <a:xfrm>
            <a:off x="457200" y="1052735"/>
            <a:ext cx="8363272" cy="5805265"/>
          </a:xfrm>
        </p:spPr>
        <p:txBody>
          <a:bodyPr>
            <a:normAutofit fontScale="55000" lnSpcReduction="20000"/>
          </a:bodyPr>
          <a:lstStyle/>
          <a:p>
            <a:r>
              <a:rPr lang="en-US" i="1" dirty="0"/>
              <a:t>Modelling recurrent events for improving online change detection, by </a:t>
            </a:r>
            <a:r>
              <a:rPr lang="en-US" dirty="0" err="1"/>
              <a:t>Maslov</a:t>
            </a:r>
            <a:r>
              <a:rPr lang="en-US" dirty="0"/>
              <a:t> et al, SIAM SDM 2016</a:t>
            </a:r>
            <a:r>
              <a:rPr lang="en-US" i="1" dirty="0"/>
              <a:t> </a:t>
            </a:r>
          </a:p>
          <a:p>
            <a:r>
              <a:rPr lang="en-US" i="1" dirty="0"/>
              <a:t>BLPA: Bayesian Learn-Predict-Adjust Method for Online Detection of Recurrent </a:t>
            </a:r>
            <a:r>
              <a:rPr lang="en-US" i="1" dirty="0" err="1"/>
              <a:t>Changepoints</a:t>
            </a:r>
            <a:r>
              <a:rPr lang="en-US" dirty="0"/>
              <a:t>, by </a:t>
            </a:r>
            <a:r>
              <a:rPr lang="en-US" dirty="0" err="1"/>
              <a:t>Maslov</a:t>
            </a:r>
            <a:r>
              <a:rPr lang="en-US" dirty="0"/>
              <a:t> et al., IJCNN 2017</a:t>
            </a:r>
          </a:p>
          <a:p>
            <a:r>
              <a:rPr lang="en-US" i="1" dirty="0"/>
              <a:t>Predictive Handling of Asynchronous Concept Drifts in Distributed Environments</a:t>
            </a:r>
            <a:r>
              <a:rPr lang="en-US" dirty="0"/>
              <a:t>, by </a:t>
            </a:r>
            <a:r>
              <a:rPr lang="en-US" dirty="0" err="1"/>
              <a:t>Ang</a:t>
            </a:r>
            <a:r>
              <a:rPr lang="en-US" dirty="0"/>
              <a:t>, H., </a:t>
            </a:r>
            <a:r>
              <a:rPr lang="en-US" dirty="0" err="1"/>
              <a:t>Gopalkrishnan</a:t>
            </a:r>
            <a:r>
              <a:rPr lang="en-US" dirty="0"/>
              <a:t>, V., </a:t>
            </a:r>
            <a:r>
              <a:rPr lang="en-US" dirty="0" err="1"/>
              <a:t>Žliobaite</a:t>
            </a:r>
            <a:r>
              <a:rPr lang="en-US" dirty="0"/>
              <a:t>, I., Pechenizkiy, M. &amp; Hoi, S., IEEE Transactions on Knowledge and Data Engineering (2013)</a:t>
            </a:r>
            <a:endParaRPr lang="en-US" i="1" dirty="0"/>
          </a:p>
          <a:p>
            <a:r>
              <a:rPr lang="en-US" i="1" dirty="0"/>
              <a:t>Mining Time-Changing Data Streams</a:t>
            </a:r>
            <a:r>
              <a:rPr lang="en-US" dirty="0"/>
              <a:t>, by G. </a:t>
            </a:r>
            <a:r>
              <a:rPr lang="en-US" dirty="0" err="1"/>
              <a:t>Hulten</a:t>
            </a:r>
            <a:r>
              <a:rPr lang="en-US" dirty="0"/>
              <a:t>, L. Spencer, P. </a:t>
            </a:r>
            <a:r>
              <a:rPr lang="en-US" dirty="0" err="1"/>
              <a:t>Domingos</a:t>
            </a:r>
            <a:r>
              <a:rPr lang="en-US" dirty="0"/>
              <a:t>, ACM SIGKDD, 2001.</a:t>
            </a:r>
          </a:p>
          <a:p>
            <a:r>
              <a:rPr lang="en-US" i="1" dirty="0"/>
              <a:t>Dynamic Weighted Majority: A New Ensemble Method for Tracking Concept Drift</a:t>
            </a:r>
            <a:r>
              <a:rPr lang="en-US" dirty="0"/>
              <a:t>, by J. </a:t>
            </a:r>
            <a:r>
              <a:rPr lang="en-US" dirty="0" err="1"/>
              <a:t>Kolter</a:t>
            </a:r>
            <a:r>
              <a:rPr lang="en-US" dirty="0"/>
              <a:t>, M. </a:t>
            </a:r>
            <a:r>
              <a:rPr lang="en-US" dirty="0" err="1"/>
              <a:t>Maloof</a:t>
            </a:r>
            <a:r>
              <a:rPr lang="en-US" dirty="0"/>
              <a:t>, ICDM 2003.</a:t>
            </a:r>
          </a:p>
          <a:p>
            <a:r>
              <a:rPr lang="en-US" dirty="0"/>
              <a:t>Mining Concept Drifting Data Streams using Ensemble </a:t>
            </a:r>
            <a:r>
              <a:rPr lang="en-US" dirty="0" err="1"/>
              <a:t>Classiers</a:t>
            </a:r>
            <a:r>
              <a:rPr lang="en-US" dirty="0"/>
              <a:t>, by </a:t>
            </a:r>
            <a:r>
              <a:rPr lang="en-US" dirty="0" err="1"/>
              <a:t>H.Wang</a:t>
            </a:r>
            <a:r>
              <a:rPr lang="en-US" dirty="0"/>
              <a:t>, Wei Fan, P. Yu, J. Han, ACM SIGKDD 2003.</a:t>
            </a:r>
          </a:p>
          <a:p>
            <a:r>
              <a:rPr lang="en-US" i="1" dirty="0"/>
              <a:t>Decision Trees for Mining Data Streams</a:t>
            </a:r>
            <a:r>
              <a:rPr lang="en-US" dirty="0"/>
              <a:t>, by J. Gama, R. Fernandes, </a:t>
            </a:r>
            <a:r>
              <a:rPr lang="en-US" dirty="0" err="1"/>
              <a:t>R.Rocha</a:t>
            </a:r>
            <a:r>
              <a:rPr lang="en-US" dirty="0"/>
              <a:t>. Intelligent Data Analysis 10(1):23-45 (2006)</a:t>
            </a:r>
          </a:p>
          <a:p>
            <a:r>
              <a:rPr lang="en-US" i="1" dirty="0"/>
              <a:t>OLINDDA: A cluster-based approach for detecting novelty and concept drift in data streams. </a:t>
            </a:r>
            <a:r>
              <a:rPr lang="en-US" dirty="0"/>
              <a:t>Spinosa, E.J., Carvalho, A., and Gama, J.  22</a:t>
            </a:r>
            <a:r>
              <a:rPr lang="en-US" baseline="30000" dirty="0"/>
              <a:t>nd</a:t>
            </a:r>
            <a:r>
              <a:rPr lang="en-US" dirty="0"/>
              <a:t> ACM SAC 2007: ACM Press.</a:t>
            </a:r>
          </a:p>
          <a:p>
            <a:r>
              <a:rPr lang="en-US" i="1" dirty="0"/>
              <a:t>An Ensemble of Classifiers for Coping with Recurring Contexts in Data Streams, by </a:t>
            </a:r>
            <a:r>
              <a:rPr lang="en-US" dirty="0" err="1"/>
              <a:t>Katakis</a:t>
            </a:r>
            <a:r>
              <a:rPr lang="en-US" dirty="0"/>
              <a:t>, I., </a:t>
            </a:r>
            <a:r>
              <a:rPr lang="en-US" dirty="0" err="1"/>
              <a:t>Tsoumakas</a:t>
            </a:r>
            <a:r>
              <a:rPr lang="en-US" dirty="0"/>
              <a:t>, G., and </a:t>
            </a:r>
            <a:r>
              <a:rPr lang="en-US" dirty="0" err="1"/>
              <a:t>Vlahavas</a:t>
            </a:r>
            <a:r>
              <a:rPr lang="en-US" dirty="0"/>
              <a:t>, I.. in 18th ECAI. 2008, IOS</a:t>
            </a:r>
          </a:p>
          <a:p>
            <a:r>
              <a:rPr lang="nl-NL" i="1" dirty="0" err="1"/>
              <a:t>Dealing</a:t>
            </a:r>
            <a:r>
              <a:rPr lang="nl-NL" i="1" dirty="0"/>
              <a:t> </a:t>
            </a:r>
            <a:r>
              <a:rPr lang="nl-NL" i="1" dirty="0" err="1"/>
              <a:t>with</a:t>
            </a:r>
            <a:r>
              <a:rPr lang="nl-NL" i="1" dirty="0"/>
              <a:t> concept </a:t>
            </a:r>
            <a:r>
              <a:rPr lang="nl-NL" i="1" dirty="0" err="1"/>
              <a:t>drifts</a:t>
            </a:r>
            <a:r>
              <a:rPr lang="nl-NL" i="1" dirty="0"/>
              <a:t> in </a:t>
            </a:r>
            <a:r>
              <a:rPr lang="nl-NL" i="1" dirty="0" err="1"/>
              <a:t>process</a:t>
            </a:r>
            <a:r>
              <a:rPr lang="nl-NL" i="1" dirty="0"/>
              <a:t> </a:t>
            </a:r>
            <a:r>
              <a:rPr lang="nl-NL" i="1" dirty="0" err="1"/>
              <a:t>mining</a:t>
            </a:r>
            <a:r>
              <a:rPr lang="nl-NL" dirty="0"/>
              <a:t>, IEEE Trans. on </a:t>
            </a:r>
            <a:r>
              <a:rPr lang="nl-NL" dirty="0" err="1"/>
              <a:t>Neural</a:t>
            </a:r>
            <a:r>
              <a:rPr lang="nl-NL" dirty="0"/>
              <a:t> Networks </a:t>
            </a:r>
            <a:r>
              <a:rPr lang="nl-NL" dirty="0" err="1"/>
              <a:t>and</a:t>
            </a:r>
            <a:r>
              <a:rPr lang="nl-NL" dirty="0"/>
              <a:t> Learning Systems, </a:t>
            </a:r>
            <a:r>
              <a:rPr lang="nl-NL" dirty="0" err="1"/>
              <a:t>by</a:t>
            </a:r>
            <a:r>
              <a:rPr lang="nl-NL" dirty="0"/>
              <a:t> JC </a:t>
            </a:r>
            <a:r>
              <a:rPr lang="nl-NL" dirty="0" err="1"/>
              <a:t>Bose</a:t>
            </a:r>
            <a:r>
              <a:rPr lang="nl-NL" dirty="0"/>
              <a:t>, R., van der Aalst, W., </a:t>
            </a:r>
            <a:r>
              <a:rPr lang="nl-NL" dirty="0" err="1"/>
              <a:t>Zliobaite</a:t>
            </a:r>
            <a:r>
              <a:rPr lang="nl-NL" dirty="0"/>
              <a:t>, I. &amp; Pechenizkiy, M. (2013) </a:t>
            </a:r>
            <a:endParaRPr lang="en-US" dirty="0"/>
          </a:p>
          <a:p>
            <a:pPr>
              <a:buNone/>
            </a:pPr>
            <a:endParaRPr lang="en-US"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133</a:t>
            </a:fld>
            <a:endParaRPr lang="en-US" dirty="0"/>
          </a:p>
        </p:txBody>
      </p:sp>
    </p:spTree>
    <p:extLst>
      <p:ext uri="{BB962C8B-B14F-4D97-AF65-F5344CB8AC3E}">
        <p14:creationId xmlns:p14="http://schemas.microsoft.com/office/powerpoint/2010/main" val="1100099245"/>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14400" y="116632"/>
            <a:ext cx="7772400" cy="706090"/>
          </a:xfrm>
        </p:spPr>
        <p:txBody>
          <a:bodyPr>
            <a:noAutofit/>
          </a:bodyPr>
          <a:lstStyle/>
          <a:p>
            <a:r>
              <a:rPr lang="en-US" dirty="0"/>
              <a:t>Bibliography - Applications</a:t>
            </a:r>
          </a:p>
        </p:txBody>
      </p:sp>
      <p:sp>
        <p:nvSpPr>
          <p:cNvPr id="3" name="Marcador de Posição de Conteúdo 2"/>
          <p:cNvSpPr>
            <a:spLocks noGrp="1"/>
          </p:cNvSpPr>
          <p:nvPr>
            <p:ph sz="quarter" idx="1"/>
          </p:nvPr>
        </p:nvSpPr>
        <p:spPr>
          <a:xfrm>
            <a:off x="457200" y="1052736"/>
            <a:ext cx="8435280" cy="5184576"/>
          </a:xfrm>
        </p:spPr>
        <p:txBody>
          <a:bodyPr>
            <a:normAutofit fontScale="92500" lnSpcReduction="10000"/>
          </a:bodyPr>
          <a:lstStyle/>
          <a:p>
            <a:r>
              <a:rPr lang="en-US" sz="2000" i="1" dirty="0"/>
              <a:t>An overview of concept drift applications, </a:t>
            </a:r>
            <a:r>
              <a:rPr lang="en-US" sz="2000" i="1" dirty="0" err="1"/>
              <a:t>Žliobaite</a:t>
            </a:r>
            <a:r>
              <a:rPr lang="en-US" sz="2000" i="1" dirty="0"/>
              <a:t>, I., Pechenizkiy, M. &amp; Gama, J., In Big Data Analysis: New Algorithms for a New Society, Springer, 2016, </a:t>
            </a:r>
            <a:r>
              <a:rPr lang="en-US" sz="2000" i="1" dirty="0">
                <a:hlinkClick r:id="rId3"/>
              </a:rPr>
              <a:t>http://www.win.tue.nl/~mpechen/publications/pubs/ZliobaiteCDApps2015.pdf</a:t>
            </a:r>
            <a:r>
              <a:rPr lang="en-US" sz="2000" i="1" dirty="0"/>
              <a:t> </a:t>
            </a:r>
            <a:endParaRPr lang="lt-LT" sz="2000" i="1" dirty="0"/>
          </a:p>
          <a:p>
            <a:r>
              <a:rPr lang="en-US" sz="2000" i="1" dirty="0"/>
              <a:t>Collaborative Filtering with Temporal Dynamics </a:t>
            </a:r>
            <a:r>
              <a:rPr lang="en-US" sz="2000" dirty="0"/>
              <a:t>Yehuda </a:t>
            </a:r>
            <a:r>
              <a:rPr lang="en-US" sz="2000" dirty="0" err="1"/>
              <a:t>Koren</a:t>
            </a:r>
            <a:r>
              <a:rPr lang="en-US" sz="2000" dirty="0"/>
              <a:t>, KDD 2009, ACM, 2009</a:t>
            </a:r>
          </a:p>
          <a:p>
            <a:r>
              <a:rPr lang="lt-LT" sz="2000" i="1" dirty="0"/>
              <a:t>MOA: Massive online analysis, a framework for stream classification and clustering</a:t>
            </a:r>
            <a:r>
              <a:rPr lang="lt-LT" sz="2000" dirty="0"/>
              <a:t>.  Albert Bifet, Geoff Holmes, Bernhard Pfahringer, Philipp Kranen, Hardy Kremer, Timm Jansen, Thomas Seidl, HaCDAIS Workshop ECML-PKDD 2010</a:t>
            </a:r>
            <a:endParaRPr lang="en-US" sz="2000" dirty="0"/>
          </a:p>
          <a:p>
            <a:r>
              <a:rPr lang="lt-LT" sz="2000" i="1" dirty="0"/>
              <a:t>Online Mass Flow Prediction in CFB Boilers with Explicit Detection of Sudden Concept Drift</a:t>
            </a:r>
            <a:r>
              <a:rPr lang="lt-LT" sz="2000" dirty="0"/>
              <a:t>. Pechenizkiy, M., Bakker, J., Žliobaitė, I., Ivannikov, A., Karkkainen, T. SIGKDD Explorations 11(2), p. 109-116</a:t>
            </a:r>
            <a:r>
              <a:rPr lang="en-US" sz="2000" dirty="0"/>
              <a:t>, </a:t>
            </a:r>
            <a:r>
              <a:rPr lang="lt-LT" sz="2000" dirty="0"/>
              <a:t>2009.</a:t>
            </a:r>
            <a:endParaRPr lang="lt-LT" sz="2000" i="1" dirty="0"/>
          </a:p>
          <a:p>
            <a:r>
              <a:rPr lang="en-US" sz="2000" i="1" dirty="0"/>
              <a:t>Dynamic Integration of Classifiers for Handling Concept Drift</a:t>
            </a:r>
            <a:r>
              <a:rPr lang="en-US" sz="2000" dirty="0"/>
              <a:t>, Tsymbal, A., Pechenizkiy, M., Cunningham, P. &amp; Puuronen, S. Information Fusion, Special Issue on Applications of Ensemble Methods, 9(1), pp. 56-68, 2008.</a:t>
            </a:r>
          </a:p>
          <a:p>
            <a:r>
              <a:rPr lang="en-US" sz="2100" i="1" dirty="0"/>
              <a:t>Real-time algorithm for changes detection in depth of anesthesia signals</a:t>
            </a:r>
            <a:r>
              <a:rPr lang="en-US" sz="2100" dirty="0"/>
              <a:t>. R. </a:t>
            </a:r>
            <a:r>
              <a:rPr lang="en-US" sz="2100" dirty="0" err="1"/>
              <a:t>Sebastião</a:t>
            </a:r>
            <a:r>
              <a:rPr lang="en-US" sz="2100" dirty="0"/>
              <a:t> et al. </a:t>
            </a:r>
            <a:r>
              <a:rPr lang="en-US" sz="2100" dirty="0">
                <a:hlinkClick r:id="rId4"/>
              </a:rPr>
              <a:t>Evolving Systems 4</a:t>
            </a:r>
            <a:r>
              <a:rPr lang="en-US" sz="2100" dirty="0"/>
              <a:t>(1): 3-12 (2013)</a:t>
            </a:r>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134</a:t>
            </a:fld>
            <a:endParaRPr lang="en-US" dirty="0"/>
          </a:p>
        </p:txBody>
      </p:sp>
    </p:spTree>
    <p:extLst>
      <p:ext uri="{BB962C8B-B14F-4D97-AF65-F5344CB8AC3E}">
        <p14:creationId xmlns:p14="http://schemas.microsoft.com/office/powerpoint/2010/main" val="1163562718"/>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for proactive</a:t>
            </a:r>
          </a:p>
        </p:txBody>
      </p:sp>
      <p:sp>
        <p:nvSpPr>
          <p:cNvPr id="3" name="Content Placeholder 2"/>
          <p:cNvSpPr>
            <a:spLocks noGrp="1"/>
          </p:cNvSpPr>
          <p:nvPr>
            <p:ph idx="1"/>
          </p:nvPr>
        </p:nvSpPr>
        <p:spPr/>
        <p:txBody>
          <a:bodyPr/>
          <a:lstStyle/>
          <a:p>
            <a:r>
              <a:rPr lang="en-US" dirty="0"/>
              <a:t>Meta-learning for recurring</a:t>
            </a:r>
          </a:p>
          <a:p>
            <a:r>
              <a:rPr lang="en-US" dirty="0"/>
              <a:t>Peer-to-peer</a:t>
            </a:r>
          </a:p>
          <a:p>
            <a:r>
              <a:rPr lang="en-US" dirty="0"/>
              <a:t>Stress – context-aware stress detection/prediction</a:t>
            </a:r>
          </a:p>
          <a:p>
            <a:r>
              <a:rPr lang="en-US" dirty="0"/>
              <a:t>Multimodal data</a:t>
            </a:r>
          </a:p>
          <a:p>
            <a:endParaRPr lang="en-US"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135</a:t>
            </a:fld>
            <a:endParaRPr lang="en-US" dirty="0"/>
          </a:p>
        </p:txBody>
      </p:sp>
    </p:spTree>
    <p:extLst>
      <p:ext uri="{BB962C8B-B14F-4D97-AF65-F5344CB8AC3E}">
        <p14:creationId xmlns:p14="http://schemas.microsoft.com/office/powerpoint/2010/main" val="42793897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a:t>Context in Understanding </a:t>
            </a:r>
            <a:r>
              <a:rPr lang="en-US" sz="3800" dirty="0" err="1"/>
              <a:t>Stress@work</a:t>
            </a:r>
            <a:endParaRPr lang="en-US" sz="3800" dirty="0"/>
          </a:p>
        </p:txBody>
      </p:sp>
      <p:pic>
        <p:nvPicPr>
          <p:cNvPr id="63490" name="Picture 2"/>
          <p:cNvPicPr>
            <a:picLocks noChangeAspect="1" noChangeArrowheads="1"/>
          </p:cNvPicPr>
          <p:nvPr/>
        </p:nvPicPr>
        <p:blipFill>
          <a:blip r:embed="rId2" cstate="print"/>
          <a:srcRect/>
          <a:stretch>
            <a:fillRect/>
          </a:stretch>
        </p:blipFill>
        <p:spPr bwMode="auto">
          <a:xfrm>
            <a:off x="107504" y="980728"/>
            <a:ext cx="6480720" cy="5375898"/>
          </a:xfrm>
          <a:prstGeom prst="rect">
            <a:avLst/>
          </a:prstGeom>
          <a:noFill/>
          <a:ln w="9525">
            <a:noFill/>
            <a:miter lim="800000"/>
            <a:headEnd/>
            <a:tailEnd/>
          </a:ln>
        </p:spPr>
      </p:pic>
      <p:pic>
        <p:nvPicPr>
          <p:cNvPr id="5" name="Picture 2" descr="http://www.opruimingspullen.nl/img/product/43937_philipslivingscolors1.jpg"/>
          <p:cNvPicPr>
            <a:picLocks noChangeAspect="1" noChangeArrowheads="1"/>
          </p:cNvPicPr>
          <p:nvPr/>
        </p:nvPicPr>
        <p:blipFill>
          <a:blip r:embed="rId3" cstate="print"/>
          <a:srcRect/>
          <a:stretch>
            <a:fillRect/>
          </a:stretch>
        </p:blipFill>
        <p:spPr bwMode="auto">
          <a:xfrm flipH="1">
            <a:off x="6975264" y="1056432"/>
            <a:ext cx="1563060" cy="1004266"/>
          </a:xfrm>
          <a:prstGeom prst="rect">
            <a:avLst/>
          </a:prstGeom>
          <a:noFill/>
        </p:spPr>
      </p:pic>
      <p:cxnSp>
        <p:nvCxnSpPr>
          <p:cNvPr id="6" name="Straight Arrow Connector 5"/>
          <p:cNvCxnSpPr/>
          <p:nvPr/>
        </p:nvCxnSpPr>
        <p:spPr>
          <a:xfrm flipV="1">
            <a:off x="5545880" y="1923443"/>
            <a:ext cx="1368152" cy="864096"/>
          </a:xfrm>
          <a:prstGeom prst="straightConnector1">
            <a:avLst/>
          </a:prstGeom>
          <a:ln>
            <a:solidFill>
              <a:srgbClr val="C00000"/>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8194" name="Picture 2" descr="http://t1.gstatic.com/images?q=tbn:ANd9GcRoZiGHal_UeFUwynZN7-YuHdiK_IqbBGXEFUwwzdllzScWlw7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7025" y="2132856"/>
            <a:ext cx="2466975" cy="1847851"/>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0" name="Straight Arrow Connector 9"/>
          <p:cNvCxnSpPr/>
          <p:nvPr/>
        </p:nvCxnSpPr>
        <p:spPr>
          <a:xfrm flipV="1">
            <a:off x="5698280" y="2787539"/>
            <a:ext cx="978745" cy="152400"/>
          </a:xfrm>
          <a:prstGeom prst="straightConnector1">
            <a:avLst/>
          </a:prstGeom>
          <a:ln>
            <a:solidFill>
              <a:srgbClr val="C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6291516" y="6001543"/>
            <a:ext cx="2888996" cy="307777"/>
          </a:xfrm>
          <a:prstGeom prst="rect">
            <a:avLst/>
          </a:prstGeom>
        </p:spPr>
        <p:txBody>
          <a:bodyPr wrap="none">
            <a:spAutoFit/>
          </a:bodyPr>
          <a:lstStyle/>
          <a:p>
            <a:r>
              <a:rPr lang="en-US" sz="1400" dirty="0">
                <a:hlinkClick r:id="rId5"/>
              </a:rPr>
              <a:t>http://www.win.tue.nl/stressatwork/</a:t>
            </a:r>
            <a:endParaRPr lang="en-US" sz="1400" dirty="0"/>
          </a:p>
        </p:txBody>
      </p:sp>
      <p:sp>
        <p:nvSpPr>
          <p:cNvPr id="13"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136</a:t>
            </a:fld>
            <a:endParaRPr lang="en-US" dirty="0"/>
          </a:p>
        </p:txBody>
      </p:sp>
    </p:spTree>
    <p:extLst>
      <p:ext uri="{BB962C8B-B14F-4D97-AF65-F5344CB8AC3E}">
        <p14:creationId xmlns:p14="http://schemas.microsoft.com/office/powerpoint/2010/main" val="36739437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4" name="Rectangle 2"/>
          <p:cNvSpPr>
            <a:spLocks noGrp="1" noChangeArrowheads="1"/>
          </p:cNvSpPr>
          <p:nvPr>
            <p:ph type="title"/>
          </p:nvPr>
        </p:nvSpPr>
        <p:spPr>
          <a:xfrm>
            <a:off x="1155576" y="77787"/>
            <a:ext cx="6800800" cy="836613"/>
          </a:xfrm>
        </p:spPr>
        <p:txBody>
          <a:bodyPr>
            <a:noAutofit/>
          </a:bodyPr>
          <a:lstStyle/>
          <a:p>
            <a:pPr algn="l" eaLnBrk="1" hangingPunct="1"/>
            <a:r>
              <a:rPr lang="en-US" dirty="0"/>
              <a:t>Understanding</a:t>
            </a:r>
            <a:r>
              <a:rPr lang="en-US" sz="3600" b="1" dirty="0">
                <a:effectLst/>
                <a:latin typeface="Lucida Sans Unicode"/>
                <a:cs typeface="Lucida Sans Unicode"/>
              </a:rPr>
              <a:t> </a:t>
            </a:r>
            <a:r>
              <a:rPr lang="en-US" dirty="0"/>
              <a:t>User Needs</a:t>
            </a:r>
          </a:p>
        </p:txBody>
      </p:sp>
      <p:pic>
        <p:nvPicPr>
          <p:cNvPr id="3075" name="Picture 4"/>
          <p:cNvPicPr>
            <a:picLocks noChangeAspect="1" noChangeArrowheads="1"/>
          </p:cNvPicPr>
          <p:nvPr/>
        </p:nvPicPr>
        <p:blipFill>
          <a:blip r:embed="rId3" cstate="print"/>
          <a:srcRect/>
          <a:stretch>
            <a:fillRect/>
          </a:stretch>
        </p:blipFill>
        <p:spPr bwMode="auto">
          <a:xfrm>
            <a:off x="2052638" y="1177925"/>
            <a:ext cx="5040312" cy="4891088"/>
          </a:xfrm>
          <a:prstGeom prst="rect">
            <a:avLst/>
          </a:prstGeom>
          <a:noFill/>
          <a:ln w="9525">
            <a:noFill/>
            <a:miter lim="800000"/>
            <a:headEnd/>
            <a:tailEnd/>
          </a:ln>
        </p:spPr>
      </p:pic>
    </p:spTree>
    <p:extLst>
      <p:ext uri="{BB962C8B-B14F-4D97-AF65-F5344CB8AC3E}">
        <p14:creationId xmlns:p14="http://schemas.microsoft.com/office/powerpoint/2010/main" val="20004551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Title 1"/>
          <p:cNvSpPr>
            <a:spLocks noGrp="1"/>
          </p:cNvSpPr>
          <p:nvPr>
            <p:ph type="title"/>
          </p:nvPr>
        </p:nvSpPr>
        <p:spPr>
          <a:xfrm>
            <a:off x="457200" y="-26988"/>
            <a:ext cx="8229600" cy="935038"/>
          </a:xfrm>
        </p:spPr>
        <p:txBody>
          <a:bodyPr>
            <a:normAutofit/>
          </a:bodyPr>
          <a:lstStyle/>
          <a:p>
            <a:r>
              <a:rPr lang="en-US">
                <a:latin typeface="Myriad Pro" charset="0"/>
              </a:rPr>
              <a:t>Real vs. Virtual Drifts vs. Novelty </a:t>
            </a:r>
          </a:p>
        </p:txBody>
      </p:sp>
      <p:pic>
        <p:nvPicPr>
          <p:cNvPr id="31747"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513" y="1125538"/>
            <a:ext cx="914400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9"/>
          <p:cNvSpPr>
            <a:spLocks noChangeArrowheads="1"/>
          </p:cNvSpPr>
          <p:nvPr/>
        </p:nvSpPr>
        <p:spPr bwMode="auto">
          <a:xfrm>
            <a:off x="539750" y="3716338"/>
            <a:ext cx="84963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buFont typeface="Arial" charset="0"/>
              <a:buChar char="•"/>
            </a:pPr>
            <a:r>
              <a:rPr lang="en-US" sz="2800"/>
              <a:t>circles represent instances (X), </a:t>
            </a:r>
          </a:p>
          <a:p>
            <a:pPr marL="342900" indent="-342900">
              <a:buFont typeface="Arial" charset="0"/>
              <a:buChar char="•"/>
            </a:pPr>
            <a:r>
              <a:rPr lang="en-US" sz="2800"/>
              <a:t>different colors represent different classes (y)</a:t>
            </a:r>
          </a:p>
        </p:txBody>
      </p:sp>
      <p:sp>
        <p:nvSpPr>
          <p:cNvPr id="31749" name="Rectangle 2"/>
          <p:cNvSpPr>
            <a:spLocks noChangeArrowheads="1"/>
          </p:cNvSpPr>
          <p:nvPr/>
        </p:nvSpPr>
        <p:spPr bwMode="auto">
          <a:xfrm>
            <a:off x="323850" y="4724400"/>
            <a:ext cx="5256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t>concept drift between  t</a:t>
            </a:r>
            <a:r>
              <a:rPr lang="en-US" sz="2800" baseline="-25000"/>
              <a:t>0</a:t>
            </a:r>
            <a:r>
              <a:rPr lang="en-US" sz="2800"/>
              <a:t> and t</a:t>
            </a:r>
            <a:r>
              <a:rPr lang="en-US" sz="2800" baseline="-25000"/>
              <a:t>1</a:t>
            </a:r>
            <a:r>
              <a:rPr lang="en-US" sz="2800"/>
              <a:t>:</a:t>
            </a:r>
          </a:p>
        </p:txBody>
      </p:sp>
      <p:pic>
        <p:nvPicPr>
          <p:cNvPr id="317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0675" y="4810125"/>
            <a:ext cx="34194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751" name="Rectangle 4"/>
          <p:cNvSpPr>
            <a:spLocks noChangeArrowheads="1"/>
          </p:cNvSpPr>
          <p:nvPr/>
        </p:nvSpPr>
        <p:spPr bwMode="auto">
          <a:xfrm>
            <a:off x="330200" y="5373688"/>
            <a:ext cx="88138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800"/>
              <a:t>changes affecting predictions </a:t>
            </a:r>
            <a:r>
              <a:rPr lang="nl-NL" sz="2800"/>
              <a:t>require adaptation</a:t>
            </a:r>
          </a:p>
          <a:p>
            <a:r>
              <a:rPr lang="nl-NL" sz="2800"/>
              <a:t>generative models fit better to capture novelty</a:t>
            </a:r>
          </a:p>
        </p:txBody>
      </p:sp>
      <p:grpSp>
        <p:nvGrpSpPr>
          <p:cNvPr id="4" name="Group 3"/>
          <p:cNvGrpSpPr>
            <a:grpSpLocks/>
          </p:cNvGrpSpPr>
          <p:nvPr/>
        </p:nvGrpSpPr>
        <p:grpSpPr bwMode="auto">
          <a:xfrm>
            <a:off x="7740650" y="836613"/>
            <a:ext cx="1427163" cy="792162"/>
            <a:chOff x="7740352" y="836712"/>
            <a:chExt cx="1428215" cy="792088"/>
          </a:xfrm>
        </p:grpSpPr>
        <p:grpSp>
          <p:nvGrpSpPr>
            <p:cNvPr id="31753" name="Group 1"/>
            <p:cNvGrpSpPr>
              <a:grpSpLocks/>
            </p:cNvGrpSpPr>
            <p:nvPr/>
          </p:nvGrpSpPr>
          <p:grpSpPr bwMode="auto">
            <a:xfrm>
              <a:off x="7740352" y="1071240"/>
              <a:ext cx="523461" cy="557560"/>
              <a:chOff x="7740352" y="987425"/>
              <a:chExt cx="523461" cy="557560"/>
            </a:xfrm>
          </p:grpSpPr>
          <p:pic>
            <p:nvPicPr>
              <p:cNvPr id="3175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352" y="1268760"/>
                <a:ext cx="2667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7113" y="1125538"/>
                <a:ext cx="2667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5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352" y="987425"/>
                <a:ext cx="266700" cy="27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1754" name="Rectangle 2"/>
            <p:cNvSpPr>
              <a:spLocks noChangeArrowheads="1"/>
            </p:cNvSpPr>
            <p:nvPr/>
          </p:nvSpPr>
          <p:spPr bwMode="auto">
            <a:xfrm>
              <a:off x="7956376" y="836712"/>
              <a:ext cx="12121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solidFill>
                    <a:srgbClr val="000000"/>
                  </a:solidFill>
                </a:rPr>
                <a:t>Novelty</a:t>
              </a:r>
            </a:p>
          </p:txBody>
        </p:sp>
      </p:grpSp>
    </p:spTree>
    <p:extLst>
      <p:ext uri="{BB962C8B-B14F-4D97-AF65-F5344CB8AC3E}">
        <p14:creationId xmlns:p14="http://schemas.microsoft.com/office/powerpoint/2010/main" val="8082036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How Antibiotic Resistance Happens </a:t>
            </a:r>
            <a:endParaRPr lang="en-US" dirty="0"/>
          </a:p>
        </p:txBody>
      </p:sp>
      <p:sp>
        <p:nvSpPr>
          <p:cNvPr id="99331" name="Rectangle 3"/>
          <p:cNvSpPr>
            <a:spLocks noGrp="1" noChangeArrowheads="1"/>
          </p:cNvSpPr>
          <p:nvPr>
            <p:ph type="body" idx="1"/>
          </p:nvPr>
        </p:nvSpPr>
        <p:spPr>
          <a:xfrm>
            <a:off x="2362200" y="1268760"/>
            <a:ext cx="6553200" cy="4857403"/>
          </a:xfrm>
        </p:spPr>
        <p:txBody>
          <a:bodyPr>
            <a:normAutofit fontScale="85000" lnSpcReduction="20000"/>
          </a:bodyPr>
          <a:lstStyle/>
          <a:p>
            <a:r>
              <a:rPr lang="en-US" altLang="zh-CN" dirty="0"/>
              <a:t>In spontaneous DNA mutation, bacterial DNA may mutate spontaneously. Drug-resistant tuberculosis arises this way. </a:t>
            </a:r>
          </a:p>
          <a:p>
            <a:endParaRPr lang="en-US" altLang="zh-CN" dirty="0"/>
          </a:p>
          <a:p>
            <a:r>
              <a:rPr lang="en-US" altLang="zh-CN" dirty="0"/>
              <a:t>In a form of microbial sex called transformation, one bacterium may take up DNA from another bacterium. Penicillin-resistant gonorrhea results from transformation. </a:t>
            </a:r>
          </a:p>
          <a:p>
            <a:endParaRPr lang="en-US" altLang="zh-CN" dirty="0"/>
          </a:p>
          <a:p>
            <a:r>
              <a:rPr lang="en-US" altLang="zh-CN" dirty="0"/>
              <a:t>Resistance acquired from a small circle of DNA called a plasmid, that can flit from one type of bacterium to another. </a:t>
            </a:r>
          </a:p>
        </p:txBody>
      </p:sp>
      <p:pic>
        <p:nvPicPr>
          <p:cNvPr id="99332" name="Picture 4" descr="bactA"/>
          <p:cNvPicPr>
            <a:picLocks noChangeAspect="1" noChangeArrowheads="1"/>
          </p:cNvPicPr>
          <p:nvPr/>
        </p:nvPicPr>
        <p:blipFill>
          <a:blip r:embed="rId3" cstate="print"/>
          <a:srcRect/>
          <a:stretch>
            <a:fillRect/>
          </a:stretch>
        </p:blipFill>
        <p:spPr bwMode="auto">
          <a:xfrm>
            <a:off x="381000" y="1052513"/>
            <a:ext cx="2016125" cy="1263650"/>
          </a:xfrm>
          <a:prstGeom prst="rect">
            <a:avLst/>
          </a:prstGeom>
          <a:noFill/>
          <a:ln w="9525">
            <a:noFill/>
            <a:miter lim="800000"/>
            <a:headEnd/>
            <a:tailEnd/>
          </a:ln>
        </p:spPr>
      </p:pic>
      <p:pic>
        <p:nvPicPr>
          <p:cNvPr id="99333" name="Picture 5" descr="bactB"/>
          <p:cNvPicPr>
            <a:picLocks noChangeAspect="1" noChangeArrowheads="1"/>
          </p:cNvPicPr>
          <p:nvPr/>
        </p:nvPicPr>
        <p:blipFill>
          <a:blip r:embed="rId4" cstate="print"/>
          <a:srcRect/>
          <a:stretch>
            <a:fillRect/>
          </a:stretch>
        </p:blipFill>
        <p:spPr bwMode="auto">
          <a:xfrm>
            <a:off x="381000" y="2751138"/>
            <a:ext cx="2447925" cy="1398587"/>
          </a:xfrm>
          <a:prstGeom prst="rect">
            <a:avLst/>
          </a:prstGeom>
          <a:noFill/>
          <a:ln w="9525">
            <a:noFill/>
            <a:miter lim="800000"/>
            <a:headEnd/>
            <a:tailEnd/>
          </a:ln>
        </p:spPr>
      </p:pic>
      <p:pic>
        <p:nvPicPr>
          <p:cNvPr id="99334" name="Picture 6" descr="bactC"/>
          <p:cNvPicPr>
            <a:picLocks noChangeAspect="1" noChangeArrowheads="1"/>
          </p:cNvPicPr>
          <p:nvPr/>
        </p:nvPicPr>
        <p:blipFill>
          <a:blip r:embed="rId5" cstate="print"/>
          <a:srcRect/>
          <a:stretch>
            <a:fillRect/>
          </a:stretch>
        </p:blipFill>
        <p:spPr bwMode="auto">
          <a:xfrm>
            <a:off x="381000" y="4640263"/>
            <a:ext cx="2736850" cy="1303337"/>
          </a:xfrm>
          <a:prstGeom prst="rect">
            <a:avLst/>
          </a:prstGeom>
          <a:noFill/>
          <a:ln w="9525">
            <a:noFill/>
            <a:miter lim="800000"/>
            <a:headEnd/>
            <a:tailEnd/>
          </a:ln>
        </p:spPr>
      </p:pic>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13</a:t>
            </a:fld>
            <a:endParaRPr lang="en-US" dirty="0"/>
          </a:p>
        </p:txBody>
      </p:sp>
    </p:spTree>
    <p:extLst>
      <p:ext uri="{BB962C8B-B14F-4D97-AF65-F5344CB8AC3E}">
        <p14:creationId xmlns:p14="http://schemas.microsoft.com/office/powerpoint/2010/main" val="740499321"/>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2BDDD-5279-384B-98C6-40836A590A8E}"/>
              </a:ext>
            </a:extLst>
          </p:cNvPr>
          <p:cNvSpPr>
            <a:spLocks noGrp="1"/>
          </p:cNvSpPr>
          <p:nvPr>
            <p:ph type="title"/>
          </p:nvPr>
        </p:nvSpPr>
        <p:spPr/>
        <p:txBody>
          <a:bodyPr/>
          <a:lstStyle/>
          <a:p>
            <a:r>
              <a:rPr lang="en-NL" dirty="0"/>
              <a:t>todo</a:t>
            </a:r>
          </a:p>
        </p:txBody>
      </p:sp>
      <p:sp>
        <p:nvSpPr>
          <p:cNvPr id="3" name="Content Placeholder 2">
            <a:extLst>
              <a:ext uri="{FF2B5EF4-FFF2-40B4-BE49-F238E27FC236}">
                <a16:creationId xmlns:a16="http://schemas.microsoft.com/office/drawing/2014/main" id="{8319599E-E3B8-C545-8559-B0AD59582DC6}"/>
              </a:ext>
            </a:extLst>
          </p:cNvPr>
          <p:cNvSpPr>
            <a:spLocks noGrp="1"/>
          </p:cNvSpPr>
          <p:nvPr>
            <p:ph idx="1"/>
          </p:nvPr>
        </p:nvSpPr>
        <p:spPr/>
        <p:txBody>
          <a:bodyPr>
            <a:normAutofit lnSpcReduction="10000"/>
          </a:bodyPr>
          <a:lstStyle/>
          <a:p>
            <a:r>
              <a:rPr lang="en-GB" dirty="0"/>
              <a:t>Outlook</a:t>
            </a:r>
          </a:p>
          <a:p>
            <a:r>
              <a:rPr lang="en-GB" dirty="0"/>
              <a:t>Auditing Adaptive ADM</a:t>
            </a:r>
          </a:p>
          <a:p>
            <a:r>
              <a:rPr lang="en-GB" dirty="0"/>
              <a:t>Explaining change, L-CODE </a:t>
            </a:r>
            <a:r>
              <a:rPr lang="en-GB" dirty="0" err="1"/>
              <a:t>Labeless</a:t>
            </a:r>
            <a:r>
              <a:rPr lang="en-GB" dirty="0"/>
              <a:t> paper, Webb papers on characterizing drift</a:t>
            </a:r>
          </a:p>
          <a:p>
            <a:r>
              <a:rPr lang="en-GB" dirty="0"/>
              <a:t>CD in C</a:t>
            </a:r>
            <a:r>
              <a:rPr lang="en-NL" dirty="0"/>
              <a:t>ontinual learning and lifelong learning</a:t>
            </a:r>
          </a:p>
          <a:p>
            <a:r>
              <a:rPr lang="en-GB" dirty="0"/>
              <a:t>D</a:t>
            </a:r>
            <a:r>
              <a:rPr lang="en-NL" dirty="0"/>
              <a:t>eep learning </a:t>
            </a:r>
          </a:p>
          <a:p>
            <a:r>
              <a:rPr lang="en-NL" dirty="0"/>
              <a:t>Recurrent</a:t>
            </a:r>
          </a:p>
          <a:p>
            <a:r>
              <a:rPr lang="en-NL" dirty="0"/>
              <a:t>Theory vs, practice, green alience example</a:t>
            </a:r>
          </a:p>
          <a:p>
            <a:r>
              <a:rPr lang="en-NL" dirty="0"/>
              <a:t>Covid examples</a:t>
            </a:r>
          </a:p>
          <a:p>
            <a:endParaRPr lang="en-NL" dirty="0"/>
          </a:p>
        </p:txBody>
      </p:sp>
      <p:sp>
        <p:nvSpPr>
          <p:cNvPr id="4" name="Slide Number Placeholder 3">
            <a:extLst>
              <a:ext uri="{FF2B5EF4-FFF2-40B4-BE49-F238E27FC236}">
                <a16:creationId xmlns:a16="http://schemas.microsoft.com/office/drawing/2014/main" id="{18EFAE3B-F060-1849-80C2-DEBC2F07A887}"/>
              </a:ext>
            </a:extLst>
          </p:cNvPr>
          <p:cNvSpPr>
            <a:spLocks noGrp="1"/>
          </p:cNvSpPr>
          <p:nvPr>
            <p:ph type="sldNum" sz="quarter" idx="12"/>
          </p:nvPr>
        </p:nvSpPr>
        <p:spPr/>
        <p:txBody>
          <a:bodyPr/>
          <a:lstStyle/>
          <a:p>
            <a:fld id="{6614ECFC-E50C-43D3-B8F0-45E8546E5638}" type="slidenum">
              <a:rPr lang="en-US" smtClean="0"/>
              <a:pPr/>
              <a:t>139</a:t>
            </a:fld>
            <a:endParaRPr lang="en-US" dirty="0"/>
          </a:p>
        </p:txBody>
      </p:sp>
    </p:spTree>
    <p:extLst>
      <p:ext uri="{BB962C8B-B14F-4D97-AF65-F5344CB8AC3E}">
        <p14:creationId xmlns:p14="http://schemas.microsoft.com/office/powerpoint/2010/main" val="39163512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6" y="-26317"/>
            <a:ext cx="8892480" cy="935037"/>
          </a:xfrm>
        </p:spPr>
        <p:txBody>
          <a:bodyPr>
            <a:normAutofit/>
          </a:bodyPr>
          <a:lstStyle/>
          <a:p>
            <a:r>
              <a:rPr lang="en-US" dirty="0"/>
              <a:t>Identifying Worthy Content</a:t>
            </a:r>
          </a:p>
        </p:txBody>
      </p:sp>
      <p:pic>
        <p:nvPicPr>
          <p:cNvPr id="3" name="Picture 2"/>
          <p:cNvPicPr>
            <a:picLocks noChangeAspect="1"/>
          </p:cNvPicPr>
          <p:nvPr/>
        </p:nvPicPr>
        <p:blipFill>
          <a:blip r:embed="rId2"/>
          <a:stretch>
            <a:fillRect/>
          </a:stretch>
        </p:blipFill>
        <p:spPr>
          <a:xfrm>
            <a:off x="2195735" y="1008112"/>
            <a:ext cx="5384593" cy="5805264"/>
          </a:xfrm>
          <a:prstGeom prst="rect">
            <a:avLst/>
          </a:prstGeom>
        </p:spPr>
      </p:pic>
    </p:spTree>
    <p:extLst>
      <p:ext uri="{BB962C8B-B14F-4D97-AF65-F5344CB8AC3E}">
        <p14:creationId xmlns:p14="http://schemas.microsoft.com/office/powerpoint/2010/main" val="42941403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184" y="44624"/>
            <a:ext cx="8435280" cy="935037"/>
          </a:xfrm>
        </p:spPr>
        <p:txBody>
          <a:bodyPr>
            <a:normAutofit fontScale="90000"/>
          </a:bodyPr>
          <a:lstStyle/>
          <a:p>
            <a:r>
              <a:rPr lang="en-US" dirty="0"/>
              <a:t>Classify e-mails into “Spam” vs. “Inbox”</a:t>
            </a:r>
          </a:p>
        </p:txBody>
      </p:sp>
      <p:sp>
        <p:nvSpPr>
          <p:cNvPr id="3" name="Content Placeholder 2"/>
          <p:cNvSpPr>
            <a:spLocks noGrp="1"/>
          </p:cNvSpPr>
          <p:nvPr>
            <p:ph idx="1"/>
          </p:nvPr>
        </p:nvSpPr>
        <p:spPr>
          <a:xfrm>
            <a:off x="457200" y="1124744"/>
            <a:ext cx="8229600" cy="4857403"/>
          </a:xfrm>
        </p:spPr>
        <p:txBody>
          <a:bodyPr/>
          <a:lstStyle/>
          <a:p>
            <a:endParaRPr lang="en-US"/>
          </a:p>
        </p:txBody>
      </p:sp>
      <p:pic>
        <p:nvPicPr>
          <p:cNvPr id="34818" name="Picture 2" descr="http://t2.gstatic.com/images?q=tbn:ANd9GcRhFFiQuxpJMHXvozXBnE0uczP0_rQpx7hM-MW_ShCJVZLpNgBx"/>
          <p:cNvPicPr>
            <a:picLocks noChangeAspect="1" noChangeArrowheads="1"/>
          </p:cNvPicPr>
          <p:nvPr/>
        </p:nvPicPr>
        <p:blipFill>
          <a:blip r:embed="rId2" cstate="print"/>
          <a:srcRect/>
          <a:stretch>
            <a:fillRect/>
          </a:stretch>
        </p:blipFill>
        <p:spPr bwMode="auto">
          <a:xfrm>
            <a:off x="395536" y="2348880"/>
            <a:ext cx="1684073" cy="1319412"/>
          </a:xfrm>
          <a:prstGeom prst="rect">
            <a:avLst/>
          </a:prstGeom>
          <a:noFill/>
        </p:spPr>
      </p:pic>
      <p:pic>
        <p:nvPicPr>
          <p:cNvPr id="34821" name="Picture 5"/>
          <p:cNvPicPr>
            <a:picLocks noChangeAspect="1" noChangeArrowheads="1"/>
          </p:cNvPicPr>
          <p:nvPr/>
        </p:nvPicPr>
        <p:blipFill>
          <a:blip r:embed="rId3" cstate="print"/>
          <a:srcRect/>
          <a:stretch>
            <a:fillRect/>
          </a:stretch>
        </p:blipFill>
        <p:spPr bwMode="auto">
          <a:xfrm>
            <a:off x="971600" y="2852936"/>
            <a:ext cx="1285875" cy="876300"/>
          </a:xfrm>
          <a:prstGeom prst="rect">
            <a:avLst/>
          </a:prstGeom>
          <a:noFill/>
          <a:ln w="9525">
            <a:noFill/>
            <a:miter lim="800000"/>
            <a:headEnd/>
            <a:tailEnd/>
          </a:ln>
        </p:spPr>
      </p:pic>
      <p:pic>
        <p:nvPicPr>
          <p:cNvPr id="34822" name="Picture 6"/>
          <p:cNvPicPr>
            <a:picLocks noChangeAspect="1" noChangeArrowheads="1"/>
          </p:cNvPicPr>
          <p:nvPr/>
        </p:nvPicPr>
        <p:blipFill>
          <a:blip r:embed="rId3" cstate="print"/>
          <a:srcRect/>
          <a:stretch>
            <a:fillRect/>
          </a:stretch>
        </p:blipFill>
        <p:spPr bwMode="auto">
          <a:xfrm>
            <a:off x="683568" y="3284984"/>
            <a:ext cx="1285875" cy="876300"/>
          </a:xfrm>
          <a:prstGeom prst="rect">
            <a:avLst/>
          </a:prstGeom>
          <a:noFill/>
          <a:ln w="9525">
            <a:noFill/>
            <a:miter lim="800000"/>
            <a:headEnd/>
            <a:tailEnd/>
          </a:ln>
        </p:spPr>
      </p:pic>
      <p:pic>
        <p:nvPicPr>
          <p:cNvPr id="34823" name="Picture 7"/>
          <p:cNvPicPr>
            <a:picLocks noChangeAspect="1" noChangeArrowheads="1"/>
          </p:cNvPicPr>
          <p:nvPr/>
        </p:nvPicPr>
        <p:blipFill>
          <a:blip r:embed="rId3" cstate="print"/>
          <a:srcRect/>
          <a:stretch>
            <a:fillRect/>
          </a:stretch>
        </p:blipFill>
        <p:spPr bwMode="auto">
          <a:xfrm>
            <a:off x="1259632" y="3717032"/>
            <a:ext cx="1285875" cy="876300"/>
          </a:xfrm>
          <a:prstGeom prst="rect">
            <a:avLst/>
          </a:prstGeom>
          <a:noFill/>
          <a:ln w="9525">
            <a:noFill/>
            <a:miter lim="800000"/>
            <a:headEnd/>
            <a:tailEnd/>
          </a:ln>
        </p:spPr>
      </p:pic>
      <p:pic>
        <p:nvPicPr>
          <p:cNvPr id="34824" name="Picture 8"/>
          <p:cNvPicPr>
            <a:picLocks noChangeAspect="1" noChangeArrowheads="1"/>
          </p:cNvPicPr>
          <p:nvPr/>
        </p:nvPicPr>
        <p:blipFill>
          <a:blip r:embed="rId3" cstate="print"/>
          <a:srcRect/>
          <a:stretch>
            <a:fillRect/>
          </a:stretch>
        </p:blipFill>
        <p:spPr bwMode="auto">
          <a:xfrm>
            <a:off x="611560" y="4149080"/>
            <a:ext cx="1285875" cy="876300"/>
          </a:xfrm>
          <a:prstGeom prst="rect">
            <a:avLst/>
          </a:prstGeom>
          <a:noFill/>
          <a:ln w="9525">
            <a:noFill/>
            <a:miter lim="800000"/>
            <a:headEnd/>
            <a:tailEnd/>
          </a:ln>
        </p:spPr>
      </p:pic>
      <p:pic>
        <p:nvPicPr>
          <p:cNvPr id="34825" name="Picture 9"/>
          <p:cNvPicPr>
            <a:picLocks noChangeAspect="1" noChangeArrowheads="1"/>
          </p:cNvPicPr>
          <p:nvPr/>
        </p:nvPicPr>
        <p:blipFill>
          <a:blip r:embed="rId3" cstate="print"/>
          <a:srcRect/>
          <a:stretch>
            <a:fillRect/>
          </a:stretch>
        </p:blipFill>
        <p:spPr bwMode="auto">
          <a:xfrm>
            <a:off x="1763688" y="2636912"/>
            <a:ext cx="1285875" cy="876300"/>
          </a:xfrm>
          <a:prstGeom prst="rect">
            <a:avLst/>
          </a:prstGeom>
          <a:noFill/>
          <a:ln w="9525">
            <a:noFill/>
            <a:miter lim="800000"/>
            <a:headEnd/>
            <a:tailEnd/>
          </a:ln>
        </p:spPr>
      </p:pic>
      <p:sp>
        <p:nvSpPr>
          <p:cNvPr id="11" name="Rectangle 10"/>
          <p:cNvSpPr/>
          <p:nvPr/>
        </p:nvSpPr>
        <p:spPr>
          <a:xfrm>
            <a:off x="2267744" y="2564904"/>
            <a:ext cx="787395" cy="369332"/>
          </a:xfrm>
          <a:prstGeom prst="rect">
            <a:avLst/>
          </a:prstGeom>
        </p:spPr>
        <p:txBody>
          <a:bodyPr wrap="none">
            <a:spAutoFit/>
          </a:bodyPr>
          <a:lstStyle/>
          <a:p>
            <a:r>
              <a:rPr lang="en-US" dirty="0">
                <a:solidFill>
                  <a:srgbClr val="C00000"/>
                </a:solidFill>
              </a:rPr>
              <a:t>Spam</a:t>
            </a:r>
          </a:p>
        </p:txBody>
      </p:sp>
      <p:sp>
        <p:nvSpPr>
          <p:cNvPr id="12" name="Rectangle 11"/>
          <p:cNvSpPr/>
          <p:nvPr/>
        </p:nvSpPr>
        <p:spPr>
          <a:xfrm>
            <a:off x="1691680" y="3717032"/>
            <a:ext cx="787395" cy="369332"/>
          </a:xfrm>
          <a:prstGeom prst="rect">
            <a:avLst/>
          </a:prstGeom>
        </p:spPr>
        <p:txBody>
          <a:bodyPr wrap="none">
            <a:spAutoFit/>
          </a:bodyPr>
          <a:lstStyle/>
          <a:p>
            <a:r>
              <a:rPr lang="en-US" dirty="0">
                <a:solidFill>
                  <a:srgbClr val="C00000"/>
                </a:solidFill>
              </a:rPr>
              <a:t>Spam</a:t>
            </a:r>
          </a:p>
        </p:txBody>
      </p:sp>
      <p:sp>
        <p:nvSpPr>
          <p:cNvPr id="13" name="Rectangle 12"/>
          <p:cNvSpPr/>
          <p:nvPr/>
        </p:nvSpPr>
        <p:spPr>
          <a:xfrm>
            <a:off x="755576" y="3284984"/>
            <a:ext cx="748923" cy="369332"/>
          </a:xfrm>
          <a:prstGeom prst="rect">
            <a:avLst/>
          </a:prstGeom>
        </p:spPr>
        <p:txBody>
          <a:bodyPr wrap="none">
            <a:spAutoFit/>
          </a:bodyPr>
          <a:lstStyle/>
          <a:p>
            <a:r>
              <a:rPr lang="en-US" dirty="0"/>
              <a:t>Inbox</a:t>
            </a:r>
          </a:p>
        </p:txBody>
      </p:sp>
      <p:sp>
        <p:nvSpPr>
          <p:cNvPr id="14" name="Rectangle 13"/>
          <p:cNvSpPr/>
          <p:nvPr/>
        </p:nvSpPr>
        <p:spPr>
          <a:xfrm>
            <a:off x="1187624" y="4149080"/>
            <a:ext cx="748923" cy="369332"/>
          </a:xfrm>
          <a:prstGeom prst="rect">
            <a:avLst/>
          </a:prstGeom>
        </p:spPr>
        <p:txBody>
          <a:bodyPr wrap="none">
            <a:spAutoFit/>
          </a:bodyPr>
          <a:lstStyle/>
          <a:p>
            <a:r>
              <a:rPr lang="en-US" dirty="0"/>
              <a:t>Inbox</a:t>
            </a:r>
          </a:p>
        </p:txBody>
      </p:sp>
      <p:sp>
        <p:nvSpPr>
          <p:cNvPr id="15" name="Rectangle 14"/>
          <p:cNvSpPr/>
          <p:nvPr/>
        </p:nvSpPr>
        <p:spPr>
          <a:xfrm>
            <a:off x="1043608" y="2492896"/>
            <a:ext cx="748923" cy="369332"/>
          </a:xfrm>
          <a:prstGeom prst="rect">
            <a:avLst/>
          </a:prstGeom>
        </p:spPr>
        <p:txBody>
          <a:bodyPr wrap="none">
            <a:spAutoFit/>
          </a:bodyPr>
          <a:lstStyle/>
          <a:p>
            <a:r>
              <a:rPr lang="en-US" dirty="0"/>
              <a:t>Inbox</a:t>
            </a:r>
          </a:p>
        </p:txBody>
      </p:sp>
      <p:sp>
        <p:nvSpPr>
          <p:cNvPr id="16" name="Rectangle 15"/>
          <p:cNvSpPr/>
          <p:nvPr/>
        </p:nvSpPr>
        <p:spPr>
          <a:xfrm>
            <a:off x="1115616" y="2780928"/>
            <a:ext cx="787395" cy="369332"/>
          </a:xfrm>
          <a:prstGeom prst="rect">
            <a:avLst/>
          </a:prstGeom>
        </p:spPr>
        <p:txBody>
          <a:bodyPr wrap="none">
            <a:spAutoFit/>
          </a:bodyPr>
          <a:lstStyle/>
          <a:p>
            <a:r>
              <a:rPr lang="en-US" dirty="0">
                <a:solidFill>
                  <a:srgbClr val="C00000"/>
                </a:solidFill>
              </a:rPr>
              <a:t>Spam</a:t>
            </a:r>
          </a:p>
        </p:txBody>
      </p:sp>
      <p:sp>
        <p:nvSpPr>
          <p:cNvPr id="17" name="Right Arrow 16"/>
          <p:cNvSpPr/>
          <p:nvPr/>
        </p:nvSpPr>
        <p:spPr bwMode="auto">
          <a:xfrm rot="20837445">
            <a:off x="2987241" y="3485206"/>
            <a:ext cx="1296144" cy="64807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18" name="Picture 9"/>
          <p:cNvPicPr>
            <a:picLocks noChangeAspect="1" noChangeArrowheads="1"/>
          </p:cNvPicPr>
          <p:nvPr/>
        </p:nvPicPr>
        <p:blipFill>
          <a:blip r:embed="rId3" cstate="print"/>
          <a:srcRect/>
          <a:stretch>
            <a:fillRect/>
          </a:stretch>
        </p:blipFill>
        <p:spPr bwMode="auto">
          <a:xfrm>
            <a:off x="4572000" y="980728"/>
            <a:ext cx="1285875" cy="876300"/>
          </a:xfrm>
          <a:prstGeom prst="rect">
            <a:avLst/>
          </a:prstGeom>
          <a:noFill/>
          <a:ln w="9525">
            <a:noFill/>
            <a:miter lim="800000"/>
            <a:headEnd/>
            <a:tailEnd/>
          </a:ln>
        </p:spPr>
      </p:pic>
      <p:pic>
        <p:nvPicPr>
          <p:cNvPr id="19" name="Picture 9"/>
          <p:cNvPicPr>
            <a:picLocks noChangeAspect="1" noChangeArrowheads="1"/>
          </p:cNvPicPr>
          <p:nvPr/>
        </p:nvPicPr>
        <p:blipFill>
          <a:blip r:embed="rId3" cstate="print"/>
          <a:srcRect/>
          <a:stretch>
            <a:fillRect/>
          </a:stretch>
        </p:blipFill>
        <p:spPr bwMode="auto">
          <a:xfrm>
            <a:off x="4788024" y="1340768"/>
            <a:ext cx="1285875" cy="876300"/>
          </a:xfrm>
          <a:prstGeom prst="rect">
            <a:avLst/>
          </a:prstGeom>
          <a:noFill/>
          <a:ln w="9525">
            <a:noFill/>
            <a:miter lim="800000"/>
            <a:headEnd/>
            <a:tailEnd/>
          </a:ln>
        </p:spPr>
      </p:pic>
      <p:pic>
        <p:nvPicPr>
          <p:cNvPr id="20" name="Picture 9"/>
          <p:cNvPicPr>
            <a:picLocks noChangeAspect="1" noChangeArrowheads="1"/>
          </p:cNvPicPr>
          <p:nvPr/>
        </p:nvPicPr>
        <p:blipFill>
          <a:blip r:embed="rId3" cstate="print"/>
          <a:srcRect/>
          <a:stretch>
            <a:fillRect/>
          </a:stretch>
        </p:blipFill>
        <p:spPr bwMode="auto">
          <a:xfrm>
            <a:off x="5076056" y="1700808"/>
            <a:ext cx="1285875" cy="876300"/>
          </a:xfrm>
          <a:prstGeom prst="rect">
            <a:avLst/>
          </a:prstGeom>
          <a:noFill/>
          <a:ln w="9525">
            <a:noFill/>
            <a:miter lim="800000"/>
            <a:headEnd/>
            <a:tailEnd/>
          </a:ln>
        </p:spPr>
      </p:pic>
      <p:pic>
        <p:nvPicPr>
          <p:cNvPr id="21" name="Picture 9"/>
          <p:cNvPicPr>
            <a:picLocks noChangeAspect="1" noChangeArrowheads="1"/>
          </p:cNvPicPr>
          <p:nvPr/>
        </p:nvPicPr>
        <p:blipFill>
          <a:blip r:embed="rId3" cstate="print"/>
          <a:srcRect/>
          <a:stretch>
            <a:fillRect/>
          </a:stretch>
        </p:blipFill>
        <p:spPr bwMode="auto">
          <a:xfrm>
            <a:off x="3923928" y="5517232"/>
            <a:ext cx="1285875" cy="876300"/>
          </a:xfrm>
          <a:prstGeom prst="rect">
            <a:avLst/>
          </a:prstGeom>
          <a:noFill/>
          <a:ln w="9525">
            <a:noFill/>
            <a:miter lim="800000"/>
            <a:headEnd/>
            <a:tailEnd/>
          </a:ln>
        </p:spPr>
      </p:pic>
      <p:sp>
        <p:nvSpPr>
          <p:cNvPr id="22" name="Rectangle 21"/>
          <p:cNvSpPr/>
          <p:nvPr/>
        </p:nvSpPr>
        <p:spPr>
          <a:xfrm>
            <a:off x="4427984" y="5517232"/>
            <a:ext cx="787395" cy="369332"/>
          </a:xfrm>
          <a:prstGeom prst="rect">
            <a:avLst/>
          </a:prstGeom>
        </p:spPr>
        <p:txBody>
          <a:bodyPr wrap="none">
            <a:spAutoFit/>
          </a:bodyPr>
          <a:lstStyle/>
          <a:p>
            <a:r>
              <a:rPr lang="en-US" dirty="0">
                <a:solidFill>
                  <a:srgbClr val="C00000"/>
                </a:solidFill>
              </a:rPr>
              <a:t>Spam</a:t>
            </a:r>
          </a:p>
        </p:txBody>
      </p:sp>
      <p:pic>
        <p:nvPicPr>
          <p:cNvPr id="23" name="Picture 9"/>
          <p:cNvPicPr>
            <a:picLocks noChangeAspect="1" noChangeArrowheads="1"/>
          </p:cNvPicPr>
          <p:nvPr/>
        </p:nvPicPr>
        <p:blipFill>
          <a:blip r:embed="rId3" cstate="print"/>
          <a:srcRect/>
          <a:stretch>
            <a:fillRect/>
          </a:stretch>
        </p:blipFill>
        <p:spPr bwMode="auto">
          <a:xfrm>
            <a:off x="6588224" y="5157192"/>
            <a:ext cx="1285875" cy="876300"/>
          </a:xfrm>
          <a:prstGeom prst="rect">
            <a:avLst/>
          </a:prstGeom>
          <a:noFill/>
          <a:ln w="9525">
            <a:noFill/>
            <a:miter lim="800000"/>
            <a:headEnd/>
            <a:tailEnd/>
          </a:ln>
        </p:spPr>
      </p:pic>
      <p:sp>
        <p:nvSpPr>
          <p:cNvPr id="24" name="Rectangle 23"/>
          <p:cNvSpPr/>
          <p:nvPr/>
        </p:nvSpPr>
        <p:spPr>
          <a:xfrm>
            <a:off x="7092280" y="5229200"/>
            <a:ext cx="748923" cy="369332"/>
          </a:xfrm>
          <a:prstGeom prst="rect">
            <a:avLst/>
          </a:prstGeom>
        </p:spPr>
        <p:txBody>
          <a:bodyPr wrap="none">
            <a:spAutoFit/>
          </a:bodyPr>
          <a:lstStyle/>
          <a:p>
            <a:r>
              <a:rPr lang="en-US" dirty="0"/>
              <a:t>Inbox</a:t>
            </a:r>
          </a:p>
        </p:txBody>
      </p:sp>
      <p:sp>
        <p:nvSpPr>
          <p:cNvPr id="25" name="Flowchart: Decision 24"/>
          <p:cNvSpPr/>
          <p:nvPr/>
        </p:nvSpPr>
        <p:spPr bwMode="auto">
          <a:xfrm>
            <a:off x="4427984" y="2780928"/>
            <a:ext cx="3672408" cy="1944216"/>
          </a:xfrm>
          <a:prstGeom prst="flowChartDecision">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sng" strike="noStrike" cap="none" normalizeH="0" baseline="0" dirty="0">
                <a:ln>
                  <a:noFill/>
                </a:ln>
                <a:solidFill>
                  <a:srgbClr val="C00000"/>
                </a:solidFill>
                <a:effectLst/>
                <a:latin typeface="Arial" charset="0"/>
              </a:rPr>
              <a:t>? Contains</a:t>
            </a:r>
            <a:r>
              <a:rPr kumimoji="0" lang="en-US" sz="2000" b="0" i="0" u="none" strike="noStrike" cap="none" normalizeH="0" baseline="0" dirty="0">
                <a:ln>
                  <a:noFill/>
                </a:ln>
                <a:solidFill>
                  <a:srgbClr val="C00000"/>
                </a:solidFill>
                <a:effectLst/>
                <a:latin typeface="Arial" charset="0"/>
              </a:rPr>
              <a:t>:</a:t>
            </a:r>
          </a:p>
          <a:p>
            <a:pPr marL="0" marR="0" indent="0" algn="ctr" defTabSz="914400" rtl="0" eaLnBrk="1" fontAlgn="base" latinLnBrk="0" hangingPunct="1">
              <a:lnSpc>
                <a:spcPct val="100000"/>
              </a:lnSpc>
              <a:spcBef>
                <a:spcPct val="0"/>
              </a:spcBef>
              <a:spcAft>
                <a:spcPct val="0"/>
              </a:spcAft>
              <a:buClrTx/>
              <a:buSzTx/>
              <a:buFontTx/>
              <a:buNone/>
              <a:tabLst/>
            </a:pPr>
            <a:r>
              <a:rPr lang="en-US" dirty="0"/>
              <a:t>“$</a:t>
            </a:r>
            <a:r>
              <a:rPr kumimoji="0" lang="en-US" sz="1800" b="0" i="0" u="none" strike="noStrike" cap="none" normalizeH="0" baseline="0" dirty="0">
                <a:ln>
                  <a:noFill/>
                </a:ln>
                <a:solidFill>
                  <a:schemeClr val="tx1"/>
                </a:solidFill>
                <a:effectLst/>
                <a:latin typeface="Arial" charset="0"/>
              </a:rPr>
              <a:t>1mln”, “Viagra”,</a:t>
            </a:r>
          </a:p>
          <a:p>
            <a:pPr algn="ctr"/>
            <a:r>
              <a:rPr lang="pt-BR" dirty="0"/>
              <a:t> ”prescription”, “renew”</a:t>
            </a:r>
          </a:p>
          <a:p>
            <a:pPr algn="ctr"/>
            <a:r>
              <a:rPr kumimoji="0" lang="pt-BR" sz="1800" i="0" u="none" strike="noStrike" cap="none" normalizeH="0" baseline="0" dirty="0">
                <a:ln>
                  <a:noFill/>
                </a:ln>
                <a:solidFill>
                  <a:schemeClr val="tx1"/>
                </a:solidFill>
                <a:effectLst/>
                <a:latin typeface="Arial" charset="0"/>
              </a:rPr>
              <a:t>...</a:t>
            </a:r>
            <a:endParaRPr kumimoji="0" lang="en-US" sz="1800" i="0" u="none" strike="noStrike" cap="none" normalizeH="0" baseline="0" dirty="0">
              <a:ln>
                <a:noFill/>
              </a:ln>
              <a:solidFill>
                <a:schemeClr val="tx1"/>
              </a:solidFill>
              <a:effectLst/>
              <a:latin typeface="Arial" charset="0"/>
            </a:endParaRPr>
          </a:p>
        </p:txBody>
      </p:sp>
      <p:pic>
        <p:nvPicPr>
          <p:cNvPr id="26" name="Picture 9"/>
          <p:cNvPicPr>
            <a:picLocks noChangeAspect="1" noChangeArrowheads="1"/>
          </p:cNvPicPr>
          <p:nvPr/>
        </p:nvPicPr>
        <p:blipFill>
          <a:blip r:embed="rId3" cstate="print"/>
          <a:srcRect/>
          <a:stretch>
            <a:fillRect/>
          </a:stretch>
        </p:blipFill>
        <p:spPr bwMode="auto">
          <a:xfrm>
            <a:off x="5228456" y="2120652"/>
            <a:ext cx="1285875" cy="876300"/>
          </a:xfrm>
          <a:prstGeom prst="rect">
            <a:avLst/>
          </a:prstGeom>
          <a:noFill/>
          <a:ln w="9525">
            <a:noFill/>
            <a:miter lim="800000"/>
            <a:headEnd/>
            <a:tailEnd/>
          </a:ln>
        </p:spPr>
      </p:pic>
      <p:cxnSp>
        <p:nvCxnSpPr>
          <p:cNvPr id="28" name="Elbow Connector 27"/>
          <p:cNvCxnSpPr>
            <a:endCxn id="22" idx="0"/>
          </p:cNvCxnSpPr>
          <p:nvPr/>
        </p:nvCxnSpPr>
        <p:spPr bwMode="auto">
          <a:xfrm rot="5400000">
            <a:off x="4480817" y="4633961"/>
            <a:ext cx="1224136" cy="542406"/>
          </a:xfrm>
          <a:prstGeom prst="bentConnector3">
            <a:avLst>
              <a:gd name="adj1" fmla="val 50000"/>
            </a:avLst>
          </a:prstGeom>
          <a:ln>
            <a:headEnd type="none" w="med" len="med"/>
            <a:tailEnd type="arrow"/>
          </a:ln>
        </p:spPr>
        <p:style>
          <a:lnRef idx="1">
            <a:schemeClr val="accent6"/>
          </a:lnRef>
          <a:fillRef idx="0">
            <a:schemeClr val="accent6"/>
          </a:fillRef>
          <a:effectRef idx="0">
            <a:schemeClr val="accent6"/>
          </a:effectRef>
          <a:fontRef idx="minor">
            <a:schemeClr val="tx1"/>
          </a:fontRef>
        </p:style>
      </p:cxnSp>
      <p:cxnSp>
        <p:nvCxnSpPr>
          <p:cNvPr id="30" name="Elbow Connector 29"/>
          <p:cNvCxnSpPr>
            <a:endCxn id="24" idx="0"/>
          </p:cNvCxnSpPr>
          <p:nvPr/>
        </p:nvCxnSpPr>
        <p:spPr bwMode="auto">
          <a:xfrm rot="16200000" flipH="1">
            <a:off x="6847463" y="4609921"/>
            <a:ext cx="936104" cy="302454"/>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32" name="Rectangle 31"/>
          <p:cNvSpPr/>
          <p:nvPr/>
        </p:nvSpPr>
        <p:spPr>
          <a:xfrm>
            <a:off x="4820349" y="4571836"/>
            <a:ext cx="543739" cy="369332"/>
          </a:xfrm>
          <a:prstGeom prst="rect">
            <a:avLst/>
          </a:prstGeom>
        </p:spPr>
        <p:txBody>
          <a:bodyPr wrap="none">
            <a:spAutoFit/>
          </a:bodyPr>
          <a:lstStyle/>
          <a:p>
            <a:r>
              <a:rPr lang="en-US" dirty="0">
                <a:solidFill>
                  <a:srgbClr val="C00000"/>
                </a:solidFill>
              </a:rPr>
              <a:t>yes</a:t>
            </a:r>
          </a:p>
        </p:txBody>
      </p:sp>
      <p:sp>
        <p:nvSpPr>
          <p:cNvPr id="33" name="Rectangle 32"/>
          <p:cNvSpPr/>
          <p:nvPr/>
        </p:nvSpPr>
        <p:spPr>
          <a:xfrm>
            <a:off x="7236296" y="4365104"/>
            <a:ext cx="441146" cy="369332"/>
          </a:xfrm>
          <a:prstGeom prst="rect">
            <a:avLst/>
          </a:prstGeom>
        </p:spPr>
        <p:txBody>
          <a:bodyPr wrap="none">
            <a:spAutoFit/>
          </a:bodyPr>
          <a:lstStyle/>
          <a:p>
            <a:r>
              <a:rPr lang="en-US" dirty="0"/>
              <a:t>no</a:t>
            </a:r>
          </a:p>
        </p:txBody>
      </p:sp>
      <p:sp>
        <p:nvSpPr>
          <p:cNvPr id="3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141</a:t>
            </a:fld>
            <a:endParaRPr lang="en-US" dirty="0"/>
          </a:p>
        </p:txBody>
      </p:sp>
    </p:spTree>
    <p:extLst>
      <p:ext uri="{BB962C8B-B14F-4D97-AF65-F5344CB8AC3E}">
        <p14:creationId xmlns:p14="http://schemas.microsoft.com/office/powerpoint/2010/main" val="3007174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a:xfrm>
            <a:off x="323528" y="44624"/>
            <a:ext cx="8508765" cy="935037"/>
          </a:xfrm>
          <a:ln/>
        </p:spPr>
        <p:txBody>
          <a:bodyPr>
            <a:normAutofit/>
          </a:bodyPr>
          <a:lstStyle/>
          <a:p>
            <a:r>
              <a:rPr lang="en-US" dirty="0">
                <a:effectLst/>
              </a:rPr>
              <a:t>Predictive Analytics on </a:t>
            </a:r>
            <a:r>
              <a:rPr lang="lt-LT" dirty="0">
                <a:effectLst/>
              </a:rPr>
              <a:t>Evolving </a:t>
            </a:r>
            <a:r>
              <a:rPr lang="en-US" dirty="0"/>
              <a:t>D</a:t>
            </a:r>
            <a:r>
              <a:rPr lang="lt-LT" dirty="0">
                <a:effectLst/>
              </a:rPr>
              <a:t>ata</a:t>
            </a:r>
          </a:p>
        </p:txBody>
      </p:sp>
      <p:sp>
        <p:nvSpPr>
          <p:cNvPr id="364547" name="Rectangle 3"/>
          <p:cNvSpPr>
            <a:spLocks noGrp="1" noChangeArrowheads="1"/>
          </p:cNvSpPr>
          <p:nvPr>
            <p:ph idx="1"/>
          </p:nvPr>
        </p:nvSpPr>
        <p:spPr>
          <a:xfrm>
            <a:off x="457200" y="980728"/>
            <a:ext cx="8229600" cy="4857403"/>
          </a:xfrm>
        </p:spPr>
        <p:txBody>
          <a:bodyPr/>
          <a:lstStyle/>
          <a:p>
            <a:pPr marL="342900" lvl="1" indent="-342900">
              <a:buFont typeface="Arial"/>
              <a:buChar char="•"/>
            </a:pPr>
            <a:r>
              <a:rPr lang="lt-LT" sz="3200" dirty="0"/>
              <a:t>Data arrives in a stream </a:t>
            </a:r>
            <a:r>
              <a:rPr lang="en-US" sz="3200" dirty="0"/>
              <a:t>that </a:t>
            </a:r>
            <a:r>
              <a:rPr lang="lt-LT" sz="3200" dirty="0"/>
              <a:t>never ends</a:t>
            </a:r>
            <a:endParaRPr lang="en-US" sz="3200" dirty="0"/>
          </a:p>
          <a:p>
            <a:pPr marL="342900" lvl="1" indent="-342900">
              <a:buFont typeface="Arial"/>
              <a:buChar char="•"/>
            </a:pPr>
            <a:r>
              <a:rPr lang="en-US" sz="3200" dirty="0"/>
              <a:t>Prediction systems need to be adaptive to changes over time </a:t>
            </a:r>
            <a:r>
              <a:rPr lang="en-US" sz="3200" dirty="0">
                <a:solidFill>
                  <a:srgbClr val="800000"/>
                </a:solidFill>
              </a:rPr>
              <a:t>to </a:t>
            </a:r>
            <a:r>
              <a:rPr lang="lt-LT" sz="3200" dirty="0">
                <a:solidFill>
                  <a:srgbClr val="800000"/>
                </a:solidFill>
              </a:rPr>
              <a:t>be up to date and useful</a:t>
            </a:r>
            <a:endParaRPr lang="en-US" sz="3200" i="1" dirty="0">
              <a:solidFill>
                <a:srgbClr val="800000"/>
              </a:solidFill>
            </a:endParaRPr>
          </a:p>
          <a:p>
            <a:pPr marL="342900" lvl="1" indent="-342900">
              <a:buFont typeface="Arial"/>
              <a:buChar char="•"/>
            </a:pPr>
            <a:endParaRPr lang="lt-LT" sz="3200" dirty="0"/>
          </a:p>
        </p:txBody>
      </p:sp>
      <p:sp>
        <p:nvSpPr>
          <p:cNvPr id="2" name="Rectangle 1"/>
          <p:cNvSpPr/>
          <p:nvPr/>
        </p:nvSpPr>
        <p:spPr>
          <a:xfrm>
            <a:off x="2850631" y="4077072"/>
            <a:ext cx="1721369" cy="2308324"/>
          </a:xfrm>
          <a:prstGeom prst="rect">
            <a:avLst/>
          </a:prstGeom>
        </p:spPr>
        <p:txBody>
          <a:bodyPr wrap="none">
            <a:spAutoFit/>
          </a:bodyPr>
          <a:lstStyle/>
          <a:p>
            <a:r>
              <a:rPr lang="en-US" sz="2400" dirty="0"/>
              <a:t>Adversary </a:t>
            </a:r>
            <a:br>
              <a:rPr lang="en-US" sz="2400" dirty="0"/>
            </a:br>
            <a:r>
              <a:rPr lang="en-US" sz="2400" dirty="0"/>
              <a:t>activities</a:t>
            </a:r>
            <a:r>
              <a:rPr lang="lt-LT" sz="2400" dirty="0"/>
              <a:t> </a:t>
            </a:r>
            <a:endParaRPr lang="en-US" sz="2400" dirty="0"/>
          </a:p>
          <a:p>
            <a:r>
              <a:rPr lang="en-US" sz="2400" dirty="0"/>
              <a:t>(avoiding </a:t>
            </a:r>
          </a:p>
          <a:p>
            <a:r>
              <a:rPr lang="en-US" sz="2400" dirty="0"/>
              <a:t>spam filters;</a:t>
            </a:r>
          </a:p>
          <a:p>
            <a:r>
              <a:rPr lang="en-US" sz="2400" dirty="0">
                <a:solidFill>
                  <a:schemeClr val="accent3"/>
                </a:solidFill>
              </a:rPr>
              <a:t>credit card </a:t>
            </a:r>
            <a:br>
              <a:rPr lang="en-US" sz="2400" dirty="0">
                <a:solidFill>
                  <a:schemeClr val="accent3"/>
                </a:solidFill>
              </a:rPr>
            </a:br>
            <a:r>
              <a:rPr lang="en-US" sz="2400" dirty="0">
                <a:solidFill>
                  <a:schemeClr val="accent3"/>
                </a:solidFill>
              </a:rPr>
              <a:t>fraud</a:t>
            </a:r>
            <a:r>
              <a:rPr lang="en-US" sz="2400" dirty="0"/>
              <a:t>)</a:t>
            </a:r>
            <a:endParaRPr lang="nl-NL" sz="2400" dirty="0"/>
          </a:p>
        </p:txBody>
      </p:sp>
      <p:sp>
        <p:nvSpPr>
          <p:cNvPr id="3" name="Rectangle 2"/>
          <p:cNvSpPr/>
          <p:nvPr/>
        </p:nvSpPr>
        <p:spPr>
          <a:xfrm>
            <a:off x="6828841" y="4221088"/>
            <a:ext cx="2279663" cy="1200329"/>
          </a:xfrm>
          <a:prstGeom prst="rect">
            <a:avLst/>
          </a:prstGeom>
        </p:spPr>
        <p:txBody>
          <a:bodyPr wrap="none">
            <a:spAutoFit/>
          </a:bodyPr>
          <a:lstStyle/>
          <a:p>
            <a:pPr algn="ctr"/>
            <a:r>
              <a:rPr lang="en-US" sz="2400" dirty="0"/>
              <a:t>Complexity of </a:t>
            </a:r>
          </a:p>
          <a:p>
            <a:pPr algn="ctr"/>
            <a:r>
              <a:rPr lang="en-US" sz="2400" dirty="0"/>
              <a:t>the environment</a:t>
            </a:r>
          </a:p>
          <a:p>
            <a:pPr marL="0" lvl="1" algn="ctr"/>
            <a:r>
              <a:rPr lang="lt-LT" sz="2400" dirty="0"/>
              <a:t>(driverless cars) </a:t>
            </a:r>
            <a:endParaRPr lang="nl-NL" sz="2400" dirty="0"/>
          </a:p>
        </p:txBody>
      </p:sp>
      <p:sp>
        <p:nvSpPr>
          <p:cNvPr id="8" name="AutoShape 3"/>
          <p:cNvSpPr>
            <a:spLocks noChangeAspect="1" noChangeArrowheads="1" noTextEdit="1"/>
          </p:cNvSpPr>
          <p:nvPr/>
        </p:nvSpPr>
        <p:spPr bwMode="auto">
          <a:xfrm>
            <a:off x="947738" y="2565400"/>
            <a:ext cx="7369175"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nl-NL"/>
          </a:p>
        </p:txBody>
      </p:sp>
      <p:pic>
        <p:nvPicPr>
          <p:cNvPr id="385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347" y="2890192"/>
            <a:ext cx="1889125" cy="1258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5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1800" y="2782242"/>
            <a:ext cx="1954213" cy="136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50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0" y="2622550"/>
            <a:ext cx="1723998" cy="16131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85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86326" y="2681288"/>
            <a:ext cx="1230313" cy="1527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251520" y="4073004"/>
            <a:ext cx="2520280" cy="2308324"/>
          </a:xfrm>
          <a:prstGeom prst="rect">
            <a:avLst/>
          </a:prstGeom>
        </p:spPr>
        <p:txBody>
          <a:bodyPr wrap="square">
            <a:spAutoFit/>
          </a:bodyPr>
          <a:lstStyle/>
          <a:p>
            <a:r>
              <a:rPr lang="en-US" sz="2400" dirty="0"/>
              <a:t>Changes in personal interests </a:t>
            </a:r>
            <a:r>
              <a:rPr lang="en-US" sz="2400" dirty="0">
                <a:solidFill>
                  <a:schemeClr val="accent3"/>
                </a:solidFill>
              </a:rPr>
              <a:t>or in population</a:t>
            </a:r>
            <a:br>
              <a:rPr lang="en-US" sz="2400" dirty="0">
                <a:solidFill>
                  <a:schemeClr val="accent3"/>
                </a:solidFill>
              </a:rPr>
            </a:br>
            <a:r>
              <a:rPr lang="en-US" sz="2400" dirty="0">
                <a:solidFill>
                  <a:schemeClr val="accent3"/>
                </a:solidFill>
              </a:rPr>
              <a:t>characteristics</a:t>
            </a:r>
            <a:r>
              <a:rPr lang="lt-LT" sz="2400" dirty="0">
                <a:solidFill>
                  <a:schemeClr val="accent3"/>
                </a:solidFill>
              </a:rPr>
              <a:t> </a:t>
            </a:r>
            <a:endParaRPr lang="en-US" sz="2400" dirty="0">
              <a:solidFill>
                <a:schemeClr val="accent3"/>
              </a:solidFill>
            </a:endParaRPr>
          </a:p>
          <a:p>
            <a:r>
              <a:rPr lang="en-US" sz="2400" dirty="0"/>
              <a:t>(adaptive news access)</a:t>
            </a:r>
            <a:endParaRPr lang="nl-NL" sz="2400" dirty="0"/>
          </a:p>
        </p:txBody>
      </p:sp>
      <p:sp>
        <p:nvSpPr>
          <p:cNvPr id="10" name="Rectangle 9"/>
          <p:cNvSpPr/>
          <p:nvPr/>
        </p:nvSpPr>
        <p:spPr>
          <a:xfrm>
            <a:off x="4283968" y="4349422"/>
            <a:ext cx="3096344" cy="1569660"/>
          </a:xfrm>
          <a:prstGeom prst="rect">
            <a:avLst/>
          </a:prstGeom>
        </p:spPr>
        <p:txBody>
          <a:bodyPr wrap="square">
            <a:spAutoFit/>
          </a:bodyPr>
          <a:lstStyle/>
          <a:p>
            <a:pPr lvl="1"/>
            <a:r>
              <a:rPr lang="en-US" sz="2400" dirty="0"/>
              <a:t>Changes in </a:t>
            </a:r>
          </a:p>
          <a:p>
            <a:pPr lvl="1"/>
            <a:r>
              <a:rPr lang="en-US" sz="2400" dirty="0"/>
              <a:t>population </a:t>
            </a:r>
          </a:p>
          <a:p>
            <a:pPr lvl="1"/>
            <a:r>
              <a:rPr lang="en-US" sz="2400" dirty="0"/>
              <a:t>characteristics</a:t>
            </a:r>
            <a:r>
              <a:rPr lang="lt-LT" sz="2400" dirty="0"/>
              <a:t> </a:t>
            </a:r>
            <a:endParaRPr lang="en-US" sz="2400" dirty="0"/>
          </a:p>
          <a:p>
            <a:pPr lvl="1"/>
            <a:r>
              <a:rPr lang="lt-LT" sz="2400" dirty="0"/>
              <a:t>(credit scoring)</a:t>
            </a:r>
            <a:endParaRPr lang="en-US" sz="2400" dirty="0"/>
          </a:p>
        </p:txBody>
      </p:sp>
      <p:sp>
        <p:nvSpPr>
          <p:cNvPr id="1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14</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Explicit, implicit and hidden contexts</a:t>
            </a:r>
          </a:p>
        </p:txBody>
      </p:sp>
      <p:sp>
        <p:nvSpPr>
          <p:cNvPr id="3" name="Content Placeholder 2"/>
          <p:cNvSpPr>
            <a:spLocks noGrp="1"/>
          </p:cNvSpPr>
          <p:nvPr>
            <p:ph idx="1"/>
          </p:nvPr>
        </p:nvSpPr>
        <p:spPr>
          <a:xfrm>
            <a:off x="457200" y="1052736"/>
            <a:ext cx="8229600" cy="5544616"/>
          </a:xfrm>
        </p:spPr>
        <p:txBody>
          <a:bodyPr>
            <a:normAutofit fontScale="92500"/>
          </a:bodyPr>
          <a:lstStyle/>
          <a:p>
            <a:r>
              <a:rPr lang="en-US" dirty="0">
                <a:solidFill>
                  <a:srgbClr val="800000"/>
                </a:solidFill>
              </a:rPr>
              <a:t>Explicit</a:t>
            </a:r>
          </a:p>
          <a:p>
            <a:pPr lvl="1"/>
            <a:r>
              <a:rPr lang="en-US" dirty="0"/>
              <a:t> </a:t>
            </a:r>
            <a:r>
              <a:rPr lang="en-US" i="1" dirty="0"/>
              <a:t>time of the day </a:t>
            </a:r>
            <a:r>
              <a:rPr lang="en-US" dirty="0"/>
              <a:t>is important and </a:t>
            </a:r>
            <a:r>
              <a:rPr lang="en-US" dirty="0">
                <a:solidFill>
                  <a:srgbClr val="0000FF"/>
                </a:solidFill>
              </a:rPr>
              <a:t>is given </a:t>
            </a:r>
            <a:r>
              <a:rPr lang="en-US" dirty="0"/>
              <a:t>in the data</a:t>
            </a:r>
          </a:p>
          <a:p>
            <a:r>
              <a:rPr lang="en-US" dirty="0">
                <a:solidFill>
                  <a:srgbClr val="800000"/>
                </a:solidFill>
              </a:rPr>
              <a:t>Implicit</a:t>
            </a:r>
          </a:p>
          <a:p>
            <a:pPr lvl="1"/>
            <a:r>
              <a:rPr lang="en-US" dirty="0"/>
              <a:t>discover that e.g. </a:t>
            </a:r>
            <a:r>
              <a:rPr lang="en-US" i="1" dirty="0"/>
              <a:t>time of the day </a:t>
            </a:r>
            <a:r>
              <a:rPr lang="en-US" dirty="0"/>
              <a:t>is important and </a:t>
            </a:r>
            <a:r>
              <a:rPr lang="en-US" dirty="0">
                <a:solidFill>
                  <a:srgbClr val="0000FF"/>
                </a:solidFill>
              </a:rPr>
              <a:t>infer</a:t>
            </a:r>
            <a:r>
              <a:rPr lang="en-US" dirty="0"/>
              <a:t> it with some certainty from the data  </a:t>
            </a:r>
          </a:p>
          <a:p>
            <a:r>
              <a:rPr lang="en-US" dirty="0">
                <a:solidFill>
                  <a:srgbClr val="800000"/>
                </a:solidFill>
              </a:rPr>
              <a:t>Hidden </a:t>
            </a:r>
          </a:p>
          <a:p>
            <a:pPr lvl="1"/>
            <a:r>
              <a:rPr lang="en-US" dirty="0"/>
              <a:t>Can neither observe nor derive context affecting </a:t>
            </a:r>
          </a:p>
          <a:p>
            <a:pPr lvl="1"/>
            <a:r>
              <a:rPr lang="en-US" dirty="0">
                <a:solidFill>
                  <a:srgbClr val="0000FF"/>
                </a:solidFill>
              </a:rPr>
              <a:t>Changes</a:t>
            </a:r>
            <a:r>
              <a:rPr lang="en-US" dirty="0"/>
              <a:t> in hidden contexts </a:t>
            </a:r>
            <a:r>
              <a:rPr lang="en-US" dirty="0">
                <a:sym typeface="Wingdings"/>
              </a:rPr>
              <a:t></a:t>
            </a:r>
            <a:r>
              <a:rPr lang="en-US" dirty="0"/>
              <a:t> concept drift</a:t>
            </a:r>
          </a:p>
          <a:p>
            <a:r>
              <a:rPr lang="en-US" dirty="0">
                <a:solidFill>
                  <a:srgbClr val="800000"/>
                </a:solidFill>
              </a:rPr>
              <a:t>Actionable, including adversary actions</a:t>
            </a:r>
          </a:p>
          <a:p>
            <a:pPr lvl="1"/>
            <a:r>
              <a:rPr lang="en-US" dirty="0"/>
              <a:t>Add something appealing to the content</a:t>
            </a:r>
          </a:p>
          <a:p>
            <a:pPr lvl="1"/>
            <a:r>
              <a:rPr lang="en-US" dirty="0"/>
              <a:t>“Registration fees waived” vs. “venue is beach hotel”</a:t>
            </a:r>
          </a:p>
          <a:p>
            <a:pPr lvl="1"/>
            <a:endParaRPr lang="en-US" dirty="0"/>
          </a:p>
        </p:txBody>
      </p:sp>
    </p:spTree>
    <p:extLst>
      <p:ext uri="{BB962C8B-B14F-4D97-AF65-F5344CB8AC3E}">
        <p14:creationId xmlns:p14="http://schemas.microsoft.com/office/powerpoint/2010/main" val="692797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Adversary activities </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1" y="188640"/>
            <a:ext cx="8677275"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1525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Grp="1" noChangeArrowheads="1"/>
          </p:cNvSpPr>
          <p:nvPr>
            <p:ph type="title"/>
          </p:nvPr>
        </p:nvSpPr>
        <p:spPr bwMode="auto">
          <a:xfrm>
            <a:off x="2544763" y="44624"/>
            <a:ext cx="6348412" cy="777999"/>
          </a:xfrm>
          <a:ln>
            <a:miter lim="800000"/>
            <a:headEnd/>
            <a:tailEnd/>
          </a:ln>
        </p:spPr>
        <p:txBody>
          <a:bodyPr vert="horz" wrap="square" lIns="91440" tIns="45720" rIns="91440" bIns="45720" numCol="1" anchor="t" anchorCtr="0" compatLnSpc="1">
            <a:prstTxWarp prst="textNoShape">
              <a:avLst/>
            </a:prstTxWarp>
            <a:noAutofit/>
          </a:bodyPr>
          <a:lstStyle/>
          <a:p>
            <a:pPr algn="l">
              <a:defRPr/>
            </a:pPr>
            <a:r>
              <a:rPr lang="en-US" spc="-100" dirty="0">
                <a:cs typeface="Lucida Sans Unicode" pitchFamily="34" charset="0"/>
              </a:rPr>
              <a:t>Recommender Systems</a:t>
            </a:r>
            <a:endParaRPr lang="lt-LT" spc="-100" dirty="0">
              <a:cs typeface="Lucida Sans Unicode" pitchFamily="34" charset="0"/>
            </a:endParaRPr>
          </a:p>
        </p:txBody>
      </p:sp>
      <p:grpSp>
        <p:nvGrpSpPr>
          <p:cNvPr id="2" name="Group 23"/>
          <p:cNvGrpSpPr>
            <a:grpSpLocks/>
          </p:cNvGrpSpPr>
          <p:nvPr/>
        </p:nvGrpSpPr>
        <p:grpSpPr bwMode="auto">
          <a:xfrm>
            <a:off x="0" y="461814"/>
            <a:ext cx="9102246" cy="5713412"/>
            <a:chOff x="0" y="836712"/>
            <a:chExt cx="9102246" cy="5713385"/>
          </a:xfrm>
        </p:grpSpPr>
        <p:pic>
          <p:nvPicPr>
            <p:cNvPr id="51204" name="Picture 3"/>
            <p:cNvPicPr>
              <a:picLocks noChangeAspect="1" noChangeArrowheads="1"/>
            </p:cNvPicPr>
            <p:nvPr/>
          </p:nvPicPr>
          <p:blipFill>
            <a:blip r:embed="rId2" cstate="print"/>
            <a:srcRect/>
            <a:stretch>
              <a:fillRect/>
            </a:stretch>
          </p:blipFill>
          <p:spPr bwMode="auto">
            <a:xfrm>
              <a:off x="2544316" y="4293096"/>
              <a:ext cx="3224287" cy="2257001"/>
            </a:xfrm>
            <a:prstGeom prst="rect">
              <a:avLst/>
            </a:prstGeom>
            <a:noFill/>
            <a:ln w="9525">
              <a:noFill/>
              <a:miter lim="800000"/>
              <a:headEnd/>
              <a:tailEnd/>
            </a:ln>
          </p:spPr>
        </p:pic>
        <p:grpSp>
          <p:nvGrpSpPr>
            <p:cNvPr id="3" name="Group 21"/>
            <p:cNvGrpSpPr>
              <a:grpSpLocks/>
            </p:cNvGrpSpPr>
            <p:nvPr/>
          </p:nvGrpSpPr>
          <p:grpSpPr bwMode="auto">
            <a:xfrm>
              <a:off x="123083" y="4867351"/>
              <a:ext cx="829737" cy="1642566"/>
              <a:chOff x="123083" y="4867351"/>
              <a:chExt cx="829737" cy="1642566"/>
            </a:xfrm>
          </p:grpSpPr>
          <p:sp>
            <p:nvSpPr>
              <p:cNvPr id="51219" name="AutoShape 3"/>
              <p:cNvSpPr>
                <a:spLocks noChangeAspect="1" noChangeArrowheads="1" noTextEdit="1"/>
              </p:cNvSpPr>
              <p:nvPr/>
            </p:nvSpPr>
            <p:spPr bwMode="auto">
              <a:xfrm>
                <a:off x="123083" y="4867351"/>
                <a:ext cx="820633" cy="1633462"/>
              </a:xfrm>
              <a:prstGeom prst="rect">
                <a:avLst/>
              </a:prstGeom>
              <a:noFill/>
              <a:ln w="9525">
                <a:noFill/>
                <a:miter lim="800000"/>
                <a:headEnd/>
                <a:tailEnd/>
              </a:ln>
            </p:spPr>
            <p:txBody>
              <a:bodyPr/>
              <a:lstStyle/>
              <a:p>
                <a:endParaRPr lang="en-US"/>
              </a:p>
            </p:txBody>
          </p:sp>
          <p:pic>
            <p:nvPicPr>
              <p:cNvPr id="51220" name="Picture 4"/>
              <p:cNvPicPr>
                <a:picLocks noChangeAspect="1" noChangeArrowheads="1"/>
              </p:cNvPicPr>
              <p:nvPr/>
            </p:nvPicPr>
            <p:blipFill>
              <a:blip r:embed="rId3" cstate="print">
                <a:clrChange>
                  <a:clrFrom>
                    <a:srgbClr val="FCE7CB"/>
                  </a:clrFrom>
                  <a:clrTo>
                    <a:srgbClr val="FCE7CB">
                      <a:alpha val="0"/>
                    </a:srgbClr>
                  </a:clrTo>
                </a:clrChange>
                <a:lum contrast="100000"/>
              </a:blip>
              <a:srcRect/>
              <a:stretch>
                <a:fillRect/>
              </a:stretch>
            </p:blipFill>
            <p:spPr bwMode="auto">
              <a:xfrm>
                <a:off x="123083" y="4867351"/>
                <a:ext cx="829737" cy="1642566"/>
              </a:xfrm>
              <a:prstGeom prst="rect">
                <a:avLst/>
              </a:prstGeom>
              <a:noFill/>
              <a:ln w="9525">
                <a:noFill/>
                <a:miter lim="800000"/>
                <a:headEnd/>
                <a:tailEnd/>
              </a:ln>
            </p:spPr>
          </p:pic>
        </p:grpSp>
        <p:grpSp>
          <p:nvGrpSpPr>
            <p:cNvPr id="4" name="Group 22"/>
            <p:cNvGrpSpPr>
              <a:grpSpLocks/>
            </p:cNvGrpSpPr>
            <p:nvPr/>
          </p:nvGrpSpPr>
          <p:grpSpPr bwMode="auto">
            <a:xfrm>
              <a:off x="0" y="836712"/>
              <a:ext cx="3635896" cy="3657600"/>
              <a:chOff x="0" y="836712"/>
              <a:chExt cx="3635896" cy="3657600"/>
            </a:xfrm>
          </p:grpSpPr>
          <p:pic>
            <p:nvPicPr>
              <p:cNvPr id="51216" name="Picture 5" descr="dvds"/>
              <p:cNvPicPr>
                <a:picLocks noChangeAspect="1" noChangeArrowheads="1"/>
              </p:cNvPicPr>
              <p:nvPr/>
            </p:nvPicPr>
            <p:blipFill>
              <a:blip r:embed="rId4" cstate="print"/>
              <a:srcRect/>
              <a:stretch>
                <a:fillRect/>
              </a:stretch>
            </p:blipFill>
            <p:spPr bwMode="auto">
              <a:xfrm>
                <a:off x="0" y="836712"/>
                <a:ext cx="2349348" cy="2086535"/>
              </a:xfrm>
              <a:prstGeom prst="rect">
                <a:avLst/>
              </a:prstGeom>
              <a:noFill/>
              <a:ln w="9525">
                <a:noFill/>
                <a:miter lim="800000"/>
                <a:headEnd/>
                <a:tailEnd/>
              </a:ln>
            </p:spPr>
          </p:pic>
          <p:pic>
            <p:nvPicPr>
              <p:cNvPr id="51217" name="Picture 6" descr="Cartoon_Wholesale_DVD_Movie"/>
              <p:cNvPicPr>
                <a:picLocks noChangeAspect="1" noChangeArrowheads="1"/>
              </p:cNvPicPr>
              <p:nvPr/>
            </p:nvPicPr>
            <p:blipFill>
              <a:blip r:embed="rId5" cstate="print"/>
              <a:srcRect/>
              <a:stretch>
                <a:fillRect/>
              </a:stretch>
            </p:blipFill>
            <p:spPr bwMode="auto">
              <a:xfrm>
                <a:off x="335621" y="1320806"/>
                <a:ext cx="2440246" cy="2622176"/>
              </a:xfrm>
              <a:prstGeom prst="rect">
                <a:avLst/>
              </a:prstGeom>
              <a:noFill/>
              <a:ln w="9525">
                <a:noFill/>
                <a:miter lim="800000"/>
                <a:headEnd/>
                <a:tailEnd/>
              </a:ln>
            </p:spPr>
          </p:pic>
          <p:pic>
            <p:nvPicPr>
              <p:cNvPr id="51218" name="Picture 7" descr="focus206"/>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957790" y="3418547"/>
                <a:ext cx="1678106" cy="1075765"/>
              </a:xfrm>
              <a:prstGeom prst="rect">
                <a:avLst/>
              </a:prstGeom>
              <a:noFill/>
              <a:ln w="9525">
                <a:noFill/>
                <a:miter lim="800000"/>
                <a:headEnd/>
                <a:tailEnd/>
              </a:ln>
            </p:spPr>
          </p:pic>
        </p:grpSp>
        <p:pic>
          <p:nvPicPr>
            <p:cNvPr id="51207" name="Picture 8" descr="glad_dvd_r3"/>
            <p:cNvPicPr>
              <a:picLocks noChangeAspect="1" noChangeArrowheads="1"/>
            </p:cNvPicPr>
            <p:nvPr/>
          </p:nvPicPr>
          <p:blipFill>
            <a:blip r:embed="rId7" cstate="print"/>
            <a:srcRect/>
            <a:stretch>
              <a:fillRect/>
            </a:stretch>
          </p:blipFill>
          <p:spPr bwMode="auto">
            <a:xfrm>
              <a:off x="862280" y="4360279"/>
              <a:ext cx="717280" cy="1017762"/>
            </a:xfrm>
            <a:prstGeom prst="rect">
              <a:avLst/>
            </a:prstGeom>
            <a:noFill/>
            <a:ln w="9525">
              <a:noFill/>
              <a:miter lim="800000"/>
              <a:headEnd/>
              <a:tailEnd/>
            </a:ln>
          </p:spPr>
        </p:pic>
        <p:sp>
          <p:nvSpPr>
            <p:cNvPr id="51208" name="AutoShape 11"/>
            <p:cNvSpPr>
              <a:spLocks noChangeArrowheads="1"/>
            </p:cNvSpPr>
            <p:nvPr/>
          </p:nvSpPr>
          <p:spPr bwMode="auto">
            <a:xfrm>
              <a:off x="2825479" y="2613983"/>
              <a:ext cx="3024336" cy="618529"/>
            </a:xfrm>
            <a:prstGeom prst="wedgeRoundRectCallout">
              <a:avLst>
                <a:gd name="adj1" fmla="val -45002"/>
                <a:gd name="adj2" fmla="val 146347"/>
                <a:gd name="adj3" fmla="val 16667"/>
              </a:avLst>
            </a:prstGeom>
            <a:solidFill>
              <a:schemeClr val="bg1"/>
            </a:solidFill>
            <a:ln w="9525">
              <a:solidFill>
                <a:schemeClr val="tx1"/>
              </a:solidFill>
              <a:miter lim="800000"/>
              <a:headEnd/>
              <a:tailEnd/>
            </a:ln>
          </p:spPr>
          <p:txBody>
            <a:bodyPr/>
            <a:lstStyle/>
            <a:p>
              <a:pPr algn="ctr" rtl="1"/>
              <a:r>
                <a:rPr lang="en-US" sz="1600"/>
                <a:t>We Know What You Ought</a:t>
              </a:r>
              <a:br>
                <a:rPr lang="en-US" sz="1600"/>
              </a:br>
              <a:r>
                <a:rPr lang="en-US" sz="1600"/>
                <a:t>To Be Watching This Summer</a:t>
              </a:r>
            </a:p>
          </p:txBody>
        </p:sp>
        <p:pic>
          <p:nvPicPr>
            <p:cNvPr id="51209" name="Picture 12" descr="513JCJMFT8L"/>
            <p:cNvPicPr>
              <a:picLocks noChangeAspect="1" noChangeArrowheads="1"/>
            </p:cNvPicPr>
            <p:nvPr/>
          </p:nvPicPr>
          <p:blipFill>
            <a:blip r:embed="rId8" cstate="print"/>
            <a:srcRect l="16353" t="1633" r="14467" b="1601"/>
            <a:stretch>
              <a:fillRect/>
            </a:stretch>
          </p:blipFill>
          <p:spPr bwMode="auto">
            <a:xfrm>
              <a:off x="1614837" y="4351664"/>
              <a:ext cx="734511" cy="1026377"/>
            </a:xfrm>
            <a:prstGeom prst="rect">
              <a:avLst/>
            </a:prstGeom>
            <a:noFill/>
            <a:ln w="9525">
              <a:noFill/>
              <a:miter lim="800000"/>
              <a:headEnd/>
              <a:tailEnd/>
            </a:ln>
          </p:spPr>
        </p:pic>
        <p:sp>
          <p:nvSpPr>
            <p:cNvPr id="51210" name="Rectangle 14"/>
            <p:cNvSpPr>
              <a:spLocks noChangeArrowheads="1"/>
            </p:cNvSpPr>
            <p:nvPr/>
          </p:nvSpPr>
          <p:spPr bwMode="auto">
            <a:xfrm>
              <a:off x="3707904" y="1304553"/>
              <a:ext cx="5319533" cy="1354211"/>
            </a:xfrm>
            <a:prstGeom prst="rect">
              <a:avLst/>
            </a:prstGeom>
            <a:noFill/>
            <a:ln w="9525">
              <a:noFill/>
              <a:miter lim="800000"/>
              <a:headEnd/>
              <a:tailEnd/>
            </a:ln>
          </p:spPr>
          <p:txBody>
            <a:bodyPr wrap="none">
              <a:spAutoFit/>
            </a:bodyPr>
            <a:lstStyle/>
            <a:p>
              <a:r>
                <a:rPr lang="en-US" sz="2400" b="1" dirty="0"/>
                <a:t>Lessons learnt from Netflix competition:</a:t>
              </a:r>
            </a:p>
            <a:p>
              <a:r>
                <a:rPr lang="en-US" sz="2000" b="1" dirty="0"/>
                <a:t>	</a:t>
              </a:r>
              <a:r>
                <a:rPr lang="en-US" sz="2000" dirty="0"/>
                <a:t>Temporal dynamics is important</a:t>
              </a:r>
            </a:p>
            <a:p>
              <a:r>
                <a:rPr lang="en-US" sz="2000" dirty="0"/>
                <a:t>	Classical CD approaches may not work</a:t>
              </a:r>
            </a:p>
            <a:p>
              <a:r>
                <a:rPr lang="en-US" dirty="0"/>
                <a:t>			(</a:t>
              </a:r>
              <a:r>
                <a:rPr lang="en-US" dirty="0" err="1"/>
                <a:t>Koren</a:t>
              </a:r>
              <a:r>
                <a:rPr lang="en-US" dirty="0"/>
                <a:t>, SIGKDD 2009)</a:t>
              </a:r>
            </a:p>
          </p:txBody>
        </p:sp>
        <p:pic>
          <p:nvPicPr>
            <p:cNvPr id="51211" name="Picture 1"/>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690666" y="2938189"/>
              <a:ext cx="3273822" cy="2291409"/>
            </a:xfrm>
            <a:prstGeom prst="rect">
              <a:avLst/>
            </a:prstGeom>
            <a:noFill/>
            <a:ln w="9525">
              <a:noFill/>
              <a:miter lim="800000"/>
              <a:headEnd/>
              <a:tailEnd/>
            </a:ln>
          </p:spPr>
        </p:pic>
        <p:sp>
          <p:nvSpPr>
            <p:cNvPr id="17" name="Rectangle 16"/>
            <p:cNvSpPr/>
            <p:nvPr/>
          </p:nvSpPr>
          <p:spPr>
            <a:xfrm>
              <a:off x="5940425" y="5229303"/>
              <a:ext cx="3147015" cy="338552"/>
            </a:xfrm>
            <a:prstGeom prst="rect">
              <a:avLst/>
            </a:prstGeom>
          </p:spPr>
          <p:txBody>
            <a:bodyPr wrap="none">
              <a:spAutoFit/>
            </a:bodyPr>
            <a:lstStyle/>
            <a:p>
              <a:pPr>
                <a:defRPr/>
              </a:pPr>
              <a:r>
                <a:rPr lang="en-US" sz="1600" spc="-100" dirty="0">
                  <a:solidFill>
                    <a:schemeClr val="tx2"/>
                  </a:solidFill>
                  <a:latin typeface="Elektra Text Pro" charset="0"/>
                  <a:cs typeface="Lucida Sans Unicode" pitchFamily="34" charset="0"/>
                </a:rPr>
                <a:t>Something</a:t>
              </a:r>
              <a:r>
                <a:rPr lang="en-US" sz="1600" dirty="0"/>
                <a:t> </a:t>
              </a:r>
              <a:r>
                <a:rPr lang="en-US" sz="1600" spc="-100" dirty="0">
                  <a:solidFill>
                    <a:schemeClr val="tx2"/>
                  </a:solidFill>
                  <a:latin typeface="Elektra Text Pro" charset="0"/>
                  <a:cs typeface="Lucida Sans Unicode" pitchFamily="34" charset="0"/>
                </a:rPr>
                <a:t>happened in early 2004…</a:t>
              </a:r>
            </a:p>
          </p:txBody>
        </p:sp>
        <p:sp>
          <p:nvSpPr>
            <p:cNvPr id="51213" name="Line 3"/>
            <p:cNvSpPr>
              <a:spLocks noChangeShapeType="1"/>
            </p:cNvSpPr>
            <p:nvPr/>
          </p:nvSpPr>
          <p:spPr bwMode="auto">
            <a:xfrm flipH="1" flipV="1">
              <a:off x="7812360" y="4869160"/>
              <a:ext cx="0" cy="360438"/>
            </a:xfrm>
            <a:prstGeom prst="line">
              <a:avLst/>
            </a:prstGeom>
            <a:noFill/>
            <a:ln w="25400">
              <a:solidFill>
                <a:schemeClr val="tx1"/>
              </a:solidFill>
              <a:round/>
              <a:headEnd/>
              <a:tailEnd type="triangle" w="med" len="med"/>
            </a:ln>
          </p:spPr>
          <p:txBody>
            <a:bodyPr wrap="none" anchor="ctr"/>
            <a:lstStyle/>
            <a:p>
              <a:endParaRPr lang="en-US"/>
            </a:p>
          </p:txBody>
        </p:sp>
        <p:sp>
          <p:nvSpPr>
            <p:cNvPr id="20" name="Rectangle 19"/>
            <p:cNvSpPr/>
            <p:nvPr/>
          </p:nvSpPr>
          <p:spPr>
            <a:xfrm>
              <a:off x="6115530" y="6145287"/>
              <a:ext cx="2986716" cy="338552"/>
            </a:xfrm>
            <a:prstGeom prst="rect">
              <a:avLst/>
            </a:prstGeom>
          </p:spPr>
          <p:txBody>
            <a:bodyPr wrap="none">
              <a:spAutoFit/>
            </a:bodyPr>
            <a:lstStyle/>
            <a:p>
              <a:pPr algn="ctr" rtl="1" eaLnBrk="0" hangingPunct="0">
                <a:defRPr/>
              </a:pPr>
              <a:r>
                <a:rPr lang="en-US" sz="1600" spc="-100" dirty="0">
                  <a:solidFill>
                    <a:schemeClr val="tx2"/>
                  </a:solidFill>
                  <a:latin typeface="Elektra Text Pro" charset="0"/>
                  <a:cs typeface="Lucida Sans Unicode" pitchFamily="34" charset="0"/>
                </a:rPr>
                <a:t>Are movies getting better with time?</a:t>
              </a:r>
            </a:p>
          </p:txBody>
        </p:sp>
        <p:sp>
          <p:nvSpPr>
            <p:cNvPr id="51215" name="Line 3"/>
            <p:cNvSpPr>
              <a:spLocks noChangeShapeType="1"/>
            </p:cNvSpPr>
            <p:nvPr/>
          </p:nvSpPr>
          <p:spPr bwMode="auto">
            <a:xfrm flipH="1" flipV="1">
              <a:off x="5906690" y="6145559"/>
              <a:ext cx="393502" cy="152400"/>
            </a:xfrm>
            <a:prstGeom prst="line">
              <a:avLst/>
            </a:prstGeom>
            <a:noFill/>
            <a:ln w="25400">
              <a:solidFill>
                <a:schemeClr val="tx1"/>
              </a:solidFill>
              <a:round/>
              <a:headEnd/>
              <a:tailEnd type="triangle" w="med" len="med"/>
            </a:ln>
          </p:spPr>
          <p:txBody>
            <a:bodyPr wrap="none" anchor="ctr"/>
            <a:lstStyle/>
            <a:p>
              <a:endParaRPr lang="en-US"/>
            </a:p>
          </p:txBody>
        </p:sp>
      </p:grpSp>
      <p:sp>
        <p:nvSpPr>
          <p:cNvPr id="2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17</a:t>
            </a:fld>
            <a:endParaRPr lang="en-US" dirty="0"/>
          </a:p>
        </p:txBody>
      </p:sp>
    </p:spTree>
    <p:extLst>
      <p:ext uri="{BB962C8B-B14F-4D97-AF65-F5344CB8AC3E}">
        <p14:creationId xmlns:p14="http://schemas.microsoft.com/office/powerpoint/2010/main" val="4045262835"/>
      </p:ext>
    </p:extLst>
  </p:cSld>
  <p:clrMapOvr>
    <a:masterClrMapping/>
  </p:clrMapOvr>
  <p:transition advTm="28734"/>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6" y="44624"/>
            <a:ext cx="8748464" cy="935037"/>
          </a:xfrm>
        </p:spPr>
        <p:txBody>
          <a:bodyPr>
            <a:normAutofit fontScale="90000"/>
          </a:bodyPr>
          <a:lstStyle/>
          <a:p>
            <a:pPr>
              <a:defRPr/>
            </a:pPr>
            <a:r>
              <a:rPr lang="en-US" kern="1200" dirty="0"/>
              <a:t>Multiple</a:t>
            </a:r>
            <a:r>
              <a:rPr lang="en-US" dirty="0"/>
              <a:t> S</a:t>
            </a:r>
            <a:r>
              <a:rPr lang="en-US" kern="1200" dirty="0"/>
              <a:t>ources of Temporal </a:t>
            </a:r>
            <a:r>
              <a:rPr lang="en-US" dirty="0"/>
              <a:t>D</a:t>
            </a:r>
            <a:r>
              <a:rPr lang="en-US" kern="1200" dirty="0"/>
              <a:t>ynamics</a:t>
            </a:r>
            <a:endParaRPr lang="en-US" dirty="0"/>
          </a:p>
        </p:txBody>
      </p:sp>
      <p:sp>
        <p:nvSpPr>
          <p:cNvPr id="3" name="Content Placeholder 2"/>
          <p:cNvSpPr>
            <a:spLocks noGrp="1"/>
          </p:cNvSpPr>
          <p:nvPr>
            <p:ph idx="1"/>
          </p:nvPr>
        </p:nvSpPr>
        <p:spPr>
          <a:xfrm>
            <a:off x="457200" y="980728"/>
            <a:ext cx="8229600" cy="4857403"/>
          </a:xfrm>
        </p:spPr>
        <p:txBody>
          <a:bodyPr>
            <a:noAutofit/>
          </a:bodyPr>
          <a:lstStyle/>
          <a:p>
            <a:pPr marL="0" indent="0">
              <a:buNone/>
              <a:defRPr/>
            </a:pPr>
            <a:r>
              <a:rPr lang="en-US" dirty="0"/>
              <a:t>Both items and users are changing over time</a:t>
            </a:r>
          </a:p>
          <a:p>
            <a:pPr>
              <a:defRPr/>
            </a:pPr>
            <a:r>
              <a:rPr lang="en-US" dirty="0">
                <a:solidFill>
                  <a:srgbClr val="84203F"/>
                </a:solidFill>
              </a:rPr>
              <a:t>Item-side</a:t>
            </a:r>
            <a:r>
              <a:rPr lang="en-US" dirty="0"/>
              <a:t> effects:</a:t>
            </a:r>
          </a:p>
          <a:p>
            <a:pPr lvl="1">
              <a:defRPr/>
            </a:pPr>
            <a:r>
              <a:rPr lang="en-US" dirty="0"/>
              <a:t>Product perception and popularity are constantly changing</a:t>
            </a:r>
          </a:p>
          <a:p>
            <a:pPr lvl="1">
              <a:defRPr/>
            </a:pPr>
            <a:r>
              <a:rPr lang="en-US" dirty="0"/>
              <a:t>Seasonal patterns influence items’ popularity </a:t>
            </a:r>
          </a:p>
          <a:p>
            <a:pPr>
              <a:defRPr/>
            </a:pPr>
            <a:r>
              <a:rPr lang="en-US" dirty="0">
                <a:solidFill>
                  <a:srgbClr val="84203F"/>
                </a:solidFill>
              </a:rPr>
              <a:t>User-side</a:t>
            </a:r>
            <a:r>
              <a:rPr lang="en-US" dirty="0"/>
              <a:t> effects:</a:t>
            </a:r>
          </a:p>
          <a:p>
            <a:pPr lvl="1">
              <a:defRPr/>
            </a:pPr>
            <a:r>
              <a:rPr lang="en-US" dirty="0"/>
              <a:t>Customers ever redefine their taste</a:t>
            </a:r>
          </a:p>
          <a:p>
            <a:pPr lvl="1">
              <a:defRPr/>
            </a:pPr>
            <a:r>
              <a:rPr lang="en-US" dirty="0"/>
              <a:t>Transient, short-term bias; anchoring</a:t>
            </a:r>
          </a:p>
          <a:p>
            <a:pPr lvl="1">
              <a:defRPr/>
            </a:pPr>
            <a:r>
              <a:rPr lang="en-US" dirty="0"/>
              <a:t>Drifting rating scale</a:t>
            </a:r>
          </a:p>
          <a:p>
            <a:pPr lvl="1">
              <a:defRPr/>
            </a:pPr>
            <a:r>
              <a:rPr lang="en-US" dirty="0"/>
              <a:t>Change of rater within household</a:t>
            </a:r>
          </a:p>
          <a:p>
            <a:pPr>
              <a:defRPr/>
            </a:pPr>
            <a:r>
              <a:rPr lang="en-US" dirty="0">
                <a:solidFill>
                  <a:srgbClr val="800000"/>
                </a:solidFill>
              </a:rPr>
              <a:t>Population characteristics: </a:t>
            </a:r>
            <a:r>
              <a:rPr lang="en-US" dirty="0"/>
              <a:t>early adopters</a:t>
            </a:r>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18</a:t>
            </a:fld>
            <a:endParaRPr lang="en-US" dirty="0"/>
          </a:p>
        </p:txBody>
      </p:sp>
    </p:spTree>
    <p:extLst>
      <p:ext uri="{BB962C8B-B14F-4D97-AF65-F5344CB8AC3E}">
        <p14:creationId xmlns:p14="http://schemas.microsoft.com/office/powerpoint/2010/main" val="120557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395536" y="1321965"/>
            <a:ext cx="8496944" cy="5059363"/>
          </a:xfrm>
        </p:spPr>
        <p:txBody>
          <a:bodyPr>
            <a:noAutofit/>
          </a:bodyPr>
          <a:lstStyle/>
          <a:p>
            <a:pPr>
              <a:spcAft>
                <a:spcPts val="900"/>
              </a:spcAft>
            </a:pPr>
            <a:r>
              <a:rPr lang="en-US" dirty="0"/>
              <a:t>What is concept drift (CD)? Why anticipating it?</a:t>
            </a:r>
          </a:p>
          <a:p>
            <a:pPr>
              <a:spcAft>
                <a:spcPts val="900"/>
              </a:spcAft>
            </a:pPr>
            <a:r>
              <a:rPr lang="en-US" dirty="0"/>
              <a:t>Categorization of the main-stream approaches for handling different types of CD</a:t>
            </a:r>
          </a:p>
          <a:p>
            <a:pPr>
              <a:spcAft>
                <a:spcPts val="900"/>
              </a:spcAft>
            </a:pPr>
            <a:r>
              <a:rPr lang="en-US" dirty="0"/>
              <a:t>Characterization of applications requiring predictive modeling with CD handling </a:t>
            </a:r>
          </a:p>
          <a:p>
            <a:pPr marL="342900" lvl="1" indent="-342900">
              <a:spcAft>
                <a:spcPts val="900"/>
              </a:spcAft>
              <a:buFont typeface="Arial"/>
              <a:buChar char="•"/>
            </a:pPr>
            <a:r>
              <a:rPr lang="en-US" sz="3200" dirty="0"/>
              <a:t>Gaps between research and practice</a:t>
            </a:r>
          </a:p>
          <a:p>
            <a:pPr marL="342900" lvl="1" indent="-342900">
              <a:spcAft>
                <a:spcPts val="900"/>
              </a:spcAft>
              <a:buFont typeface="Arial"/>
              <a:buChar char="•"/>
            </a:pPr>
            <a:r>
              <a:rPr lang="en-US" sz="3200" dirty="0" err="1"/>
              <a:t>FAccT</a:t>
            </a:r>
            <a:r>
              <a:rPr lang="en-US" sz="3200" dirty="0"/>
              <a:t> motivation for understanding CD</a:t>
            </a:r>
          </a:p>
        </p:txBody>
      </p:sp>
      <p:sp>
        <p:nvSpPr>
          <p:cNvPr id="1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a:t>
            </a:fld>
            <a:endParaRPr lang="en-US" dirty="0"/>
          </a:p>
        </p:txBody>
      </p:sp>
    </p:spTree>
    <p:extLst>
      <p:ext uri="{BB962C8B-B14F-4D97-AF65-F5344CB8AC3E}">
        <p14:creationId xmlns:p14="http://schemas.microsoft.com/office/powerpoint/2010/main" val="194860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935037"/>
          </a:xfrm>
        </p:spPr>
        <p:txBody>
          <a:bodyPr>
            <a:normAutofit/>
          </a:bodyPr>
          <a:lstStyle/>
          <a:p>
            <a:r>
              <a:rPr lang="en-US" dirty="0"/>
              <a:t>Real vs. Virtual Concept Drifts </a:t>
            </a:r>
          </a:p>
        </p:txBody>
      </p:sp>
      <p:pic>
        <p:nvPicPr>
          <p:cNvPr id="9" name="Picture 8"/>
          <p:cNvPicPr>
            <a:picLocks noChangeAspect="1"/>
          </p:cNvPicPr>
          <p:nvPr/>
        </p:nvPicPr>
        <p:blipFill>
          <a:blip r:embed="rId3"/>
          <a:stretch>
            <a:fillRect/>
          </a:stretch>
        </p:blipFill>
        <p:spPr>
          <a:xfrm>
            <a:off x="36512" y="1124744"/>
            <a:ext cx="9144000" cy="2635335"/>
          </a:xfrm>
          <a:prstGeom prst="rect">
            <a:avLst/>
          </a:prstGeom>
        </p:spPr>
      </p:pic>
      <p:sp>
        <p:nvSpPr>
          <p:cNvPr id="10" name="Rectangle 9"/>
          <p:cNvSpPr/>
          <p:nvPr/>
        </p:nvSpPr>
        <p:spPr>
          <a:xfrm>
            <a:off x="539552" y="3717032"/>
            <a:ext cx="8496944" cy="954107"/>
          </a:xfrm>
          <a:prstGeom prst="rect">
            <a:avLst/>
          </a:prstGeom>
        </p:spPr>
        <p:txBody>
          <a:bodyPr wrap="square">
            <a:spAutoFit/>
          </a:bodyPr>
          <a:lstStyle/>
          <a:p>
            <a:pPr marL="342900" indent="-342900">
              <a:buFont typeface="Arial" panose="020B0604020202020204" pitchFamily="34" charset="0"/>
              <a:buChar char="•"/>
            </a:pPr>
            <a:r>
              <a:rPr lang="en-US" sz="2800" dirty="0"/>
              <a:t>circles represent instances (X), </a:t>
            </a:r>
          </a:p>
          <a:p>
            <a:pPr marL="342900" indent="-342900">
              <a:buFont typeface="Arial" panose="020B0604020202020204" pitchFamily="34" charset="0"/>
              <a:buChar char="•"/>
            </a:pPr>
            <a:r>
              <a:rPr lang="en-US" sz="2800" dirty="0"/>
              <a:t>different colors represent different classes (y)</a:t>
            </a:r>
          </a:p>
        </p:txBody>
      </p:sp>
      <p:sp>
        <p:nvSpPr>
          <p:cNvPr id="3" name="Rectangle 2"/>
          <p:cNvSpPr/>
          <p:nvPr/>
        </p:nvSpPr>
        <p:spPr>
          <a:xfrm>
            <a:off x="323528" y="4725144"/>
            <a:ext cx="5256584" cy="523220"/>
          </a:xfrm>
          <a:prstGeom prst="rect">
            <a:avLst/>
          </a:prstGeom>
        </p:spPr>
        <p:txBody>
          <a:bodyPr wrap="square">
            <a:spAutoFit/>
          </a:bodyPr>
          <a:lstStyle/>
          <a:p>
            <a:r>
              <a:rPr lang="en-US" sz="2800" dirty="0"/>
              <a:t>concept drift between  t</a:t>
            </a:r>
            <a:r>
              <a:rPr lang="en-US" sz="2800" baseline="-25000" dirty="0"/>
              <a:t>0</a:t>
            </a:r>
            <a:r>
              <a:rPr lang="en-US" sz="2800" dirty="0"/>
              <a:t> and t</a:t>
            </a:r>
            <a:r>
              <a:rPr lang="en-US" sz="2800" baseline="-25000" dirty="0"/>
              <a:t>1</a:t>
            </a:r>
            <a:r>
              <a:rPr lang="en-US" sz="2800" dirty="0"/>
              <a:t>:</a:t>
            </a:r>
          </a:p>
        </p:txBody>
      </p:sp>
      <p:pic>
        <p:nvPicPr>
          <p:cNvPr id="386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4810214"/>
            <a:ext cx="3419475" cy="4381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Rectangle 4"/>
          <p:cNvSpPr/>
          <p:nvPr/>
        </p:nvSpPr>
        <p:spPr>
          <a:xfrm>
            <a:off x="330992" y="5373216"/>
            <a:ext cx="8813007" cy="954107"/>
          </a:xfrm>
          <a:prstGeom prst="rect">
            <a:avLst/>
          </a:prstGeom>
        </p:spPr>
        <p:txBody>
          <a:bodyPr wrap="square">
            <a:spAutoFit/>
          </a:bodyPr>
          <a:lstStyle/>
          <a:p>
            <a:r>
              <a:rPr lang="en-US" sz="2800" dirty="0"/>
              <a:t>changes that affect the prediction </a:t>
            </a:r>
            <a:r>
              <a:rPr lang="nl-NL" sz="2800" dirty="0" err="1"/>
              <a:t>decision</a:t>
            </a:r>
            <a:r>
              <a:rPr lang="nl-NL" sz="2800" dirty="0"/>
              <a:t> </a:t>
            </a:r>
            <a:r>
              <a:rPr lang="nl-NL" sz="2800" dirty="0" err="1"/>
              <a:t>require</a:t>
            </a:r>
            <a:r>
              <a:rPr lang="nl-NL" sz="2800" dirty="0"/>
              <a:t> </a:t>
            </a:r>
            <a:r>
              <a:rPr lang="nl-NL" sz="2800" dirty="0" err="1"/>
              <a:t>adaptation</a:t>
            </a:r>
            <a:endParaRPr lang="nl-NL" sz="2800" dirty="0"/>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19</a:t>
            </a:fld>
            <a:endParaRPr lang="en-US" dirty="0"/>
          </a:p>
        </p:txBody>
      </p:sp>
    </p:spTree>
    <p:extLst>
      <p:ext uri="{BB962C8B-B14F-4D97-AF65-F5344CB8AC3E}">
        <p14:creationId xmlns:p14="http://schemas.microsoft.com/office/powerpoint/2010/main" val="2913622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77688"/>
            <a:ext cx="8229600" cy="836712"/>
          </a:xfrm>
        </p:spPr>
        <p:txBody>
          <a:bodyPr>
            <a:no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a:buNone/>
            </a:pPr>
            <a:r>
              <a:rPr lang="en-US" sz="4000" b="0" dirty="0">
                <a:solidFill>
                  <a:srgbClr val="002060"/>
                </a:solidFill>
                <a:latin typeface="+mj-lt"/>
                <a:cs typeface="+mj-cs"/>
              </a:rPr>
              <a:t>Supervised Learning under </a:t>
            </a:r>
            <a:r>
              <a:rPr lang="lt-LT" sz="4000" b="0" dirty="0">
                <a:solidFill>
                  <a:srgbClr val="002060"/>
                </a:solidFill>
                <a:latin typeface="+mj-lt"/>
                <a:cs typeface="+mj-cs"/>
              </a:rPr>
              <a:t>Concept Drift</a:t>
            </a:r>
            <a:endParaRPr lang="en-US" sz="4000" b="0" dirty="0">
              <a:solidFill>
                <a:srgbClr val="002060"/>
              </a:solidFill>
              <a:latin typeface="+mj-lt"/>
              <a:cs typeface="+mj-cs"/>
            </a:endParaRPr>
          </a:p>
        </p:txBody>
      </p:sp>
      <p:cxnSp>
        <p:nvCxnSpPr>
          <p:cNvPr id="26" name="Straight Connector 25"/>
          <p:cNvCxnSpPr/>
          <p:nvPr/>
        </p:nvCxnSpPr>
        <p:spPr>
          <a:xfrm>
            <a:off x="467544" y="908720"/>
            <a:ext cx="8136904" cy="0"/>
          </a:xfrm>
          <a:prstGeom prst="line">
            <a:avLst/>
          </a:prstGeom>
          <a:ln cmpd="dbl">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635375" y="3800475"/>
            <a:ext cx="1793875" cy="1143000"/>
          </a:xfrm>
          <a:prstGeom prst="rect">
            <a:avLst/>
          </a:prstGeom>
          <a:solidFill>
            <a:srgbClr val="99CCFF"/>
          </a:solidFill>
          <a:ln w="0">
            <a:solidFill>
              <a:srgbClr val="000000"/>
            </a:solidFill>
            <a:prstDash val="solid"/>
          </a:ln>
        </p:spPr>
        <p:txBody>
          <a:bodyPr lIns="81639" tIns="40820" rIns="81639" bIns="40820" anchor="ctr" anchorCtr="1">
            <a:prstTxWarp prst="textNoShape">
              <a:avLst/>
            </a:prstTxWarp>
          </a:bodyPr>
          <a:lstStyle/>
          <a:p>
            <a:pPr algn="ctr" hangingPunct="0">
              <a:buSzPct val="45000"/>
              <a:buFont typeface="StarSymbol" charset="0"/>
              <a:buNone/>
            </a:pPr>
            <a:r>
              <a:rPr lang="lt-LT" sz="2900">
                <a:latin typeface="Arial" charset="0"/>
                <a:ea typeface="Lucida Sans Unicode" charset="0"/>
                <a:cs typeface="Tahoma" charset="0"/>
              </a:rPr>
              <a:t>Model </a:t>
            </a:r>
            <a:r>
              <a:rPr lang="lt-LT" sz="2900" i="1">
                <a:solidFill>
                  <a:srgbClr val="FF0000"/>
                </a:solidFill>
                <a:latin typeface="Arial" charset="0"/>
                <a:ea typeface="Lucida Sans Unicode" charset="0"/>
                <a:cs typeface="Tahoma" charset="0"/>
              </a:rPr>
              <a:t>L</a:t>
            </a:r>
            <a:endParaRPr lang="en-US" sz="2900" i="1">
              <a:solidFill>
                <a:srgbClr val="FF0000"/>
              </a:solidFill>
              <a:latin typeface="Arial" charset="0"/>
              <a:ea typeface="Lucida Sans Unicode" charset="0"/>
              <a:cs typeface="Tahoma" charset="0"/>
            </a:endParaRPr>
          </a:p>
        </p:txBody>
      </p:sp>
      <p:sp>
        <p:nvSpPr>
          <p:cNvPr id="32" name="Freeform 31"/>
          <p:cNvSpPr/>
          <p:nvPr/>
        </p:nvSpPr>
        <p:spPr>
          <a:xfrm>
            <a:off x="184150" y="1997075"/>
            <a:ext cx="1884363" cy="1346200"/>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lt-LT" sz="1600" dirty="0">
                <a:latin typeface="Arial" charset="0"/>
                <a:ea typeface="Lucida Sans Unicode" charset="0"/>
                <a:cs typeface="Tahoma" charset="0"/>
              </a:rPr>
              <a:t>population</a:t>
            </a:r>
            <a:endParaRPr lang="en-US" sz="1600" dirty="0">
              <a:latin typeface="Arial" charset="0"/>
              <a:ea typeface="Lucida Sans Unicode" charset="0"/>
              <a:cs typeface="Tahoma" charset="0"/>
            </a:endParaRPr>
          </a:p>
        </p:txBody>
      </p:sp>
      <p:cxnSp>
        <p:nvCxnSpPr>
          <p:cNvPr id="33" name="Straight Arrow Connector 4"/>
          <p:cNvCxnSpPr>
            <a:cxnSpLocks noChangeShapeType="1"/>
            <a:endCxn id="27" idx="1"/>
          </p:cNvCxnSpPr>
          <p:nvPr/>
        </p:nvCxnSpPr>
        <p:spPr bwMode="auto">
          <a:xfrm>
            <a:off x="2166938" y="4371975"/>
            <a:ext cx="1468437" cy="0"/>
          </a:xfrm>
          <a:prstGeom prst="straightConnector1">
            <a:avLst/>
          </a:prstGeom>
          <a:noFill/>
          <a:ln w="72000">
            <a:solidFill>
              <a:srgbClr val="000000"/>
            </a:solidFill>
            <a:round/>
            <a:headEnd/>
            <a:tailEnd type="arrow" w="med" len="med"/>
          </a:ln>
        </p:spPr>
      </p:cxnSp>
      <p:sp>
        <p:nvSpPr>
          <p:cNvPr id="34" name="TextBox 33"/>
          <p:cNvSpPr txBox="1"/>
          <p:nvPr/>
        </p:nvSpPr>
        <p:spPr>
          <a:xfrm>
            <a:off x="6248400" y="1057275"/>
            <a:ext cx="3003550" cy="4017963"/>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800" b="1" dirty="0">
                <a:latin typeface="Arial" charset="0"/>
                <a:ea typeface="Lucida Sans Unicode" charset="0"/>
                <a:cs typeface="Tahoma" charset="0"/>
              </a:rPr>
              <a:t>Training</a:t>
            </a:r>
            <a:r>
              <a:rPr lang="en-US" sz="2800" b="1" dirty="0">
                <a:latin typeface="Arial" charset="0"/>
                <a:ea typeface="Lucida Sans Unicode" charset="0"/>
                <a:cs typeface="Tahoma" charset="0"/>
              </a:rPr>
              <a:t>:</a:t>
            </a:r>
          </a:p>
          <a:p>
            <a:pPr hangingPunct="0">
              <a:buSzPct val="45000"/>
              <a:buFont typeface="StarSymbol" charset="0"/>
              <a:buNone/>
            </a:pPr>
            <a:endParaRPr lang="en-US" sz="1400" b="1" dirty="0">
              <a:latin typeface="Arial" charset="0"/>
              <a:ea typeface="Lucida Sans Unicode" charset="0"/>
              <a:cs typeface="Tahoma" charset="0"/>
            </a:endParaRPr>
          </a:p>
          <a:p>
            <a:pPr hangingPunct="0">
              <a:buSzPct val="45000"/>
              <a:buFont typeface="StarSymbol" charset="0"/>
              <a:buNone/>
            </a:pPr>
            <a:r>
              <a:rPr lang="en-US" sz="3600" b="1" dirty="0">
                <a:latin typeface="Arial" charset="0"/>
                <a:ea typeface="Lucida Sans Unicode" charset="0"/>
                <a:cs typeface="Tahoma" charset="0"/>
              </a:rPr>
              <a:t>y = </a:t>
            </a:r>
            <a:r>
              <a:rPr lang="en-US" sz="3600" b="1" i="1" dirty="0">
                <a:solidFill>
                  <a:srgbClr val="000000"/>
                </a:solidFill>
                <a:latin typeface="Arial" charset="0"/>
                <a:ea typeface="Lucida Sans Unicode" charset="0"/>
                <a:cs typeface="Tahoma" charset="0"/>
              </a:rPr>
              <a:t>L</a:t>
            </a:r>
            <a:r>
              <a:rPr lang="en-US" sz="3600" b="1" dirty="0">
                <a:latin typeface="Arial" charset="0"/>
                <a:ea typeface="Lucida Sans Unicode" charset="0"/>
                <a:cs typeface="Tahoma" charset="0"/>
              </a:rPr>
              <a:t> (X)</a:t>
            </a:r>
          </a:p>
          <a:p>
            <a:pPr hangingPunct="0">
              <a:buSzPct val="45000"/>
              <a:buFont typeface="StarSymbol" charset="0"/>
              <a:buNone/>
            </a:pPr>
            <a:endParaRPr lang="en-US" sz="3600" b="1" dirty="0">
              <a:latin typeface="Arial" charset="0"/>
              <a:ea typeface="Lucida Sans Unicode" charset="0"/>
              <a:cs typeface="Tahoma" charset="0"/>
            </a:endParaRPr>
          </a:p>
          <a:p>
            <a:pPr hangingPunct="0">
              <a:buSzPct val="45000"/>
              <a:buFont typeface="StarSymbol" charset="0"/>
              <a:buNone/>
            </a:pPr>
            <a:endParaRPr lang="en-US" sz="2800" b="1" dirty="0">
              <a:latin typeface="Arial" charset="0"/>
              <a:ea typeface="Lucida Sans Unicode" charset="0"/>
              <a:cs typeface="Tahoma" charset="0"/>
            </a:endParaRPr>
          </a:p>
          <a:p>
            <a:pPr hangingPunct="0">
              <a:buSzPct val="45000"/>
              <a:buFont typeface="StarSymbol" charset="0"/>
              <a:buNone/>
            </a:pPr>
            <a:r>
              <a:rPr lang="lt-LT" sz="2800" b="1" dirty="0">
                <a:latin typeface="Arial" charset="0"/>
                <a:ea typeface="Lucida Sans Unicode" charset="0"/>
                <a:cs typeface="Tahoma" charset="0"/>
              </a:rPr>
              <a:t>Application</a:t>
            </a:r>
            <a:r>
              <a:rPr lang="en-US" sz="2800" b="1" dirty="0">
                <a:latin typeface="Arial" charset="0"/>
                <a:ea typeface="Lucida Sans Unicode" charset="0"/>
                <a:cs typeface="Tahoma" charset="0"/>
              </a:rPr>
              <a:t>:</a:t>
            </a:r>
          </a:p>
          <a:p>
            <a:pPr hangingPunct="0">
              <a:buSzPct val="45000"/>
              <a:buFont typeface="StarSymbol" charset="0"/>
              <a:buNone/>
            </a:pPr>
            <a:endParaRPr lang="en-US" sz="1600" dirty="0">
              <a:latin typeface="Arial" charset="0"/>
              <a:ea typeface="Lucida Sans Unicode" charset="0"/>
              <a:cs typeface="Tahoma" charset="0"/>
            </a:endParaRPr>
          </a:p>
          <a:p>
            <a:pPr hangingPunct="0">
              <a:buSzPct val="45000"/>
              <a:buFont typeface="StarSymbol" charset="0"/>
              <a:buNone/>
            </a:pPr>
            <a:r>
              <a:rPr lang="en-US" sz="3600" b="1" dirty="0">
                <a:latin typeface="Arial" charset="0"/>
                <a:ea typeface="Lucida Sans Unicode" charset="0"/>
                <a:cs typeface="Tahoma" charset="0"/>
              </a:rPr>
              <a:t>y' = </a:t>
            </a:r>
            <a:r>
              <a:rPr lang="en-US" sz="3600" b="1" i="1" dirty="0">
                <a:solidFill>
                  <a:srgbClr val="FF0000"/>
                </a:solidFill>
                <a:latin typeface="Arial" charset="0"/>
                <a:ea typeface="Lucida Sans Unicode" charset="0"/>
                <a:cs typeface="Tahoma" charset="0"/>
              </a:rPr>
              <a:t>L</a:t>
            </a:r>
            <a:r>
              <a:rPr lang="en-US" sz="3600" b="1" dirty="0">
                <a:solidFill>
                  <a:srgbClr val="FF0000"/>
                </a:solidFill>
                <a:latin typeface="Arial" charset="0"/>
                <a:ea typeface="Lucida Sans Unicode" charset="0"/>
                <a:cs typeface="Tahoma" charset="0"/>
              </a:rPr>
              <a:t>??</a:t>
            </a:r>
            <a:r>
              <a:rPr lang="en-US" sz="3600" b="1" dirty="0">
                <a:solidFill>
                  <a:srgbClr val="000000"/>
                </a:solidFill>
                <a:latin typeface="Arial" charset="0"/>
                <a:ea typeface="Lucida Sans Unicode" charset="0"/>
                <a:cs typeface="Tahoma" charset="0"/>
              </a:rPr>
              <a:t> </a:t>
            </a:r>
            <a:r>
              <a:rPr lang="en-US" sz="3600" b="1" dirty="0">
                <a:latin typeface="Arial" charset="0"/>
                <a:ea typeface="Lucida Sans Unicode" charset="0"/>
                <a:cs typeface="Tahoma" charset="0"/>
              </a:rPr>
              <a:t>(X')</a:t>
            </a:r>
          </a:p>
          <a:p>
            <a:pPr hangingPunct="0">
              <a:buSzPct val="45000"/>
              <a:buFont typeface="StarSymbol" charset="0"/>
              <a:buNone/>
            </a:pPr>
            <a:endParaRPr lang="en-US" sz="3600" b="1" dirty="0">
              <a:latin typeface="Arial" charset="0"/>
              <a:ea typeface="Lucida Sans Unicode" charset="0"/>
              <a:cs typeface="Tahoma" charset="0"/>
            </a:endParaRPr>
          </a:p>
        </p:txBody>
      </p:sp>
      <p:sp>
        <p:nvSpPr>
          <p:cNvPr id="35" name="Straight Connector 34"/>
          <p:cNvSpPr/>
          <p:nvPr/>
        </p:nvSpPr>
        <p:spPr>
          <a:xfrm>
            <a:off x="1252538" y="3017838"/>
            <a:ext cx="163512" cy="815975"/>
          </a:xfrm>
          <a:prstGeom prst="line">
            <a:avLst/>
          </a:prstGeom>
          <a:noFill/>
          <a:ln w="36000">
            <a:solidFill>
              <a:srgbClr val="000000"/>
            </a:solidFill>
            <a:prstDash val="solid"/>
            <a:tailEnd type="arrow"/>
          </a:ln>
        </p:spPr>
        <p:txBody>
          <a:bodyPr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36" name="TextBox 35"/>
          <p:cNvSpPr txBox="1"/>
          <p:nvPr/>
        </p:nvSpPr>
        <p:spPr>
          <a:xfrm>
            <a:off x="533400" y="1177925"/>
            <a:ext cx="1603375" cy="904875"/>
          </a:xfrm>
          <a:prstGeom prst="rect">
            <a:avLst/>
          </a:prstGeom>
          <a:noFill/>
          <a:ln>
            <a:noFill/>
          </a:ln>
        </p:spPr>
        <p:txBody>
          <a:bodyPr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r>
              <a:rPr lang="en-US" sz="5400" b="1" dirty="0">
                <a:solidFill>
                  <a:srgbClr val="FF0000"/>
                </a:solidFill>
                <a:latin typeface="Arial" pitchFamily="18"/>
                <a:ea typeface="Lucida Sans Unicode" pitchFamily="2"/>
                <a:cs typeface="Tahoma" pitchFamily="2"/>
              </a:rPr>
              <a:t>= ??</a:t>
            </a:r>
          </a:p>
        </p:txBody>
      </p:sp>
      <p:sp>
        <p:nvSpPr>
          <p:cNvPr id="37" name="Freeform 36"/>
          <p:cNvSpPr/>
          <p:nvPr/>
        </p:nvSpPr>
        <p:spPr>
          <a:xfrm>
            <a:off x="3798888" y="2068513"/>
            <a:ext cx="1306512" cy="97948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en-US" sz="2000">
                <a:latin typeface="Arial" charset="0"/>
                <a:ea typeface="Lucida Sans Unicode" charset="0"/>
                <a:cs typeface="Tahoma" charset="0"/>
              </a:rPr>
              <a:t>Test</a:t>
            </a:r>
          </a:p>
          <a:p>
            <a:pPr algn="ctr" hangingPunct="0">
              <a:buSzPct val="45000"/>
              <a:buFont typeface="StarSymbol" charset="0"/>
              <a:buNone/>
            </a:pPr>
            <a:r>
              <a:rPr lang="lt-LT" sz="2000">
                <a:latin typeface="Arial" charset="0"/>
                <a:ea typeface="Lucida Sans Unicode" charset="0"/>
                <a:cs typeface="Tahoma" charset="0"/>
              </a:rPr>
              <a:t>data</a:t>
            </a:r>
            <a:endParaRPr lang="en-US" sz="2000">
              <a:latin typeface="Arial" charset="0"/>
              <a:ea typeface="Lucida Sans Unicode" charset="0"/>
              <a:cs typeface="Tahoma" charset="0"/>
            </a:endParaRPr>
          </a:p>
        </p:txBody>
      </p:sp>
      <p:cxnSp>
        <p:nvCxnSpPr>
          <p:cNvPr id="38" name="Straight Arrow Connector 11"/>
          <p:cNvCxnSpPr>
            <a:cxnSpLocks noChangeShapeType="1"/>
            <a:stCxn id="37" idx="2"/>
          </p:cNvCxnSpPr>
          <p:nvPr/>
        </p:nvCxnSpPr>
        <p:spPr bwMode="auto">
          <a:xfrm rot="16200000" flipH="1">
            <a:off x="4084638" y="3416300"/>
            <a:ext cx="752475" cy="15875"/>
          </a:xfrm>
          <a:prstGeom prst="straightConnector1">
            <a:avLst/>
          </a:prstGeom>
          <a:noFill/>
          <a:ln w="72000">
            <a:solidFill>
              <a:srgbClr val="000000"/>
            </a:solidFill>
            <a:round/>
            <a:headEnd/>
            <a:tailEnd type="arrow" w="med" len="med"/>
          </a:ln>
        </p:spPr>
      </p:cxnSp>
      <p:cxnSp>
        <p:nvCxnSpPr>
          <p:cNvPr id="39" name="Straight Arrow Connector 12"/>
          <p:cNvCxnSpPr>
            <a:cxnSpLocks noChangeShapeType="1"/>
            <a:endCxn id="46" idx="0"/>
          </p:cNvCxnSpPr>
          <p:nvPr/>
        </p:nvCxnSpPr>
        <p:spPr bwMode="auto">
          <a:xfrm rot="5400000">
            <a:off x="4159250" y="5253038"/>
            <a:ext cx="619125" cy="0"/>
          </a:xfrm>
          <a:prstGeom prst="straightConnector1">
            <a:avLst/>
          </a:prstGeom>
          <a:noFill/>
          <a:ln w="72000">
            <a:solidFill>
              <a:srgbClr val="000000"/>
            </a:solidFill>
            <a:round/>
            <a:headEnd/>
            <a:tailEnd type="arrow" w="med" len="med"/>
          </a:ln>
        </p:spPr>
      </p:cxnSp>
      <p:sp>
        <p:nvSpPr>
          <p:cNvPr id="40" name="TextBox 39"/>
          <p:cNvSpPr txBox="1"/>
          <p:nvPr/>
        </p:nvSpPr>
        <p:spPr>
          <a:xfrm>
            <a:off x="5268913" y="2232025"/>
            <a:ext cx="652462" cy="523875"/>
          </a:xfrm>
          <a:prstGeom prst="rect">
            <a:avLst/>
          </a:prstGeom>
          <a:noFill/>
          <a:ln>
            <a:noFill/>
          </a:ln>
        </p:spPr>
        <p:txBody>
          <a:bodyPr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r>
              <a:rPr lang="en-US" sz="2900" b="1" dirty="0">
                <a:latin typeface="Arial" pitchFamily="18"/>
                <a:ea typeface="Lucida Sans Unicode" pitchFamily="2"/>
                <a:cs typeface="Tahoma" pitchFamily="2"/>
              </a:rPr>
              <a:t>X'</a:t>
            </a:r>
          </a:p>
        </p:txBody>
      </p:sp>
      <p:sp>
        <p:nvSpPr>
          <p:cNvPr id="41" name="TextBox 40"/>
          <p:cNvSpPr txBox="1"/>
          <p:nvPr/>
        </p:nvSpPr>
        <p:spPr>
          <a:xfrm>
            <a:off x="5432425" y="5608638"/>
            <a:ext cx="652463" cy="523875"/>
          </a:xfrm>
          <a:prstGeom prst="rect">
            <a:avLst/>
          </a:prstGeom>
          <a:noFill/>
          <a:ln>
            <a:noFill/>
          </a:ln>
        </p:spPr>
        <p:txBody>
          <a:bodyPr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r>
              <a:rPr lang="en-US" sz="2900" b="1" dirty="0">
                <a:latin typeface="Arial" pitchFamily="18"/>
                <a:ea typeface="Lucida Sans Unicode" pitchFamily="2"/>
                <a:cs typeface="Tahoma" pitchFamily="2"/>
              </a:rPr>
              <a:t>y'</a:t>
            </a:r>
          </a:p>
        </p:txBody>
      </p:sp>
      <p:sp>
        <p:nvSpPr>
          <p:cNvPr id="42" name="Freeform 41"/>
          <p:cNvSpPr/>
          <p:nvPr/>
        </p:nvSpPr>
        <p:spPr>
          <a:xfrm>
            <a:off x="696913" y="3800475"/>
            <a:ext cx="1470025" cy="11430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lt-LT" sz="2000">
                <a:latin typeface="Arial" charset="0"/>
                <a:ea typeface="Lucida Sans Unicode" charset="0"/>
                <a:cs typeface="Tahoma" charset="0"/>
              </a:rPr>
              <a:t>Historical</a:t>
            </a:r>
          </a:p>
          <a:p>
            <a:pPr algn="ctr" hangingPunct="0">
              <a:buSzPct val="45000"/>
              <a:buFont typeface="StarSymbol" charset="0"/>
              <a:buNone/>
            </a:pPr>
            <a:r>
              <a:rPr lang="lt-LT" sz="2000">
                <a:latin typeface="Arial" charset="0"/>
                <a:ea typeface="Lucida Sans Unicode" charset="0"/>
                <a:cs typeface="Tahoma" charset="0"/>
              </a:rPr>
              <a:t>data</a:t>
            </a:r>
            <a:endParaRPr lang="en-US" sz="2000">
              <a:latin typeface="Arial" charset="0"/>
              <a:ea typeface="Lucida Sans Unicode" charset="0"/>
              <a:cs typeface="Tahoma" charset="0"/>
            </a:endParaRPr>
          </a:p>
        </p:txBody>
      </p:sp>
      <p:sp>
        <p:nvSpPr>
          <p:cNvPr id="43" name="Freeform 42"/>
          <p:cNvSpPr/>
          <p:nvPr/>
        </p:nvSpPr>
        <p:spPr>
          <a:xfrm>
            <a:off x="730250" y="4976813"/>
            <a:ext cx="1468438" cy="52228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lt-LT" sz="2000">
                <a:latin typeface="Arial" charset="0"/>
                <a:ea typeface="Lucida Sans Unicode" charset="0"/>
                <a:cs typeface="Tahoma" charset="0"/>
              </a:rPr>
              <a:t>labels</a:t>
            </a:r>
            <a:endParaRPr lang="en-US" sz="2000">
              <a:latin typeface="Arial" charset="0"/>
              <a:ea typeface="Lucida Sans Unicode" charset="0"/>
              <a:cs typeface="Tahoma" charset="0"/>
            </a:endParaRPr>
          </a:p>
        </p:txBody>
      </p:sp>
      <p:sp>
        <p:nvSpPr>
          <p:cNvPr id="44" name="TextBox 43"/>
          <p:cNvSpPr txBox="1"/>
          <p:nvPr/>
        </p:nvSpPr>
        <p:spPr>
          <a:xfrm>
            <a:off x="206375" y="4127500"/>
            <a:ext cx="490538" cy="523875"/>
          </a:xfrm>
          <a:prstGeom prst="rect">
            <a:avLst/>
          </a:prstGeom>
          <a:noFill/>
          <a:ln>
            <a:noFill/>
          </a:ln>
        </p:spPr>
        <p:txBody>
          <a:bodyPr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r>
              <a:rPr lang="en-US" sz="2900" b="1" dirty="0">
                <a:latin typeface="Arial" pitchFamily="18"/>
                <a:ea typeface="Lucida Sans Unicode" pitchFamily="2"/>
                <a:cs typeface="Tahoma" pitchFamily="2"/>
              </a:rPr>
              <a:t>X</a:t>
            </a:r>
          </a:p>
        </p:txBody>
      </p:sp>
      <p:sp>
        <p:nvSpPr>
          <p:cNvPr id="45" name="TextBox 44"/>
          <p:cNvSpPr txBox="1"/>
          <p:nvPr/>
        </p:nvSpPr>
        <p:spPr>
          <a:xfrm>
            <a:off x="206375" y="4938713"/>
            <a:ext cx="490538" cy="523875"/>
          </a:xfrm>
          <a:prstGeom prst="rect">
            <a:avLst/>
          </a:prstGeom>
          <a:noFill/>
          <a:ln>
            <a:noFill/>
          </a:ln>
        </p:spPr>
        <p:txBody>
          <a:bodyPr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r>
              <a:rPr lang="en-US" sz="2900" b="1" dirty="0">
                <a:latin typeface="Arial" pitchFamily="18"/>
                <a:ea typeface="Lucida Sans Unicode" pitchFamily="2"/>
                <a:cs typeface="Tahoma" pitchFamily="2"/>
              </a:rPr>
              <a:t>y</a:t>
            </a:r>
          </a:p>
        </p:txBody>
      </p:sp>
      <p:sp>
        <p:nvSpPr>
          <p:cNvPr id="46" name="Freeform 45"/>
          <p:cNvSpPr/>
          <p:nvPr/>
        </p:nvSpPr>
        <p:spPr>
          <a:xfrm>
            <a:off x="3733800" y="5562600"/>
            <a:ext cx="1470025" cy="60007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E6FF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Font typeface="StarSymbol"/>
              <a:buNone/>
              <a:defRPr/>
            </a:pPr>
            <a:r>
              <a:rPr lang="lt-LT" sz="2000" dirty="0">
                <a:latin typeface="Arial" pitchFamily="18"/>
                <a:ea typeface="Lucida Sans Unicode" pitchFamily="2"/>
                <a:cs typeface="Tahoma" pitchFamily="2"/>
              </a:rPr>
              <a:t>label</a:t>
            </a:r>
            <a:r>
              <a:rPr lang="en-US" sz="2000" dirty="0">
                <a:latin typeface="Arial" pitchFamily="18"/>
                <a:ea typeface="Lucida Sans Unicode" pitchFamily="2"/>
                <a:cs typeface="Tahoma" pitchFamily="2"/>
              </a:rPr>
              <a:t>?</a:t>
            </a:r>
          </a:p>
        </p:txBody>
      </p:sp>
      <p:sp>
        <p:nvSpPr>
          <p:cNvPr id="47" name="Straight Connector 46"/>
          <p:cNvSpPr/>
          <p:nvPr/>
        </p:nvSpPr>
        <p:spPr>
          <a:xfrm>
            <a:off x="3657600" y="1752600"/>
            <a:ext cx="750888" cy="457200"/>
          </a:xfrm>
          <a:prstGeom prst="line">
            <a:avLst/>
          </a:prstGeom>
          <a:noFill/>
          <a:ln w="36000">
            <a:solidFill>
              <a:srgbClr val="000000"/>
            </a:solidFill>
            <a:prstDash val="solid"/>
            <a:tailEnd type="arrow"/>
          </a:ln>
        </p:spPr>
        <p:txBody>
          <a:bodyPr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8" name="Freeform 3"/>
          <p:cNvSpPr/>
          <p:nvPr/>
        </p:nvSpPr>
        <p:spPr>
          <a:xfrm>
            <a:off x="2339975" y="858838"/>
            <a:ext cx="1884363" cy="1346200"/>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lt-LT" sz="1600" dirty="0">
                <a:latin typeface="Arial" charset="0"/>
                <a:ea typeface="Lucida Sans Unicode" charset="0"/>
                <a:cs typeface="Tahoma" charset="0"/>
              </a:rPr>
              <a:t>population</a:t>
            </a:r>
            <a:endParaRPr lang="en-US" sz="1600" dirty="0">
              <a:latin typeface="Arial" charset="0"/>
              <a:ea typeface="Lucida Sans Unicode" charset="0"/>
              <a:cs typeface="Tahoma" charset="0"/>
            </a:endParaRPr>
          </a:p>
        </p:txBody>
      </p:sp>
      <p:sp>
        <p:nvSpPr>
          <p:cNvPr id="2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20</a:t>
            </a:fld>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traight Connector 2"/>
          <p:cNvSpPr/>
          <p:nvPr/>
        </p:nvSpPr>
        <p:spPr>
          <a:xfrm>
            <a:off x="457200" y="4559300"/>
            <a:ext cx="5834063"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 name="Straight Connector 3"/>
          <p:cNvSpPr/>
          <p:nvPr/>
        </p:nvSpPr>
        <p:spPr>
          <a:xfrm>
            <a:off x="4429125" y="3208337"/>
            <a:ext cx="0" cy="2592388"/>
          </a:xfrm>
          <a:prstGeom prst="line">
            <a:avLst/>
          </a:prstGeom>
          <a:noFill/>
          <a:ln w="36000">
            <a:solidFill>
              <a:srgbClr val="000000"/>
            </a:solidFill>
            <a:custDash>
              <a:ds d="508000" sp="508000"/>
              <a:ds d="508000" sp="508000"/>
            </a:custDash>
          </a:ln>
        </p:spPr>
        <p:txBody>
          <a:bodyPr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7" name="Freeform 6"/>
          <p:cNvSpPr/>
          <p:nvPr/>
        </p:nvSpPr>
        <p:spPr>
          <a:xfrm>
            <a:off x="581025" y="3856037"/>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8" name="Freeform 7"/>
          <p:cNvSpPr/>
          <p:nvPr/>
        </p:nvSpPr>
        <p:spPr>
          <a:xfrm>
            <a:off x="581025" y="42894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9" name="Freeform 8"/>
          <p:cNvSpPr/>
          <p:nvPr/>
        </p:nvSpPr>
        <p:spPr>
          <a:xfrm>
            <a:off x="506413" y="293846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solidFill>
            <a:schemeClr val="accent1"/>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193544" name="Straight Arrow Connector 9"/>
          <p:cNvCxnSpPr>
            <a:cxnSpLocks noChangeShapeType="1"/>
            <a:endCxn id="7" idx="5"/>
          </p:cNvCxnSpPr>
          <p:nvPr/>
        </p:nvCxnSpPr>
        <p:spPr bwMode="auto">
          <a:xfrm>
            <a:off x="692150" y="3343275"/>
            <a:ext cx="12700" cy="512762"/>
          </a:xfrm>
          <a:prstGeom prst="straightConnector1">
            <a:avLst/>
          </a:prstGeom>
          <a:noFill/>
          <a:ln w="0">
            <a:solidFill>
              <a:srgbClr val="000000"/>
            </a:solidFill>
            <a:round/>
            <a:headEnd/>
            <a:tailEnd type="arrow" w="med" len="med"/>
          </a:ln>
        </p:spPr>
      </p:cxnSp>
      <p:sp>
        <p:nvSpPr>
          <p:cNvPr id="11" name="Freeform 10"/>
          <p:cNvSpPr/>
          <p:nvPr/>
        </p:nvSpPr>
        <p:spPr>
          <a:xfrm>
            <a:off x="1276350" y="3856037"/>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12" name="Freeform 11"/>
          <p:cNvSpPr/>
          <p:nvPr/>
        </p:nvSpPr>
        <p:spPr>
          <a:xfrm>
            <a:off x="1276350" y="42894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3" name="Freeform 12"/>
          <p:cNvSpPr/>
          <p:nvPr/>
        </p:nvSpPr>
        <p:spPr>
          <a:xfrm>
            <a:off x="1201738" y="293846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solidFill>
            <a:schemeClr val="accent1"/>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193548" name="Straight Arrow Connector 13"/>
          <p:cNvCxnSpPr>
            <a:cxnSpLocks noChangeShapeType="1"/>
            <a:endCxn id="11" idx="5"/>
          </p:cNvCxnSpPr>
          <p:nvPr/>
        </p:nvCxnSpPr>
        <p:spPr bwMode="auto">
          <a:xfrm>
            <a:off x="1387475" y="3343275"/>
            <a:ext cx="12700" cy="512762"/>
          </a:xfrm>
          <a:prstGeom prst="straightConnector1">
            <a:avLst/>
          </a:prstGeom>
          <a:noFill/>
          <a:ln w="0">
            <a:solidFill>
              <a:srgbClr val="000000"/>
            </a:solidFill>
            <a:round/>
            <a:headEnd/>
            <a:tailEnd type="arrow" w="med" len="med"/>
          </a:ln>
        </p:spPr>
      </p:cxnSp>
      <p:sp>
        <p:nvSpPr>
          <p:cNvPr id="15" name="Freeform 14"/>
          <p:cNvSpPr/>
          <p:nvPr/>
        </p:nvSpPr>
        <p:spPr>
          <a:xfrm>
            <a:off x="1971675" y="3856037"/>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16" name="Freeform 15"/>
          <p:cNvSpPr/>
          <p:nvPr/>
        </p:nvSpPr>
        <p:spPr>
          <a:xfrm>
            <a:off x="1971675" y="42894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7" name="Freeform 16"/>
          <p:cNvSpPr/>
          <p:nvPr/>
        </p:nvSpPr>
        <p:spPr>
          <a:xfrm>
            <a:off x="1897063" y="293846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193552" name="Straight Arrow Connector 17"/>
          <p:cNvCxnSpPr>
            <a:cxnSpLocks noChangeShapeType="1"/>
            <a:endCxn id="15" idx="5"/>
          </p:cNvCxnSpPr>
          <p:nvPr/>
        </p:nvCxnSpPr>
        <p:spPr bwMode="auto">
          <a:xfrm>
            <a:off x="2082800" y="3343275"/>
            <a:ext cx="12700" cy="512762"/>
          </a:xfrm>
          <a:prstGeom prst="straightConnector1">
            <a:avLst/>
          </a:prstGeom>
          <a:noFill/>
          <a:ln w="0">
            <a:solidFill>
              <a:srgbClr val="000000"/>
            </a:solidFill>
            <a:round/>
            <a:headEnd/>
            <a:tailEnd type="arrow" w="med" len="med"/>
          </a:ln>
        </p:spPr>
      </p:cxnSp>
      <p:sp>
        <p:nvSpPr>
          <p:cNvPr id="19" name="Freeform 18"/>
          <p:cNvSpPr/>
          <p:nvPr/>
        </p:nvSpPr>
        <p:spPr>
          <a:xfrm>
            <a:off x="3908425" y="3856037"/>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20" name="Freeform 19"/>
          <p:cNvSpPr/>
          <p:nvPr/>
        </p:nvSpPr>
        <p:spPr>
          <a:xfrm>
            <a:off x="3908425" y="42894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 name="Freeform 20"/>
          <p:cNvSpPr/>
          <p:nvPr/>
        </p:nvSpPr>
        <p:spPr>
          <a:xfrm>
            <a:off x="3833813" y="293846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193556" name="Straight Arrow Connector 21"/>
          <p:cNvCxnSpPr>
            <a:cxnSpLocks noChangeShapeType="1"/>
            <a:endCxn id="19" idx="5"/>
          </p:cNvCxnSpPr>
          <p:nvPr/>
        </p:nvCxnSpPr>
        <p:spPr bwMode="auto">
          <a:xfrm>
            <a:off x="4019550" y="3343275"/>
            <a:ext cx="12700" cy="512762"/>
          </a:xfrm>
          <a:prstGeom prst="straightConnector1">
            <a:avLst/>
          </a:prstGeom>
          <a:noFill/>
          <a:ln w="0">
            <a:solidFill>
              <a:srgbClr val="000000"/>
            </a:solidFill>
            <a:round/>
            <a:headEnd/>
            <a:tailEnd type="arrow" w="med" len="med"/>
          </a:ln>
        </p:spPr>
      </p:cxnSp>
      <p:sp>
        <p:nvSpPr>
          <p:cNvPr id="23" name="Freeform 22"/>
          <p:cNvSpPr/>
          <p:nvPr/>
        </p:nvSpPr>
        <p:spPr>
          <a:xfrm>
            <a:off x="3187700" y="3856037"/>
            <a:ext cx="249238"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4" name="Freeform 23"/>
          <p:cNvSpPr/>
          <p:nvPr/>
        </p:nvSpPr>
        <p:spPr>
          <a:xfrm>
            <a:off x="3187700" y="4289425"/>
            <a:ext cx="249238"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5" name="Freeform 24"/>
          <p:cNvSpPr/>
          <p:nvPr/>
        </p:nvSpPr>
        <p:spPr>
          <a:xfrm>
            <a:off x="3114675" y="2938462"/>
            <a:ext cx="371475"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193560" name="Straight Arrow Connector 25"/>
          <p:cNvCxnSpPr>
            <a:cxnSpLocks noChangeShapeType="1"/>
            <a:endCxn id="23" idx="5"/>
          </p:cNvCxnSpPr>
          <p:nvPr/>
        </p:nvCxnSpPr>
        <p:spPr bwMode="auto">
          <a:xfrm>
            <a:off x="3300413" y="3343275"/>
            <a:ext cx="11112" cy="512762"/>
          </a:xfrm>
          <a:prstGeom prst="straightConnector1">
            <a:avLst/>
          </a:prstGeom>
          <a:noFill/>
          <a:ln w="0">
            <a:solidFill>
              <a:srgbClr val="000000"/>
            </a:solidFill>
            <a:round/>
            <a:headEnd/>
            <a:tailEnd type="arrow" w="med" len="med"/>
          </a:ln>
        </p:spPr>
      </p:cxnSp>
      <p:sp>
        <p:nvSpPr>
          <p:cNvPr id="27" name="Freeform 26"/>
          <p:cNvSpPr/>
          <p:nvPr/>
        </p:nvSpPr>
        <p:spPr>
          <a:xfrm>
            <a:off x="2716213" y="3856037"/>
            <a:ext cx="249237"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8" name="Freeform 27"/>
          <p:cNvSpPr/>
          <p:nvPr/>
        </p:nvSpPr>
        <p:spPr>
          <a:xfrm>
            <a:off x="2716213" y="4289425"/>
            <a:ext cx="249237"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9" name="Freeform 28"/>
          <p:cNvSpPr/>
          <p:nvPr/>
        </p:nvSpPr>
        <p:spPr>
          <a:xfrm>
            <a:off x="2641600" y="2938462"/>
            <a:ext cx="373063"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193564" name="Straight Arrow Connector 29"/>
          <p:cNvCxnSpPr>
            <a:cxnSpLocks noChangeShapeType="1"/>
            <a:endCxn id="27" idx="5"/>
          </p:cNvCxnSpPr>
          <p:nvPr/>
        </p:nvCxnSpPr>
        <p:spPr bwMode="auto">
          <a:xfrm>
            <a:off x="2827338" y="3343275"/>
            <a:ext cx="12700" cy="512762"/>
          </a:xfrm>
          <a:prstGeom prst="straightConnector1">
            <a:avLst/>
          </a:prstGeom>
          <a:noFill/>
          <a:ln w="0">
            <a:solidFill>
              <a:srgbClr val="000000"/>
            </a:solidFill>
            <a:round/>
            <a:headEnd/>
            <a:tailEnd type="arrow" w="med" len="med"/>
          </a:ln>
        </p:spPr>
      </p:cxnSp>
      <p:sp>
        <p:nvSpPr>
          <p:cNvPr id="31" name="Freeform 30"/>
          <p:cNvSpPr/>
          <p:nvPr/>
        </p:nvSpPr>
        <p:spPr>
          <a:xfrm>
            <a:off x="4876800" y="3856037"/>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32" name="Freeform 31"/>
          <p:cNvSpPr/>
          <p:nvPr/>
        </p:nvSpPr>
        <p:spPr>
          <a:xfrm>
            <a:off x="4802188" y="293846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Font typeface="StarSymbol"/>
              <a:buNone/>
              <a:defRPr/>
            </a:pPr>
            <a:r>
              <a:rPr lang="en-US" sz="2200" b="1" dirty="0">
                <a:solidFill>
                  <a:srgbClr val="FF0000"/>
                </a:solidFill>
                <a:latin typeface="Arial" pitchFamily="18"/>
                <a:ea typeface="Lucida Sans Unicode" pitchFamily="2"/>
                <a:cs typeface="Tahoma" pitchFamily="2"/>
              </a:rPr>
              <a:t>?</a:t>
            </a:r>
          </a:p>
        </p:txBody>
      </p:sp>
      <p:cxnSp>
        <p:nvCxnSpPr>
          <p:cNvPr id="193567" name="Straight Arrow Connector 32"/>
          <p:cNvCxnSpPr>
            <a:cxnSpLocks noChangeShapeType="1"/>
            <a:endCxn id="31" idx="5"/>
          </p:cNvCxnSpPr>
          <p:nvPr/>
        </p:nvCxnSpPr>
        <p:spPr bwMode="auto">
          <a:xfrm>
            <a:off x="4987925" y="3343275"/>
            <a:ext cx="12700" cy="512762"/>
          </a:xfrm>
          <a:prstGeom prst="straightConnector1">
            <a:avLst/>
          </a:prstGeom>
          <a:noFill/>
          <a:ln w="0">
            <a:solidFill>
              <a:srgbClr val="000000"/>
            </a:solidFill>
            <a:round/>
            <a:headEnd/>
            <a:tailEnd type="arrow" w="med" len="med"/>
          </a:ln>
        </p:spPr>
      </p:cxnSp>
      <p:sp>
        <p:nvSpPr>
          <p:cNvPr id="34" name="Rectangle 33"/>
          <p:cNvSpPr/>
          <p:nvPr/>
        </p:nvSpPr>
        <p:spPr>
          <a:xfrm>
            <a:off x="4627563" y="4908550"/>
            <a:ext cx="801687" cy="676275"/>
          </a:xfrm>
          <a:prstGeom prst="rect">
            <a:avLst/>
          </a:prstGeom>
          <a:solidFill>
            <a:srgbClr val="99CCFF"/>
          </a:solidFill>
          <a:ln w="0">
            <a:solidFill>
              <a:srgbClr val="000000"/>
            </a:solidFill>
            <a:prstDash val="solid"/>
          </a:ln>
        </p:spPr>
        <p:txBody>
          <a:bodyPr lIns="81639" tIns="40820" rIns="81639" bIns="40820" anchor="ctr" anchorCtr="1">
            <a:prstTxWarp prst="textNoShape">
              <a:avLst/>
            </a:prstTxWarp>
          </a:bodyPr>
          <a:lstStyle/>
          <a:p>
            <a:pPr algn="ctr" hangingPunct="0">
              <a:buSzPct val="45000"/>
              <a:buFont typeface="StarSymbol" charset="0"/>
              <a:buNone/>
            </a:pPr>
            <a:r>
              <a:rPr lang="en-US" sz="2900" i="1">
                <a:solidFill>
                  <a:srgbClr val="FF0000"/>
                </a:solidFill>
                <a:latin typeface="Arial" charset="0"/>
                <a:ea typeface="Lucida Sans Unicode" charset="0"/>
                <a:cs typeface="Tahoma" charset="0"/>
              </a:rPr>
              <a:t>L</a:t>
            </a:r>
            <a:r>
              <a:rPr lang="en-US" sz="2900" baseline="-25000">
                <a:solidFill>
                  <a:srgbClr val="FF0000"/>
                </a:solidFill>
                <a:latin typeface="Arial" charset="0"/>
                <a:ea typeface="Lucida Sans Unicode" charset="0"/>
                <a:cs typeface="Tahoma" charset="0"/>
              </a:rPr>
              <a:t>t+1</a:t>
            </a:r>
          </a:p>
        </p:txBody>
      </p:sp>
      <p:cxnSp>
        <p:nvCxnSpPr>
          <p:cNvPr id="193569" name="Straight Arrow Connector 34"/>
          <p:cNvCxnSpPr>
            <a:cxnSpLocks noChangeShapeType="1"/>
            <a:stCxn id="31" idx="7"/>
          </p:cNvCxnSpPr>
          <p:nvPr/>
        </p:nvCxnSpPr>
        <p:spPr bwMode="auto">
          <a:xfrm>
            <a:off x="5000625" y="4262437"/>
            <a:ext cx="25400" cy="646113"/>
          </a:xfrm>
          <a:prstGeom prst="straightConnector1">
            <a:avLst/>
          </a:prstGeom>
          <a:noFill/>
          <a:ln w="72000">
            <a:solidFill>
              <a:srgbClr val="000000"/>
            </a:solidFill>
            <a:round/>
            <a:headEnd/>
            <a:tailEnd type="arrow" w="med" len="med"/>
          </a:ln>
        </p:spPr>
      </p:cxnSp>
      <p:sp>
        <p:nvSpPr>
          <p:cNvPr id="36" name="Freeform 35"/>
          <p:cNvSpPr/>
          <p:nvPr/>
        </p:nvSpPr>
        <p:spPr>
          <a:xfrm>
            <a:off x="4902200" y="6069012"/>
            <a:ext cx="247650" cy="136525"/>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193571" name="Straight Arrow Connector 36"/>
          <p:cNvCxnSpPr>
            <a:cxnSpLocks noChangeShapeType="1"/>
            <a:stCxn id="34" idx="2"/>
            <a:endCxn id="36" idx="5"/>
          </p:cNvCxnSpPr>
          <p:nvPr/>
        </p:nvCxnSpPr>
        <p:spPr bwMode="auto">
          <a:xfrm rot="5400000">
            <a:off x="4785519" y="5825331"/>
            <a:ext cx="484187" cy="3175"/>
          </a:xfrm>
          <a:prstGeom prst="straightConnector1">
            <a:avLst/>
          </a:prstGeom>
          <a:noFill/>
          <a:ln w="72000">
            <a:solidFill>
              <a:srgbClr val="000000"/>
            </a:solidFill>
            <a:round/>
            <a:headEnd/>
            <a:tailEnd type="arrow" w="med" len="med"/>
          </a:ln>
        </p:spPr>
      </p:cxnSp>
      <p:sp>
        <p:nvSpPr>
          <p:cNvPr id="39" name="TextBox 38"/>
          <p:cNvSpPr txBox="1"/>
          <p:nvPr/>
        </p:nvSpPr>
        <p:spPr>
          <a:xfrm>
            <a:off x="2122488" y="1470025"/>
            <a:ext cx="3395662" cy="844550"/>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500">
                <a:latin typeface="Arial" charset="0"/>
                <a:ea typeface="Lucida Sans Unicode" charset="0"/>
                <a:cs typeface="Tahoma" charset="0"/>
              </a:rPr>
              <a:t>Selecting the right training data</a:t>
            </a:r>
            <a:endParaRPr lang="en-US" sz="2500">
              <a:latin typeface="Arial" charset="0"/>
              <a:ea typeface="Lucida Sans Unicode" charset="0"/>
              <a:cs typeface="Tahoma" charset="0"/>
            </a:endParaRPr>
          </a:p>
        </p:txBody>
      </p:sp>
      <p:sp>
        <p:nvSpPr>
          <p:cNvPr id="40" name="Straight Connector 39"/>
          <p:cNvSpPr/>
          <p:nvPr/>
        </p:nvSpPr>
        <p:spPr>
          <a:xfrm flipH="1">
            <a:off x="5387975" y="2776537"/>
            <a:ext cx="1958975" cy="2447925"/>
          </a:xfrm>
          <a:prstGeom prst="line">
            <a:avLst/>
          </a:prstGeom>
          <a:noFill/>
          <a:ln w="72000">
            <a:solidFill>
              <a:srgbClr val="00FF0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1" name="TextBox 40"/>
          <p:cNvSpPr txBox="1"/>
          <p:nvPr/>
        </p:nvSpPr>
        <p:spPr>
          <a:xfrm>
            <a:off x="5942013" y="1814512"/>
            <a:ext cx="3201987" cy="844550"/>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500" i="1">
                <a:latin typeface="Arial" charset="0"/>
                <a:ea typeface="Lucida Sans Unicode" charset="0"/>
                <a:cs typeface="Tahoma" charset="0"/>
              </a:rPr>
              <a:t>or </a:t>
            </a:r>
            <a:r>
              <a:rPr lang="lt-LT" sz="2500">
                <a:latin typeface="Arial" charset="0"/>
                <a:ea typeface="Lucida Sans Unicode" charset="0"/>
                <a:cs typeface="Tahoma" charset="0"/>
              </a:rPr>
              <a:t>adjusting </a:t>
            </a:r>
          </a:p>
          <a:p>
            <a:pPr hangingPunct="0">
              <a:buSzPct val="45000"/>
              <a:buFont typeface="StarSymbol" charset="0"/>
              <a:buNone/>
            </a:pPr>
            <a:r>
              <a:rPr lang="lt-LT" sz="2500">
                <a:latin typeface="Arial" charset="0"/>
                <a:ea typeface="Lucida Sans Unicode" charset="0"/>
                <a:cs typeface="Tahoma" charset="0"/>
              </a:rPr>
              <a:t>the model</a:t>
            </a:r>
            <a:endParaRPr lang="en-US" sz="2500">
              <a:latin typeface="Arial" charset="0"/>
              <a:ea typeface="Lucida Sans Unicode" charset="0"/>
              <a:cs typeface="Tahoma" charset="0"/>
            </a:endParaRPr>
          </a:p>
        </p:txBody>
      </p:sp>
      <p:sp>
        <p:nvSpPr>
          <p:cNvPr id="43" name="Straight Connector 42"/>
          <p:cNvSpPr/>
          <p:nvPr/>
        </p:nvSpPr>
        <p:spPr>
          <a:xfrm>
            <a:off x="1958975" y="1143000"/>
            <a:ext cx="163513" cy="1633537"/>
          </a:xfrm>
          <a:prstGeom prst="line">
            <a:avLst/>
          </a:prstGeom>
          <a:noFill/>
          <a:ln w="72000">
            <a:solidFill>
              <a:srgbClr val="00FF0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93576" name="Rectangle 40"/>
          <p:cNvSpPr>
            <a:spLocks noGrp="1" noChangeArrowheads="1"/>
          </p:cNvSpPr>
          <p:nvPr>
            <p:ph type="title"/>
          </p:nvPr>
        </p:nvSpPr>
        <p:spPr/>
        <p:txBody>
          <a:bodyPr>
            <a:normAutofit/>
          </a:bodyPr>
          <a:lstStyle/>
          <a:p>
            <a:r>
              <a:rPr lang="en-US" dirty="0"/>
              <a:t>A</a:t>
            </a:r>
            <a:r>
              <a:rPr lang="lt-LT" dirty="0"/>
              <a:t>daptive </a:t>
            </a:r>
            <a:r>
              <a:rPr lang="en-US" dirty="0"/>
              <a:t>L</a:t>
            </a:r>
            <a:r>
              <a:rPr lang="lt-LT" dirty="0"/>
              <a:t>earning</a:t>
            </a:r>
            <a:r>
              <a:rPr lang="en-US" dirty="0"/>
              <a:t> Strategies</a:t>
            </a:r>
            <a:endParaRPr lang="lt-LT" dirty="0"/>
          </a:p>
        </p:txBody>
      </p:sp>
      <p:sp>
        <p:nvSpPr>
          <p:cNvPr id="2" name="TextBox 38"/>
          <p:cNvSpPr txBox="1"/>
          <p:nvPr/>
        </p:nvSpPr>
        <p:spPr>
          <a:xfrm>
            <a:off x="827088" y="5105400"/>
            <a:ext cx="3132137"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More training data is no longer better</a:t>
            </a:r>
          </a:p>
        </p:txBody>
      </p:sp>
      <p:sp>
        <p:nvSpPr>
          <p:cNvPr id="47" name="TextBox 46"/>
          <p:cNvSpPr txBox="1"/>
          <p:nvPr/>
        </p:nvSpPr>
        <p:spPr>
          <a:xfrm>
            <a:off x="4167882" y="5550247"/>
            <a:ext cx="692150" cy="32702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1600" dirty="0">
                <a:latin typeface="Arial" charset="0"/>
                <a:ea typeface="Lucida Sans Unicode" charset="0"/>
                <a:cs typeface="Tahoma" charset="0"/>
              </a:rPr>
              <a:t>now</a:t>
            </a:r>
            <a:endParaRPr lang="en-US" sz="1600" dirty="0">
              <a:latin typeface="Arial" charset="0"/>
              <a:ea typeface="Lucida Sans Unicode" charset="0"/>
              <a:cs typeface="Tahoma" charset="0"/>
            </a:endParaRPr>
          </a:p>
        </p:txBody>
      </p:sp>
      <p:sp>
        <p:nvSpPr>
          <p:cNvPr id="48" name="TextBox 38"/>
          <p:cNvSpPr txBox="1"/>
          <p:nvPr/>
        </p:nvSpPr>
        <p:spPr>
          <a:xfrm>
            <a:off x="5902325" y="5891808"/>
            <a:ext cx="1693863" cy="417512"/>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prediction</a:t>
            </a:r>
          </a:p>
        </p:txBody>
      </p:sp>
      <p:sp>
        <p:nvSpPr>
          <p:cNvPr id="49" name="TextBox 48"/>
          <p:cNvSpPr txBox="1"/>
          <p:nvPr/>
        </p:nvSpPr>
        <p:spPr>
          <a:xfrm>
            <a:off x="5902474" y="4908773"/>
            <a:ext cx="1693862"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dirty="0">
                <a:solidFill>
                  <a:srgbClr val="FF0000"/>
                </a:solidFill>
                <a:latin typeface="Arial" charset="0"/>
                <a:ea typeface="Lucida Sans Unicode" charset="0"/>
                <a:cs typeface="Tahoma" charset="0"/>
              </a:rPr>
              <a:t>Updated/ new model</a:t>
            </a:r>
          </a:p>
        </p:txBody>
      </p:sp>
      <p:sp>
        <p:nvSpPr>
          <p:cNvPr id="4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21</a:t>
            </a:fld>
            <a:endParaRPr lang="en-US" dirty="0"/>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4624"/>
            <a:ext cx="8496944" cy="935037"/>
          </a:xfrm>
        </p:spPr>
        <p:txBody>
          <a:bodyPr>
            <a:noAutofit/>
          </a:bodyPr>
          <a:lstStyle/>
          <a:p>
            <a:r>
              <a:rPr lang="en-US" sz="4000" dirty="0"/>
              <a:t>Schema for Online Adaptive Learning</a:t>
            </a:r>
          </a:p>
        </p:txBody>
      </p:sp>
      <p:pic>
        <p:nvPicPr>
          <p:cNvPr id="10" name="Picture 9"/>
          <p:cNvPicPr>
            <a:picLocks noChangeAspect="1"/>
          </p:cNvPicPr>
          <p:nvPr/>
        </p:nvPicPr>
        <p:blipFill>
          <a:blip r:embed="rId2"/>
          <a:stretch>
            <a:fillRect/>
          </a:stretch>
        </p:blipFill>
        <p:spPr>
          <a:xfrm>
            <a:off x="0" y="1308100"/>
            <a:ext cx="9144000" cy="4237196"/>
          </a:xfrm>
          <a:prstGeom prst="rect">
            <a:avLst/>
          </a:prstGeom>
        </p:spPr>
      </p:pic>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22</a:t>
            </a:fld>
            <a:endParaRPr lang="en-US" dirty="0"/>
          </a:p>
        </p:txBody>
      </p:sp>
    </p:spTree>
    <p:extLst>
      <p:ext uri="{BB962C8B-B14F-4D97-AF65-F5344CB8AC3E}">
        <p14:creationId xmlns:p14="http://schemas.microsoft.com/office/powerpoint/2010/main" val="1891692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8" y="44624"/>
            <a:ext cx="8964488" cy="935037"/>
          </a:xfrm>
        </p:spPr>
        <p:txBody>
          <a:bodyPr>
            <a:noAutofit/>
          </a:bodyPr>
          <a:lstStyle/>
          <a:p>
            <a:r>
              <a:rPr lang="en-US" dirty="0"/>
              <a:t>Categorization of Approaches for HCD</a:t>
            </a:r>
          </a:p>
        </p:txBody>
      </p:sp>
      <p:pic>
        <p:nvPicPr>
          <p:cNvPr id="3" name="Picture 2"/>
          <p:cNvPicPr>
            <a:picLocks noChangeAspect="1"/>
          </p:cNvPicPr>
          <p:nvPr/>
        </p:nvPicPr>
        <p:blipFill>
          <a:blip r:embed="rId2"/>
          <a:stretch>
            <a:fillRect/>
          </a:stretch>
        </p:blipFill>
        <p:spPr>
          <a:xfrm>
            <a:off x="2179624" y="980728"/>
            <a:ext cx="5110175" cy="5229572"/>
          </a:xfrm>
          <a:prstGeom prst="rect">
            <a:avLst/>
          </a:prstGeom>
        </p:spPr>
      </p:pic>
      <p:sp>
        <p:nvSpPr>
          <p:cNvPr id="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23</a:t>
            </a:fld>
            <a:endParaRPr lang="en-US" dirty="0"/>
          </a:p>
        </p:txBody>
      </p:sp>
    </p:spTree>
    <p:extLst>
      <p:ext uri="{BB962C8B-B14F-4D97-AF65-F5344CB8AC3E}">
        <p14:creationId xmlns:p14="http://schemas.microsoft.com/office/powerpoint/2010/main" val="3103492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908720"/>
            <a:ext cx="9144000" cy="2903018"/>
          </a:xfrm>
          <a:prstGeom prst="rect">
            <a:avLst/>
          </a:prstGeom>
        </p:spPr>
      </p:pic>
      <p:sp>
        <p:nvSpPr>
          <p:cNvPr id="2" name="Title 1"/>
          <p:cNvSpPr>
            <a:spLocks noGrp="1"/>
          </p:cNvSpPr>
          <p:nvPr>
            <p:ph type="title"/>
          </p:nvPr>
        </p:nvSpPr>
        <p:spPr/>
        <p:txBody>
          <a:bodyPr>
            <a:normAutofit fontScale="90000"/>
          </a:bodyPr>
          <a:lstStyle/>
          <a:p>
            <a:r>
              <a:rPr lang="en-US" dirty="0"/>
              <a:t>Categorization: Memory Management</a:t>
            </a:r>
          </a:p>
        </p:txBody>
      </p:sp>
      <p:grpSp>
        <p:nvGrpSpPr>
          <p:cNvPr id="3" name="Group 2"/>
          <p:cNvGrpSpPr/>
          <p:nvPr/>
        </p:nvGrpSpPr>
        <p:grpSpPr>
          <a:xfrm>
            <a:off x="500063" y="3901330"/>
            <a:ext cx="8535987" cy="2465462"/>
            <a:chOff x="500063" y="3325266"/>
            <a:chExt cx="8535987" cy="2465462"/>
          </a:xfrm>
        </p:grpSpPr>
        <p:sp>
          <p:nvSpPr>
            <p:cNvPr id="8" name="Straight Connector 7"/>
            <p:cNvSpPr/>
            <p:nvPr/>
          </p:nvSpPr>
          <p:spPr>
            <a:xfrm>
              <a:off x="652463" y="4172991"/>
              <a:ext cx="7673975"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9" name="Straight Connector 8"/>
            <p:cNvSpPr/>
            <p:nvPr/>
          </p:nvSpPr>
          <p:spPr>
            <a:xfrm>
              <a:off x="5878513" y="3325266"/>
              <a:ext cx="0" cy="2351088"/>
            </a:xfrm>
            <a:prstGeom prst="line">
              <a:avLst/>
            </a:prstGeom>
            <a:noFill/>
            <a:ln w="36000">
              <a:solidFill>
                <a:srgbClr val="000000"/>
              </a:solidFill>
              <a:custDash>
                <a:ds d="508000" sp="508000"/>
                <a:ds d="508000" sp="508000"/>
              </a:custDash>
            </a:ln>
          </p:spPr>
          <p:txBody>
            <a:bodyPr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0" name="TextBox 9"/>
            <p:cNvSpPr txBox="1"/>
            <p:nvPr/>
          </p:nvSpPr>
          <p:spPr>
            <a:xfrm>
              <a:off x="5665788" y="5445224"/>
              <a:ext cx="692150" cy="32702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1600" dirty="0">
                  <a:latin typeface="Arial" charset="0"/>
                  <a:ea typeface="Lucida Sans Unicode" charset="0"/>
                  <a:cs typeface="Tahoma" charset="0"/>
                </a:rPr>
                <a:t>now</a:t>
              </a:r>
              <a:endParaRPr lang="en-US" sz="1600" dirty="0">
                <a:latin typeface="Arial" charset="0"/>
                <a:ea typeface="Lucida Sans Unicode" charset="0"/>
                <a:cs typeface="Tahoma" charset="0"/>
              </a:endParaRPr>
            </a:p>
          </p:txBody>
        </p:sp>
        <p:sp>
          <p:nvSpPr>
            <p:cNvPr id="11" name="TextBox 10"/>
            <p:cNvSpPr txBox="1"/>
            <p:nvPr/>
          </p:nvSpPr>
          <p:spPr>
            <a:xfrm>
              <a:off x="7308304" y="3684041"/>
              <a:ext cx="869950" cy="417513"/>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200" dirty="0">
                  <a:latin typeface="Arial" charset="0"/>
                  <a:ea typeface="Lucida Sans Unicode" charset="0"/>
                  <a:cs typeface="Tahoma" charset="0"/>
                </a:rPr>
                <a:t>time</a:t>
              </a:r>
              <a:endParaRPr lang="en-US" sz="2200" dirty="0">
                <a:latin typeface="Arial" charset="0"/>
                <a:ea typeface="Lucida Sans Unicode" charset="0"/>
                <a:cs typeface="Tahoma" charset="0"/>
              </a:endParaRPr>
            </a:p>
          </p:txBody>
        </p:sp>
        <p:sp>
          <p:nvSpPr>
            <p:cNvPr id="12" name="Freeform 11"/>
            <p:cNvSpPr/>
            <p:nvPr/>
          </p:nvSpPr>
          <p:spPr>
            <a:xfrm>
              <a:off x="815975" y="3325266"/>
              <a:ext cx="327025"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en-US" sz="1200">
                  <a:latin typeface="Arial" charset="0"/>
                  <a:ea typeface="Lucida Sans Unicode" charset="0"/>
                  <a:cs typeface="Tahoma" charset="0"/>
                </a:rPr>
                <a:t>X</a:t>
              </a:r>
              <a:r>
                <a:rPr lang="en-US" sz="1200" baseline="-25000">
                  <a:latin typeface="Arial" charset="0"/>
                  <a:ea typeface="Lucida Sans Unicode" charset="0"/>
                  <a:cs typeface="Tahoma" charset="0"/>
                </a:rPr>
                <a:t>1</a:t>
              </a:r>
            </a:p>
          </p:txBody>
        </p:sp>
        <p:sp>
          <p:nvSpPr>
            <p:cNvPr id="13" name="Freeform 12"/>
            <p:cNvSpPr/>
            <p:nvPr/>
          </p:nvSpPr>
          <p:spPr>
            <a:xfrm>
              <a:off x="815975" y="3847554"/>
              <a:ext cx="327025" cy="163512"/>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16" name="Freeform 15"/>
            <p:cNvSpPr/>
            <p:nvPr/>
          </p:nvSpPr>
          <p:spPr>
            <a:xfrm>
              <a:off x="1730375" y="3325266"/>
              <a:ext cx="327025"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en-US" sz="1200">
                  <a:latin typeface="Arial" charset="0"/>
                  <a:ea typeface="Lucida Sans Unicode" charset="0"/>
                  <a:cs typeface="Tahoma" charset="0"/>
                </a:rPr>
                <a:t>X</a:t>
              </a:r>
              <a:r>
                <a:rPr lang="en-US" sz="1200" baseline="-25000">
                  <a:latin typeface="Arial" charset="0"/>
                  <a:ea typeface="Lucida Sans Unicode" charset="0"/>
                  <a:cs typeface="Tahoma" charset="0"/>
                </a:rPr>
                <a:t>2</a:t>
              </a:r>
            </a:p>
          </p:txBody>
        </p:sp>
        <p:sp>
          <p:nvSpPr>
            <p:cNvPr id="17" name="Freeform 16"/>
            <p:cNvSpPr/>
            <p:nvPr/>
          </p:nvSpPr>
          <p:spPr>
            <a:xfrm>
              <a:off x="1730375" y="3847554"/>
              <a:ext cx="327025" cy="163512"/>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20" name="Freeform 19"/>
            <p:cNvSpPr/>
            <p:nvPr/>
          </p:nvSpPr>
          <p:spPr>
            <a:xfrm>
              <a:off x="2644775" y="3325266"/>
              <a:ext cx="327025"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en-US" sz="1200">
                  <a:latin typeface="Arial" charset="0"/>
                  <a:ea typeface="Lucida Sans Unicode" charset="0"/>
                  <a:cs typeface="Tahoma" charset="0"/>
                </a:rPr>
                <a:t>X</a:t>
              </a:r>
              <a:r>
                <a:rPr lang="en-US" sz="1200" baseline="-25000">
                  <a:latin typeface="Arial" charset="0"/>
                  <a:ea typeface="Lucida Sans Unicode" charset="0"/>
                  <a:cs typeface="Tahoma" charset="0"/>
                </a:rPr>
                <a:t>3</a:t>
              </a:r>
            </a:p>
          </p:txBody>
        </p:sp>
        <p:sp>
          <p:nvSpPr>
            <p:cNvPr id="21" name="Freeform 20"/>
            <p:cNvSpPr/>
            <p:nvPr/>
          </p:nvSpPr>
          <p:spPr>
            <a:xfrm>
              <a:off x="2644775" y="3847554"/>
              <a:ext cx="327025" cy="163512"/>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24" name="Freeform 23"/>
            <p:cNvSpPr/>
            <p:nvPr/>
          </p:nvSpPr>
          <p:spPr>
            <a:xfrm>
              <a:off x="5192713" y="3325266"/>
              <a:ext cx="325437"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en-US" sz="1200">
                  <a:latin typeface="Arial" charset="0"/>
                  <a:ea typeface="Lucida Sans Unicode" charset="0"/>
                  <a:cs typeface="Tahoma" charset="0"/>
                </a:rPr>
                <a:t>X</a:t>
              </a:r>
              <a:r>
                <a:rPr lang="en-US" sz="1200" baseline="-25000">
                  <a:latin typeface="Arial" charset="0"/>
                  <a:ea typeface="Lucida Sans Unicode" charset="0"/>
                  <a:cs typeface="Tahoma" charset="0"/>
                </a:rPr>
                <a:t>t</a:t>
              </a:r>
            </a:p>
          </p:txBody>
        </p:sp>
        <p:sp>
          <p:nvSpPr>
            <p:cNvPr id="25" name="Freeform 24"/>
            <p:cNvSpPr/>
            <p:nvPr/>
          </p:nvSpPr>
          <p:spPr>
            <a:xfrm>
              <a:off x="5192713" y="3847554"/>
              <a:ext cx="325437" cy="163512"/>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28" name="Freeform 27"/>
            <p:cNvSpPr/>
            <p:nvPr/>
          </p:nvSpPr>
          <p:spPr>
            <a:xfrm>
              <a:off x="4244975" y="3325266"/>
              <a:ext cx="327025"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29" name="Freeform 28"/>
            <p:cNvSpPr/>
            <p:nvPr/>
          </p:nvSpPr>
          <p:spPr>
            <a:xfrm>
              <a:off x="4244975" y="3847554"/>
              <a:ext cx="327025" cy="163512"/>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32" name="Freeform 31"/>
            <p:cNvSpPr/>
            <p:nvPr/>
          </p:nvSpPr>
          <p:spPr>
            <a:xfrm>
              <a:off x="3624263" y="3325266"/>
              <a:ext cx="327025"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33" name="Freeform 32"/>
            <p:cNvSpPr/>
            <p:nvPr/>
          </p:nvSpPr>
          <p:spPr>
            <a:xfrm>
              <a:off x="3624263" y="3847554"/>
              <a:ext cx="327025" cy="163512"/>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200" dirty="0">
                <a:latin typeface="Arial" pitchFamily="18"/>
                <a:ea typeface="Lucida Sans Unicode" pitchFamily="2"/>
                <a:cs typeface="Tahoma" pitchFamily="2"/>
              </a:endParaRPr>
            </a:p>
          </p:txBody>
        </p:sp>
        <p:sp>
          <p:nvSpPr>
            <p:cNvPr id="36" name="Freeform 35"/>
            <p:cNvSpPr/>
            <p:nvPr/>
          </p:nvSpPr>
          <p:spPr>
            <a:xfrm>
              <a:off x="6372200" y="3325266"/>
              <a:ext cx="410368" cy="48895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r>
                <a:rPr lang="en-US" sz="1200">
                  <a:latin typeface="Arial" charset="0"/>
                  <a:ea typeface="Lucida Sans Unicode" charset="0"/>
                  <a:cs typeface="Tahoma" charset="0"/>
                </a:rPr>
                <a:t>X</a:t>
              </a:r>
              <a:r>
                <a:rPr lang="en-US" sz="1200" baseline="-25000">
                  <a:latin typeface="Arial" charset="0"/>
                  <a:ea typeface="Lucida Sans Unicode" charset="0"/>
                  <a:cs typeface="Tahoma" charset="0"/>
                </a:rPr>
                <a:t>t+1</a:t>
              </a:r>
            </a:p>
          </p:txBody>
        </p:sp>
        <p:sp>
          <p:nvSpPr>
            <p:cNvPr id="39" name="Rectangle 38"/>
            <p:cNvSpPr/>
            <p:nvPr/>
          </p:nvSpPr>
          <p:spPr>
            <a:xfrm>
              <a:off x="6156176" y="4598441"/>
              <a:ext cx="914400" cy="486743"/>
            </a:xfrm>
            <a:prstGeom prst="rect">
              <a:avLst/>
            </a:prstGeom>
            <a:solidFill>
              <a:srgbClr val="99CCFF"/>
            </a:solidFill>
            <a:ln w="0">
              <a:solidFill>
                <a:srgbClr val="000000"/>
              </a:solidFill>
              <a:prstDash val="solid"/>
            </a:ln>
          </p:spPr>
          <p:txBody>
            <a:bodyPr lIns="81639" tIns="40820" rIns="81639" bIns="40820" anchor="ctr" anchorCtr="1">
              <a:prstTxWarp prst="textNoShape">
                <a:avLst/>
              </a:prstTxWarp>
            </a:bodyPr>
            <a:lstStyle/>
            <a:p>
              <a:pPr algn="ctr" hangingPunct="0">
                <a:buSzPct val="45000"/>
                <a:buFont typeface="StarSymbol" charset="0"/>
                <a:buNone/>
              </a:pPr>
              <a:r>
                <a:rPr lang="en-US" sz="2900" i="1" dirty="0">
                  <a:solidFill>
                    <a:srgbClr val="FF0000"/>
                  </a:solidFill>
                  <a:latin typeface="Arial" charset="0"/>
                  <a:ea typeface="Lucida Sans Unicode" charset="0"/>
                  <a:cs typeface="Tahoma" charset="0"/>
                </a:rPr>
                <a:t>L</a:t>
              </a:r>
              <a:r>
                <a:rPr lang="en-US" sz="2900" baseline="-25000" dirty="0">
                  <a:solidFill>
                    <a:srgbClr val="FF0000"/>
                  </a:solidFill>
                  <a:latin typeface="Arial" charset="0"/>
                  <a:ea typeface="Lucida Sans Unicode" charset="0"/>
                  <a:cs typeface="Tahoma" charset="0"/>
                </a:rPr>
                <a:t>t+1</a:t>
              </a:r>
            </a:p>
          </p:txBody>
        </p:sp>
        <p:cxnSp>
          <p:nvCxnSpPr>
            <p:cNvPr id="40" name="Straight Arrow Connector 35"/>
            <p:cNvCxnSpPr>
              <a:cxnSpLocks noChangeShapeType="1"/>
              <a:stCxn id="36" idx="7"/>
              <a:endCxn id="39" idx="0"/>
            </p:cNvCxnSpPr>
            <p:nvPr/>
          </p:nvCxnSpPr>
          <p:spPr bwMode="auto">
            <a:xfrm>
              <a:off x="6577384" y="3814216"/>
              <a:ext cx="35992" cy="784225"/>
            </a:xfrm>
            <a:prstGeom prst="straightConnector1">
              <a:avLst/>
            </a:prstGeom>
            <a:noFill/>
            <a:ln w="72000">
              <a:solidFill>
                <a:srgbClr val="000000"/>
              </a:solidFill>
              <a:round/>
              <a:headEnd/>
              <a:tailEnd type="arrow" w="med" len="med"/>
            </a:ln>
          </p:spPr>
        </p:cxnSp>
        <p:sp>
          <p:nvSpPr>
            <p:cNvPr id="41" name="Freeform 40"/>
            <p:cNvSpPr/>
            <p:nvPr/>
          </p:nvSpPr>
          <p:spPr>
            <a:xfrm>
              <a:off x="6444208" y="5569743"/>
              <a:ext cx="327025" cy="163513"/>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42" name="Straight Arrow Connector 37"/>
            <p:cNvCxnSpPr>
              <a:cxnSpLocks noChangeShapeType="1"/>
              <a:stCxn id="39" idx="2"/>
            </p:cNvCxnSpPr>
            <p:nvPr/>
          </p:nvCxnSpPr>
          <p:spPr bwMode="auto">
            <a:xfrm flipH="1">
              <a:off x="6597501" y="5085184"/>
              <a:ext cx="15875" cy="511324"/>
            </a:xfrm>
            <a:prstGeom prst="straightConnector1">
              <a:avLst/>
            </a:prstGeom>
            <a:noFill/>
            <a:ln w="72000">
              <a:solidFill>
                <a:srgbClr val="000000"/>
              </a:solidFill>
              <a:round/>
              <a:headEnd/>
              <a:tailEnd type="arrow" w="med" len="med"/>
            </a:ln>
          </p:spPr>
        </p:cxnSp>
        <p:sp>
          <p:nvSpPr>
            <p:cNvPr id="43" name="TextBox 42"/>
            <p:cNvSpPr txBox="1"/>
            <p:nvPr/>
          </p:nvSpPr>
          <p:spPr>
            <a:xfrm>
              <a:off x="7342188" y="4437112"/>
              <a:ext cx="1693862"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dirty="0">
                  <a:solidFill>
                    <a:srgbClr val="FF0000"/>
                  </a:solidFill>
                  <a:latin typeface="Arial" charset="0"/>
                  <a:ea typeface="Lucida Sans Unicode" charset="0"/>
                  <a:cs typeface="Tahoma" charset="0"/>
                </a:rPr>
                <a:t>Updated/ new model</a:t>
              </a:r>
            </a:p>
          </p:txBody>
        </p:sp>
        <p:sp>
          <p:nvSpPr>
            <p:cNvPr id="44" name="TextBox 38"/>
            <p:cNvSpPr txBox="1"/>
            <p:nvPr/>
          </p:nvSpPr>
          <p:spPr>
            <a:xfrm>
              <a:off x="7308304" y="5373216"/>
              <a:ext cx="1693863" cy="417512"/>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dirty="0">
                  <a:solidFill>
                    <a:srgbClr val="FF0000"/>
                  </a:solidFill>
                  <a:latin typeface="Arial" charset="0"/>
                  <a:ea typeface="Lucida Sans Unicode" charset="0"/>
                  <a:cs typeface="Tahoma" charset="0"/>
                </a:rPr>
                <a:t>prediction</a:t>
              </a:r>
            </a:p>
          </p:txBody>
        </p:sp>
        <p:sp>
          <p:nvSpPr>
            <p:cNvPr id="45" name="Freeform 44"/>
            <p:cNvSpPr/>
            <p:nvPr/>
          </p:nvSpPr>
          <p:spPr>
            <a:xfrm rot="5400000" flipH="1">
              <a:off x="2817019" y="2083048"/>
              <a:ext cx="509587" cy="5143500"/>
            </a:xfrm>
            <a:custGeom>
              <a:avLst>
                <a:gd name="f0" fmla="val 1800"/>
                <a:gd name="f1" fmla="val 10853"/>
              </a:avLst>
              <a:gdLst>
                <a:gd name="f2" fmla="val 10800000"/>
                <a:gd name="f3" fmla="val 5400000"/>
                <a:gd name="f4" fmla="val 180"/>
                <a:gd name="f5" fmla="val w"/>
                <a:gd name="f6" fmla="val h"/>
                <a:gd name="f7" fmla="val 0"/>
                <a:gd name="f8" fmla="val 21600"/>
                <a:gd name="f9" fmla="val -2147483647"/>
                <a:gd name="f10" fmla="val 2147483647"/>
                <a:gd name="f11" fmla="val 5400"/>
                <a:gd name="f12" fmla="val 16200"/>
                <a:gd name="f13" fmla="val 10800"/>
                <a:gd name="f14" fmla="+- 0 0 0"/>
                <a:gd name="f15" fmla="*/ f5 1 21600"/>
                <a:gd name="f16" fmla="*/ f6 1 21600"/>
                <a:gd name="f17" fmla="pin 0 f0 5400"/>
                <a:gd name="f18" fmla="pin 0 f1 21600"/>
                <a:gd name="f19" fmla="*/ f14 f2 1"/>
                <a:gd name="f20" fmla="*/ f17 1 2"/>
                <a:gd name="f21" fmla="val f17"/>
                <a:gd name="f22" fmla="val f18"/>
                <a:gd name="f23" fmla="+- 21600 0 f17"/>
                <a:gd name="f24" fmla="*/ f17 10000 1"/>
                <a:gd name="f25" fmla="*/ 10800 f15 1"/>
                <a:gd name="f26" fmla="*/ f17 f16 1"/>
                <a:gd name="f27" fmla="*/ f7 f15 1"/>
                <a:gd name="f28" fmla="*/ f18 f16 1"/>
                <a:gd name="f29" fmla="*/ 13800 f15 1"/>
                <a:gd name="f30" fmla="*/ 21600 f15 1"/>
                <a:gd name="f31" fmla="*/ 0 f16 1"/>
                <a:gd name="f32" fmla="*/ f19 1 f4"/>
                <a:gd name="f33" fmla="*/ 0 f15 1"/>
                <a:gd name="f34" fmla="*/ 10800 f16 1"/>
                <a:gd name="f35" fmla="*/ 21600 f16 1"/>
                <a:gd name="f36" fmla="+- f22 0 f17"/>
                <a:gd name="f37" fmla="+- f22 0 f20"/>
                <a:gd name="f38" fmla="+- f22 f20 0"/>
                <a:gd name="f39" fmla="+- f22 f17 0"/>
                <a:gd name="f40" fmla="+- 21600 0 f20"/>
                <a:gd name="f41" fmla="*/ f24 1 31953"/>
                <a:gd name="f42" fmla="+- f32 0 f3"/>
                <a:gd name="f43" fmla="+- 21600 0 f41"/>
                <a:gd name="f44" fmla="*/ f41 f16 1"/>
                <a:gd name="f45" fmla="*/ f43 f16 1"/>
              </a:gdLst>
              <a:ahLst>
                <a:ahXY gdRefY="f0" minY="f7" maxY="f11">
                  <a:pos x="f25" y="f26"/>
                </a:ahXY>
                <a:ahXY gdRefY="f1" minY="f7" maxY="f8">
                  <a:pos x="f27" y="f28"/>
                </a:ahXY>
              </a:ahLst>
              <a:cxnLst>
                <a:cxn ang="3cd4">
                  <a:pos x="hc" y="t"/>
                </a:cxn>
                <a:cxn ang="0">
                  <a:pos x="r" y="vc"/>
                </a:cxn>
                <a:cxn ang="cd4">
                  <a:pos x="hc" y="b"/>
                </a:cxn>
                <a:cxn ang="cd2">
                  <a:pos x="l" y="vc"/>
                </a:cxn>
                <a:cxn ang="f42">
                  <a:pos x="f30" y="f31"/>
                </a:cxn>
                <a:cxn ang="f42">
                  <a:pos x="f33" y="f34"/>
                </a:cxn>
                <a:cxn ang="f42">
                  <a:pos x="f30" y="f35"/>
                </a:cxn>
              </a:cxnLst>
              <a:rect l="f29" t="f44" r="f30" b="f45"/>
              <a:pathLst>
                <a:path w="21600" h="21600">
                  <a:moveTo>
                    <a:pt x="f8" y="f7"/>
                  </a:moveTo>
                  <a:cubicBezTo>
                    <a:pt x="f12" y="f7"/>
                    <a:pt x="f13" y="f20"/>
                    <a:pt x="f13" y="f21"/>
                  </a:cubicBezTo>
                  <a:lnTo>
                    <a:pt x="f13" y="f36"/>
                  </a:lnTo>
                  <a:cubicBezTo>
                    <a:pt x="f13" y="f37"/>
                    <a:pt x="f11" y="f22"/>
                    <a:pt x="f7" y="f22"/>
                  </a:cubicBezTo>
                  <a:cubicBezTo>
                    <a:pt x="f11" y="f22"/>
                    <a:pt x="f13" y="f38"/>
                    <a:pt x="f13" y="f39"/>
                  </a:cubicBezTo>
                  <a:lnTo>
                    <a:pt x="f13" y="f23"/>
                  </a:lnTo>
                  <a:cubicBezTo>
                    <a:pt x="f13" y="f40"/>
                    <a:pt x="f12" y="f8"/>
                    <a:pt x="f8" y="f8"/>
                  </a:cubicBezTo>
                </a:path>
              </a:pathLst>
            </a:custGeom>
            <a:noFill/>
            <a:ln w="36000">
              <a:solidFill>
                <a:srgbClr val="FF0000"/>
              </a:solidFill>
              <a:prstDash val="solid"/>
            </a:ln>
          </p:spPr>
          <p:txBody>
            <a:bodyPr lIns="97967" tIns="57147" rIns="97967" bIns="57147"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6" name="Line 43"/>
            <p:cNvSpPr>
              <a:spLocks noChangeShapeType="1"/>
            </p:cNvSpPr>
            <p:nvPr/>
          </p:nvSpPr>
          <p:spPr bwMode="auto">
            <a:xfrm>
              <a:off x="3059113" y="4979441"/>
              <a:ext cx="3025775" cy="0"/>
            </a:xfrm>
            <a:prstGeom prst="line">
              <a:avLst/>
            </a:prstGeom>
            <a:noFill/>
            <a:ln w="38100">
              <a:solidFill>
                <a:srgbClr val="FF0000"/>
              </a:solidFill>
              <a:round/>
              <a:headEnd type="diamond" w="med" len="med"/>
              <a:tailEnd type="triangle" w="med" len="med"/>
            </a:ln>
            <a:effectLst/>
          </p:spPr>
          <p:txBody>
            <a:bodyPr>
              <a:prstTxWarp prst="textNoShape">
                <a:avLst/>
              </a:prstTxWarp>
            </a:bodyPr>
            <a:lstStyle/>
            <a:p>
              <a:endParaRPr lang="en-US"/>
            </a:p>
          </p:txBody>
        </p:sp>
      </p:grpSp>
      <p:sp>
        <p:nvSpPr>
          <p:cNvPr id="51" name="Rectangle 50"/>
          <p:cNvSpPr/>
          <p:nvPr/>
        </p:nvSpPr>
        <p:spPr>
          <a:xfrm>
            <a:off x="1835696" y="5669764"/>
            <a:ext cx="3001976" cy="461665"/>
          </a:xfrm>
          <a:prstGeom prst="rect">
            <a:avLst/>
          </a:prstGeom>
        </p:spPr>
        <p:txBody>
          <a:bodyPr wrap="none">
            <a:spAutoFit/>
          </a:bodyPr>
          <a:lstStyle/>
          <a:p>
            <a:r>
              <a:rPr lang="en-US" sz="2400" dirty="0"/>
              <a:t>Memory Management</a:t>
            </a:r>
            <a:endParaRPr lang="nl-NL" sz="2400" dirty="0"/>
          </a:p>
        </p:txBody>
      </p:sp>
      <p:cxnSp>
        <p:nvCxnSpPr>
          <p:cNvPr id="53" name="Straight Connector 52"/>
          <p:cNvCxnSpPr/>
          <p:nvPr/>
        </p:nvCxnSpPr>
        <p:spPr>
          <a:xfrm>
            <a:off x="251520" y="3739730"/>
            <a:ext cx="8712968" cy="0"/>
          </a:xfrm>
          <a:prstGeom prst="line">
            <a:avLst/>
          </a:prstGeom>
          <a:ln w="6350"/>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51520" y="3789040"/>
            <a:ext cx="5414268" cy="2505744"/>
          </a:xfrm>
          <a:prstGeom prst="rect">
            <a:avLst/>
          </a:prstGeom>
          <a:solidFill>
            <a:srgbClr val="92D050">
              <a:alpha val="24000"/>
            </a:srgb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3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24</a:t>
            </a:fld>
            <a:endParaRPr lang="en-US" dirty="0"/>
          </a:p>
        </p:txBody>
      </p:sp>
    </p:spTree>
    <p:extLst>
      <p:ext uri="{BB962C8B-B14F-4D97-AF65-F5344CB8AC3E}">
        <p14:creationId xmlns:p14="http://schemas.microsoft.com/office/powerpoint/2010/main" val="1724942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4624"/>
            <a:ext cx="8208912" cy="935037"/>
          </a:xfrm>
        </p:spPr>
        <p:txBody>
          <a:bodyPr>
            <a:normAutofit/>
          </a:bodyPr>
          <a:lstStyle/>
          <a:p>
            <a:r>
              <a:rPr lang="en-US" dirty="0"/>
              <a:t>Categorization: Change Detection</a:t>
            </a:r>
          </a:p>
        </p:txBody>
      </p:sp>
      <p:pic>
        <p:nvPicPr>
          <p:cNvPr id="7" name="Picture 6"/>
          <p:cNvPicPr>
            <a:picLocks noChangeAspect="1"/>
          </p:cNvPicPr>
          <p:nvPr/>
        </p:nvPicPr>
        <p:blipFill rotWithShape="1">
          <a:blip r:embed="rId3"/>
          <a:srcRect t="7666" b="3172"/>
          <a:stretch/>
        </p:blipFill>
        <p:spPr>
          <a:xfrm>
            <a:off x="1817588" y="980728"/>
            <a:ext cx="5346700" cy="2412000"/>
          </a:xfrm>
          <a:prstGeom prst="rect">
            <a:avLst/>
          </a:prstGeom>
        </p:spPr>
      </p:pic>
      <p:sp>
        <p:nvSpPr>
          <p:cNvPr id="3" name="Rectangle 2"/>
          <p:cNvSpPr/>
          <p:nvPr/>
        </p:nvSpPr>
        <p:spPr>
          <a:xfrm>
            <a:off x="7308304" y="2324350"/>
            <a:ext cx="1099468" cy="461665"/>
          </a:xfrm>
          <a:prstGeom prst="rect">
            <a:avLst/>
          </a:prstGeom>
        </p:spPr>
        <p:txBody>
          <a:bodyPr wrap="none">
            <a:spAutoFit/>
          </a:bodyPr>
          <a:lstStyle/>
          <a:p>
            <a:r>
              <a:rPr lang="nl-NL" sz="2400" dirty="0"/>
              <a:t>ADWIN</a:t>
            </a:r>
          </a:p>
        </p:txBody>
      </p:sp>
      <p:sp>
        <p:nvSpPr>
          <p:cNvPr id="8" name="Rectangle 7"/>
          <p:cNvSpPr/>
          <p:nvPr/>
        </p:nvSpPr>
        <p:spPr>
          <a:xfrm>
            <a:off x="7338229" y="1052736"/>
            <a:ext cx="1643399" cy="461665"/>
          </a:xfrm>
          <a:prstGeom prst="rect">
            <a:avLst/>
          </a:prstGeom>
        </p:spPr>
        <p:txBody>
          <a:bodyPr wrap="none">
            <a:spAutoFit/>
          </a:bodyPr>
          <a:lstStyle/>
          <a:p>
            <a:r>
              <a:rPr lang="nl-NL" sz="2400" dirty="0"/>
              <a:t>CUSUM, PH</a:t>
            </a:r>
          </a:p>
        </p:txBody>
      </p:sp>
      <p:sp>
        <p:nvSpPr>
          <p:cNvPr id="9" name="Rectangle 8"/>
          <p:cNvSpPr/>
          <p:nvPr/>
        </p:nvSpPr>
        <p:spPr>
          <a:xfrm>
            <a:off x="7354358" y="1700808"/>
            <a:ext cx="647934" cy="461665"/>
          </a:xfrm>
          <a:prstGeom prst="rect">
            <a:avLst/>
          </a:prstGeom>
        </p:spPr>
        <p:txBody>
          <a:bodyPr wrap="none">
            <a:spAutoFit/>
          </a:bodyPr>
          <a:lstStyle/>
          <a:p>
            <a:r>
              <a:rPr lang="nl-NL" sz="2400" dirty="0"/>
              <a:t>SPC</a:t>
            </a:r>
          </a:p>
        </p:txBody>
      </p:sp>
      <p:sp>
        <p:nvSpPr>
          <p:cNvPr id="10" name="Rectangle 9"/>
          <p:cNvSpPr/>
          <p:nvPr/>
        </p:nvSpPr>
        <p:spPr>
          <a:xfrm>
            <a:off x="7308304" y="2895327"/>
            <a:ext cx="912429" cy="461665"/>
          </a:xfrm>
          <a:prstGeom prst="rect">
            <a:avLst/>
          </a:prstGeom>
        </p:spPr>
        <p:txBody>
          <a:bodyPr wrap="none">
            <a:spAutoFit/>
          </a:bodyPr>
          <a:lstStyle/>
          <a:p>
            <a:r>
              <a:rPr lang="nl-NL" sz="2400" dirty="0" err="1"/>
              <a:t>Splice</a:t>
            </a:r>
            <a:endParaRPr lang="nl-NL" sz="2400" dirty="0"/>
          </a:p>
        </p:txBody>
      </p:sp>
      <p:sp>
        <p:nvSpPr>
          <p:cNvPr id="11" name="Straight Connector 10"/>
          <p:cNvSpPr/>
          <p:nvPr/>
        </p:nvSpPr>
        <p:spPr>
          <a:xfrm>
            <a:off x="457200" y="4851971"/>
            <a:ext cx="5834063"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2" name="Straight Connector 11"/>
          <p:cNvSpPr/>
          <p:nvPr/>
        </p:nvSpPr>
        <p:spPr>
          <a:xfrm>
            <a:off x="4429125" y="3501008"/>
            <a:ext cx="0" cy="2273300"/>
          </a:xfrm>
          <a:prstGeom prst="line">
            <a:avLst/>
          </a:prstGeom>
          <a:noFill/>
          <a:ln w="36000">
            <a:solidFill>
              <a:srgbClr val="000000"/>
            </a:solidFill>
            <a:custDash>
              <a:ds d="508000" sp="508000"/>
              <a:ds d="508000" sp="508000"/>
            </a:custDash>
          </a:ln>
        </p:spPr>
        <p:txBody>
          <a:bodyPr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3" name="Freeform 12"/>
          <p:cNvSpPr/>
          <p:nvPr/>
        </p:nvSpPr>
        <p:spPr>
          <a:xfrm>
            <a:off x="581025" y="4148708"/>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14" name="Freeform 13"/>
          <p:cNvSpPr/>
          <p:nvPr/>
        </p:nvSpPr>
        <p:spPr>
          <a:xfrm>
            <a:off x="581025" y="4582096"/>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5" name="Freeform 14"/>
          <p:cNvSpPr/>
          <p:nvPr/>
        </p:nvSpPr>
        <p:spPr>
          <a:xfrm>
            <a:off x="506413" y="353288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solidFill>
            <a:schemeClr val="accent1"/>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16" name="Straight Arrow Connector 9"/>
          <p:cNvCxnSpPr>
            <a:cxnSpLocks noChangeShapeType="1"/>
            <a:stCxn id="15" idx="2"/>
            <a:endCxn id="13" idx="5"/>
          </p:cNvCxnSpPr>
          <p:nvPr/>
        </p:nvCxnSpPr>
        <p:spPr bwMode="auto">
          <a:xfrm>
            <a:off x="692944" y="3937695"/>
            <a:ext cx="11906" cy="211013"/>
          </a:xfrm>
          <a:prstGeom prst="straightConnector1">
            <a:avLst/>
          </a:prstGeom>
          <a:noFill/>
          <a:ln w="0">
            <a:solidFill>
              <a:srgbClr val="000000"/>
            </a:solidFill>
            <a:round/>
            <a:headEnd/>
            <a:tailEnd type="arrow" w="med" len="med"/>
          </a:ln>
        </p:spPr>
      </p:cxnSp>
      <p:sp>
        <p:nvSpPr>
          <p:cNvPr id="17" name="Freeform 16"/>
          <p:cNvSpPr/>
          <p:nvPr/>
        </p:nvSpPr>
        <p:spPr>
          <a:xfrm>
            <a:off x="1276350" y="4148708"/>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18" name="Freeform 17"/>
          <p:cNvSpPr/>
          <p:nvPr/>
        </p:nvSpPr>
        <p:spPr>
          <a:xfrm>
            <a:off x="1276350" y="4582096"/>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9" name="Freeform 18"/>
          <p:cNvSpPr/>
          <p:nvPr/>
        </p:nvSpPr>
        <p:spPr>
          <a:xfrm>
            <a:off x="1201738" y="353288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solidFill>
            <a:schemeClr val="accent1"/>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20" name="Straight Arrow Connector 13"/>
          <p:cNvCxnSpPr>
            <a:cxnSpLocks noChangeShapeType="1"/>
            <a:stCxn id="19" idx="2"/>
            <a:endCxn id="17" idx="5"/>
          </p:cNvCxnSpPr>
          <p:nvPr/>
        </p:nvCxnSpPr>
        <p:spPr bwMode="auto">
          <a:xfrm>
            <a:off x="1388269" y="3937695"/>
            <a:ext cx="11906" cy="211013"/>
          </a:xfrm>
          <a:prstGeom prst="straightConnector1">
            <a:avLst/>
          </a:prstGeom>
          <a:noFill/>
          <a:ln w="0">
            <a:solidFill>
              <a:srgbClr val="000000"/>
            </a:solidFill>
            <a:round/>
            <a:headEnd/>
            <a:tailEnd type="arrow" w="med" len="med"/>
          </a:ln>
        </p:spPr>
      </p:cxnSp>
      <p:sp>
        <p:nvSpPr>
          <p:cNvPr id="21" name="Freeform 20"/>
          <p:cNvSpPr/>
          <p:nvPr/>
        </p:nvSpPr>
        <p:spPr>
          <a:xfrm>
            <a:off x="1971675" y="4148708"/>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22" name="Freeform 21"/>
          <p:cNvSpPr/>
          <p:nvPr/>
        </p:nvSpPr>
        <p:spPr>
          <a:xfrm>
            <a:off x="1971675" y="4582096"/>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3" name="Freeform 22"/>
          <p:cNvSpPr/>
          <p:nvPr/>
        </p:nvSpPr>
        <p:spPr>
          <a:xfrm>
            <a:off x="1897063" y="353288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24" name="Straight Arrow Connector 17"/>
          <p:cNvCxnSpPr>
            <a:cxnSpLocks noChangeShapeType="1"/>
            <a:stCxn id="23" idx="2"/>
            <a:endCxn id="21" idx="5"/>
          </p:cNvCxnSpPr>
          <p:nvPr/>
        </p:nvCxnSpPr>
        <p:spPr bwMode="auto">
          <a:xfrm>
            <a:off x="2083594" y="3937695"/>
            <a:ext cx="11906" cy="211013"/>
          </a:xfrm>
          <a:prstGeom prst="straightConnector1">
            <a:avLst/>
          </a:prstGeom>
          <a:noFill/>
          <a:ln w="0">
            <a:solidFill>
              <a:srgbClr val="000000"/>
            </a:solidFill>
            <a:round/>
            <a:headEnd/>
            <a:tailEnd type="arrow" w="med" len="med"/>
          </a:ln>
        </p:spPr>
      </p:cxnSp>
      <p:sp>
        <p:nvSpPr>
          <p:cNvPr id="25" name="Freeform 24"/>
          <p:cNvSpPr/>
          <p:nvPr/>
        </p:nvSpPr>
        <p:spPr>
          <a:xfrm>
            <a:off x="3851920" y="4148708"/>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26" name="Freeform 25"/>
          <p:cNvSpPr/>
          <p:nvPr/>
        </p:nvSpPr>
        <p:spPr>
          <a:xfrm>
            <a:off x="3851920" y="4582096"/>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7" name="Freeform 26"/>
          <p:cNvSpPr/>
          <p:nvPr/>
        </p:nvSpPr>
        <p:spPr>
          <a:xfrm>
            <a:off x="3779912" y="353288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cxnSp>
        <p:nvCxnSpPr>
          <p:cNvPr id="28" name="Straight Arrow Connector 21"/>
          <p:cNvCxnSpPr>
            <a:cxnSpLocks noChangeShapeType="1"/>
            <a:stCxn id="27" idx="2"/>
            <a:endCxn id="25" idx="5"/>
          </p:cNvCxnSpPr>
          <p:nvPr/>
        </p:nvCxnSpPr>
        <p:spPr bwMode="auto">
          <a:xfrm>
            <a:off x="3966443" y="3937695"/>
            <a:ext cx="9302" cy="211013"/>
          </a:xfrm>
          <a:prstGeom prst="straightConnector1">
            <a:avLst/>
          </a:prstGeom>
          <a:noFill/>
          <a:ln w="0">
            <a:solidFill>
              <a:srgbClr val="000000"/>
            </a:solidFill>
            <a:round/>
            <a:headEnd/>
            <a:tailEnd type="arrow" w="med" len="med"/>
          </a:ln>
        </p:spPr>
      </p:cxnSp>
      <p:sp>
        <p:nvSpPr>
          <p:cNvPr id="29" name="Freeform 28"/>
          <p:cNvSpPr/>
          <p:nvPr/>
        </p:nvSpPr>
        <p:spPr>
          <a:xfrm>
            <a:off x="3187700" y="4148708"/>
            <a:ext cx="249238"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30" name="Freeform 29"/>
          <p:cNvSpPr/>
          <p:nvPr/>
        </p:nvSpPr>
        <p:spPr>
          <a:xfrm>
            <a:off x="3187700" y="4582096"/>
            <a:ext cx="249238"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31" name="Freeform 30"/>
          <p:cNvSpPr/>
          <p:nvPr/>
        </p:nvSpPr>
        <p:spPr>
          <a:xfrm>
            <a:off x="3114675" y="3532882"/>
            <a:ext cx="371475"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32" name="Straight Arrow Connector 25"/>
          <p:cNvCxnSpPr>
            <a:cxnSpLocks noChangeShapeType="1"/>
            <a:stCxn id="31" idx="2"/>
            <a:endCxn id="29" idx="5"/>
          </p:cNvCxnSpPr>
          <p:nvPr/>
        </p:nvCxnSpPr>
        <p:spPr bwMode="auto">
          <a:xfrm>
            <a:off x="3300413" y="3937695"/>
            <a:ext cx="11906" cy="211013"/>
          </a:xfrm>
          <a:prstGeom prst="straightConnector1">
            <a:avLst/>
          </a:prstGeom>
          <a:noFill/>
          <a:ln w="0">
            <a:solidFill>
              <a:srgbClr val="000000"/>
            </a:solidFill>
            <a:round/>
            <a:headEnd/>
            <a:tailEnd type="arrow" w="med" len="med"/>
          </a:ln>
        </p:spPr>
      </p:cxnSp>
      <p:sp>
        <p:nvSpPr>
          <p:cNvPr id="33" name="Freeform 32"/>
          <p:cNvSpPr/>
          <p:nvPr/>
        </p:nvSpPr>
        <p:spPr>
          <a:xfrm>
            <a:off x="2716213" y="4148708"/>
            <a:ext cx="249237"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34" name="Freeform 33"/>
          <p:cNvSpPr/>
          <p:nvPr/>
        </p:nvSpPr>
        <p:spPr>
          <a:xfrm>
            <a:off x="2716213" y="4582096"/>
            <a:ext cx="249237"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35" name="Freeform 34"/>
          <p:cNvSpPr/>
          <p:nvPr/>
        </p:nvSpPr>
        <p:spPr>
          <a:xfrm>
            <a:off x="2641600" y="3532882"/>
            <a:ext cx="373063"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36" name="Straight Arrow Connector 29"/>
          <p:cNvCxnSpPr>
            <a:cxnSpLocks noChangeShapeType="1"/>
            <a:stCxn id="35" idx="2"/>
            <a:endCxn id="33" idx="5"/>
          </p:cNvCxnSpPr>
          <p:nvPr/>
        </p:nvCxnSpPr>
        <p:spPr bwMode="auto">
          <a:xfrm>
            <a:off x="2828132" y="3937695"/>
            <a:ext cx="12700" cy="211013"/>
          </a:xfrm>
          <a:prstGeom prst="straightConnector1">
            <a:avLst/>
          </a:prstGeom>
          <a:noFill/>
          <a:ln w="0">
            <a:solidFill>
              <a:srgbClr val="000000"/>
            </a:solidFill>
            <a:round/>
            <a:headEnd/>
            <a:tailEnd type="arrow" w="med" len="med"/>
          </a:ln>
        </p:spPr>
      </p:cxnSp>
      <p:sp>
        <p:nvSpPr>
          <p:cNvPr id="37" name="Freeform 36"/>
          <p:cNvSpPr/>
          <p:nvPr/>
        </p:nvSpPr>
        <p:spPr>
          <a:xfrm>
            <a:off x="4876800" y="4148708"/>
            <a:ext cx="247650" cy="406400"/>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1600" baseline="-25000">
              <a:latin typeface="Arial" charset="0"/>
              <a:ea typeface="Lucida Sans Unicode" charset="0"/>
              <a:cs typeface="Tahoma" charset="0"/>
            </a:endParaRPr>
          </a:p>
        </p:txBody>
      </p:sp>
      <p:sp>
        <p:nvSpPr>
          <p:cNvPr id="38" name="Freeform 37"/>
          <p:cNvSpPr/>
          <p:nvPr/>
        </p:nvSpPr>
        <p:spPr>
          <a:xfrm>
            <a:off x="4802188" y="3532882"/>
            <a:ext cx="373062" cy="404813"/>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Font typeface="StarSymbol"/>
              <a:buNone/>
              <a:defRPr/>
            </a:pPr>
            <a:r>
              <a:rPr lang="en-US" sz="2200" b="1" dirty="0">
                <a:solidFill>
                  <a:srgbClr val="FF0000"/>
                </a:solidFill>
                <a:latin typeface="Arial" pitchFamily="18"/>
                <a:ea typeface="Lucida Sans Unicode" pitchFamily="2"/>
                <a:cs typeface="Tahoma" pitchFamily="2"/>
              </a:rPr>
              <a:t>?</a:t>
            </a:r>
          </a:p>
        </p:txBody>
      </p:sp>
      <p:cxnSp>
        <p:nvCxnSpPr>
          <p:cNvPr id="39" name="Straight Arrow Connector 32"/>
          <p:cNvCxnSpPr>
            <a:cxnSpLocks noChangeShapeType="1"/>
            <a:stCxn id="38" idx="2"/>
            <a:endCxn id="37" idx="5"/>
          </p:cNvCxnSpPr>
          <p:nvPr/>
        </p:nvCxnSpPr>
        <p:spPr bwMode="auto">
          <a:xfrm>
            <a:off x="4988719" y="3937695"/>
            <a:ext cx="11906" cy="211013"/>
          </a:xfrm>
          <a:prstGeom prst="straightConnector1">
            <a:avLst/>
          </a:prstGeom>
          <a:noFill/>
          <a:ln w="0">
            <a:solidFill>
              <a:srgbClr val="000000"/>
            </a:solidFill>
            <a:round/>
            <a:headEnd/>
            <a:tailEnd type="arrow" w="med" len="med"/>
          </a:ln>
        </p:spPr>
      </p:cxnSp>
      <p:sp>
        <p:nvSpPr>
          <p:cNvPr id="40" name="Rectangle 39"/>
          <p:cNvSpPr/>
          <p:nvPr/>
        </p:nvSpPr>
        <p:spPr>
          <a:xfrm>
            <a:off x="4627563" y="5201222"/>
            <a:ext cx="801687" cy="573086"/>
          </a:xfrm>
          <a:prstGeom prst="rect">
            <a:avLst/>
          </a:prstGeom>
          <a:solidFill>
            <a:srgbClr val="99CCFF"/>
          </a:solidFill>
          <a:ln w="0">
            <a:solidFill>
              <a:srgbClr val="000000"/>
            </a:solidFill>
            <a:prstDash val="solid"/>
          </a:ln>
        </p:spPr>
        <p:txBody>
          <a:bodyPr lIns="81639" tIns="40820" rIns="81639" bIns="40820" anchor="ctr" anchorCtr="1">
            <a:prstTxWarp prst="textNoShape">
              <a:avLst/>
            </a:prstTxWarp>
          </a:bodyPr>
          <a:lstStyle/>
          <a:p>
            <a:pPr algn="ctr" hangingPunct="0">
              <a:buSzPct val="45000"/>
              <a:buFont typeface="StarSymbol" charset="0"/>
              <a:buNone/>
            </a:pPr>
            <a:r>
              <a:rPr lang="en-US" sz="2900" i="1">
                <a:solidFill>
                  <a:srgbClr val="FF0000"/>
                </a:solidFill>
                <a:latin typeface="Arial" charset="0"/>
                <a:ea typeface="Lucida Sans Unicode" charset="0"/>
                <a:cs typeface="Tahoma" charset="0"/>
              </a:rPr>
              <a:t>L</a:t>
            </a:r>
            <a:r>
              <a:rPr lang="en-US" sz="2900" baseline="-25000">
                <a:solidFill>
                  <a:srgbClr val="FF0000"/>
                </a:solidFill>
                <a:latin typeface="Arial" charset="0"/>
                <a:ea typeface="Lucida Sans Unicode" charset="0"/>
                <a:cs typeface="Tahoma" charset="0"/>
              </a:rPr>
              <a:t>t+1</a:t>
            </a:r>
          </a:p>
        </p:txBody>
      </p:sp>
      <p:cxnSp>
        <p:nvCxnSpPr>
          <p:cNvPr id="41" name="Straight Arrow Connector 34"/>
          <p:cNvCxnSpPr>
            <a:cxnSpLocks noChangeShapeType="1"/>
            <a:stCxn id="37" idx="7"/>
          </p:cNvCxnSpPr>
          <p:nvPr/>
        </p:nvCxnSpPr>
        <p:spPr bwMode="auto">
          <a:xfrm>
            <a:off x="5000625" y="4555108"/>
            <a:ext cx="25400" cy="646113"/>
          </a:xfrm>
          <a:prstGeom prst="straightConnector1">
            <a:avLst/>
          </a:prstGeom>
          <a:noFill/>
          <a:ln w="72000">
            <a:solidFill>
              <a:srgbClr val="000000"/>
            </a:solidFill>
            <a:round/>
            <a:headEnd/>
            <a:tailEnd type="arrow" w="med" len="med"/>
          </a:ln>
        </p:spPr>
      </p:cxnSp>
      <p:sp>
        <p:nvSpPr>
          <p:cNvPr id="42" name="Freeform 41"/>
          <p:cNvSpPr/>
          <p:nvPr/>
        </p:nvSpPr>
        <p:spPr>
          <a:xfrm>
            <a:off x="4902200" y="6169943"/>
            <a:ext cx="247650" cy="136525"/>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cxnSp>
        <p:nvCxnSpPr>
          <p:cNvPr id="43" name="Straight Arrow Connector 36"/>
          <p:cNvCxnSpPr>
            <a:cxnSpLocks noChangeShapeType="1"/>
            <a:stCxn id="40" idx="2"/>
          </p:cNvCxnSpPr>
          <p:nvPr/>
        </p:nvCxnSpPr>
        <p:spPr bwMode="auto">
          <a:xfrm flipH="1">
            <a:off x="5013325" y="5774308"/>
            <a:ext cx="15082" cy="356642"/>
          </a:xfrm>
          <a:prstGeom prst="straightConnector1">
            <a:avLst/>
          </a:prstGeom>
          <a:noFill/>
          <a:ln w="72000">
            <a:solidFill>
              <a:srgbClr val="000000"/>
            </a:solidFill>
            <a:round/>
            <a:headEnd/>
            <a:tailEnd type="arrow" w="med" len="med"/>
          </a:ln>
        </p:spPr>
      </p:cxnSp>
      <p:sp>
        <p:nvSpPr>
          <p:cNvPr id="45" name="TextBox 38"/>
          <p:cNvSpPr txBox="1"/>
          <p:nvPr/>
        </p:nvSpPr>
        <p:spPr>
          <a:xfrm>
            <a:off x="827088" y="5398071"/>
            <a:ext cx="3132137"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More training data is no longer better</a:t>
            </a:r>
          </a:p>
        </p:txBody>
      </p:sp>
      <p:sp>
        <p:nvSpPr>
          <p:cNvPr id="46" name="TextBox 45"/>
          <p:cNvSpPr txBox="1"/>
          <p:nvPr/>
        </p:nvSpPr>
        <p:spPr>
          <a:xfrm>
            <a:off x="4167882" y="5737895"/>
            <a:ext cx="692150" cy="32702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1600" dirty="0">
                <a:latin typeface="Arial" charset="0"/>
                <a:ea typeface="Lucida Sans Unicode" charset="0"/>
                <a:cs typeface="Tahoma" charset="0"/>
              </a:rPr>
              <a:t>now</a:t>
            </a:r>
            <a:endParaRPr lang="en-US" sz="1600" dirty="0">
              <a:latin typeface="Arial" charset="0"/>
              <a:ea typeface="Lucida Sans Unicode" charset="0"/>
              <a:cs typeface="Tahoma" charset="0"/>
            </a:endParaRPr>
          </a:p>
        </p:txBody>
      </p:sp>
      <p:sp>
        <p:nvSpPr>
          <p:cNvPr id="47" name="TextBox 38"/>
          <p:cNvSpPr txBox="1"/>
          <p:nvPr/>
        </p:nvSpPr>
        <p:spPr>
          <a:xfrm>
            <a:off x="5902325" y="5968455"/>
            <a:ext cx="1693863" cy="417512"/>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dirty="0">
                <a:solidFill>
                  <a:srgbClr val="FF0000"/>
                </a:solidFill>
                <a:latin typeface="Arial" charset="0"/>
                <a:ea typeface="Lucida Sans Unicode" charset="0"/>
                <a:cs typeface="Tahoma" charset="0"/>
              </a:rPr>
              <a:t>prediction</a:t>
            </a:r>
          </a:p>
        </p:txBody>
      </p:sp>
      <p:sp>
        <p:nvSpPr>
          <p:cNvPr id="48" name="TextBox 47"/>
          <p:cNvSpPr txBox="1"/>
          <p:nvPr/>
        </p:nvSpPr>
        <p:spPr>
          <a:xfrm>
            <a:off x="5902474" y="5089823"/>
            <a:ext cx="1693862"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dirty="0">
                <a:solidFill>
                  <a:srgbClr val="FF0000"/>
                </a:solidFill>
                <a:latin typeface="Arial" charset="0"/>
                <a:ea typeface="Lucida Sans Unicode" charset="0"/>
                <a:cs typeface="Tahoma" charset="0"/>
              </a:rPr>
              <a:t>Updated/ new model</a:t>
            </a:r>
          </a:p>
        </p:txBody>
      </p:sp>
      <p:sp>
        <p:nvSpPr>
          <p:cNvPr id="61" name="Lightning Bolt 60"/>
          <p:cNvSpPr/>
          <p:nvPr/>
        </p:nvSpPr>
        <p:spPr>
          <a:xfrm>
            <a:off x="1309687" y="2324350"/>
            <a:ext cx="428625" cy="117990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25</a:t>
            </a:fld>
            <a:endParaRPr lang="en-US" dirty="0"/>
          </a:p>
        </p:txBody>
      </p:sp>
    </p:spTree>
    <p:extLst>
      <p:ext uri="{BB962C8B-B14F-4D97-AF65-F5344CB8AC3E}">
        <p14:creationId xmlns:p14="http://schemas.microsoft.com/office/powerpoint/2010/main" val="1036571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Categorization: Loss Estimation</a:t>
            </a:r>
          </a:p>
        </p:txBody>
      </p:sp>
      <p:pic>
        <p:nvPicPr>
          <p:cNvPr id="7" name="Picture 6"/>
          <p:cNvPicPr>
            <a:picLocks noChangeAspect="1"/>
          </p:cNvPicPr>
          <p:nvPr/>
        </p:nvPicPr>
        <p:blipFill>
          <a:blip r:embed="rId2"/>
          <a:stretch>
            <a:fillRect/>
          </a:stretch>
        </p:blipFill>
        <p:spPr>
          <a:xfrm>
            <a:off x="533400" y="2082800"/>
            <a:ext cx="8064500" cy="2679700"/>
          </a:xfrm>
          <a:prstGeom prst="rect">
            <a:avLst/>
          </a:prstGeom>
        </p:spPr>
      </p:pic>
      <p:sp>
        <p:nvSpPr>
          <p:cNvPr id="8" name="Rectangle 7"/>
          <p:cNvSpPr/>
          <p:nvPr/>
        </p:nvSpPr>
        <p:spPr>
          <a:xfrm>
            <a:off x="5678299" y="1720734"/>
            <a:ext cx="1698670" cy="461665"/>
          </a:xfrm>
          <a:prstGeom prst="rect">
            <a:avLst/>
          </a:prstGeom>
        </p:spPr>
        <p:txBody>
          <a:bodyPr wrap="none">
            <a:spAutoFit/>
          </a:bodyPr>
          <a:lstStyle/>
          <a:p>
            <a:r>
              <a:rPr lang="nl-NL" sz="2400" dirty="0"/>
              <a:t>LOOCV SVM</a:t>
            </a:r>
          </a:p>
        </p:txBody>
      </p:sp>
      <p:sp>
        <p:nvSpPr>
          <p:cNvPr id="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26</a:t>
            </a:fld>
            <a:endParaRPr lang="en-US" dirty="0"/>
          </a:p>
        </p:txBody>
      </p:sp>
    </p:spTree>
    <p:extLst>
      <p:ext uri="{BB962C8B-B14F-4D97-AF65-F5344CB8AC3E}">
        <p14:creationId xmlns:p14="http://schemas.microsoft.com/office/powerpoint/2010/main" val="159836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Learning Properties of Methods</a:t>
            </a:r>
          </a:p>
        </p:txBody>
      </p:sp>
      <p:pic>
        <p:nvPicPr>
          <p:cNvPr id="7" name="Picture 6"/>
          <p:cNvPicPr>
            <a:picLocks noChangeAspect="1"/>
          </p:cNvPicPr>
          <p:nvPr/>
        </p:nvPicPr>
        <p:blipFill>
          <a:blip r:embed="rId3"/>
          <a:stretch>
            <a:fillRect/>
          </a:stretch>
        </p:blipFill>
        <p:spPr>
          <a:xfrm>
            <a:off x="323528" y="980728"/>
            <a:ext cx="8424936" cy="5287756"/>
          </a:xfrm>
          <a:prstGeom prst="rect">
            <a:avLst/>
          </a:prstGeom>
        </p:spPr>
      </p:pic>
    </p:spTree>
    <p:extLst>
      <p:ext uri="{BB962C8B-B14F-4D97-AF65-F5344CB8AC3E}">
        <p14:creationId xmlns:p14="http://schemas.microsoft.com/office/powerpoint/2010/main" val="4064692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a:buSzPct val="45000"/>
              <a:buFont typeface="StarSymbol" charset="0"/>
              <a:buNone/>
            </a:pPr>
            <a:r>
              <a:rPr lang="en-US" dirty="0"/>
              <a:t>Techniques</a:t>
            </a:r>
            <a:r>
              <a:rPr lang="lt-LT" dirty="0"/>
              <a:t> to </a:t>
            </a:r>
            <a:r>
              <a:rPr lang="en-US" dirty="0"/>
              <a:t>H</a:t>
            </a:r>
            <a:r>
              <a:rPr lang="lt-LT" dirty="0"/>
              <a:t>andle </a:t>
            </a:r>
            <a:r>
              <a:rPr lang="en-US" dirty="0"/>
              <a:t>C</a:t>
            </a:r>
            <a:r>
              <a:rPr lang="lt-LT" dirty="0"/>
              <a:t>oncept </a:t>
            </a:r>
            <a:r>
              <a:rPr lang="en-US" dirty="0"/>
              <a:t>D</a:t>
            </a:r>
            <a:r>
              <a:rPr lang="lt-LT" dirty="0"/>
              <a:t>rift</a:t>
            </a:r>
            <a:endParaRPr lang="en-US" dirty="0"/>
          </a:p>
        </p:txBody>
      </p:sp>
      <p:sp>
        <p:nvSpPr>
          <p:cNvPr id="195587" name="TextBox 39"/>
          <p:cNvSpPr txBox="1">
            <a:spLocks noChangeArrowheads="1"/>
          </p:cNvSpPr>
          <p:nvPr/>
        </p:nvSpPr>
        <p:spPr bwMode="auto">
          <a:xfrm>
            <a:off x="3000375" y="1500188"/>
            <a:ext cx="2357438" cy="366712"/>
          </a:xfrm>
          <a:prstGeom prst="rect">
            <a:avLst/>
          </a:prstGeom>
          <a:noFill/>
          <a:ln w="9525">
            <a:noFill/>
            <a:miter lim="800000"/>
            <a:headEnd/>
            <a:tailEnd/>
          </a:ln>
        </p:spPr>
        <p:txBody>
          <a:bodyPr>
            <a:prstTxWarp prst="textNoShape">
              <a:avLst/>
            </a:prstTxWarp>
            <a:spAutoFit/>
          </a:bodyPr>
          <a:lstStyle/>
          <a:p>
            <a:r>
              <a:rPr lang="lt-LT"/>
              <a:t>Triggering</a:t>
            </a:r>
            <a:endParaRPr lang="en-US"/>
          </a:p>
        </p:txBody>
      </p:sp>
      <p:sp>
        <p:nvSpPr>
          <p:cNvPr id="195588" name="TextBox 40"/>
          <p:cNvSpPr txBox="1">
            <a:spLocks noChangeArrowheads="1"/>
          </p:cNvSpPr>
          <p:nvPr/>
        </p:nvSpPr>
        <p:spPr bwMode="auto">
          <a:xfrm>
            <a:off x="5929313" y="1500188"/>
            <a:ext cx="2357437" cy="366712"/>
          </a:xfrm>
          <a:prstGeom prst="rect">
            <a:avLst/>
          </a:prstGeom>
          <a:noFill/>
          <a:ln w="9525">
            <a:noFill/>
            <a:miter lim="800000"/>
            <a:headEnd/>
            <a:tailEnd/>
          </a:ln>
        </p:spPr>
        <p:txBody>
          <a:bodyPr>
            <a:prstTxWarp prst="textNoShape">
              <a:avLst/>
            </a:prstTxWarp>
            <a:spAutoFit/>
          </a:bodyPr>
          <a:lstStyle/>
          <a:p>
            <a:r>
              <a:rPr lang="lt-LT"/>
              <a:t>Evolving </a:t>
            </a:r>
            <a:endParaRPr lang="en-US"/>
          </a:p>
        </p:txBody>
      </p:sp>
      <p:sp>
        <p:nvSpPr>
          <p:cNvPr id="195589"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195590"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5595"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195596"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195597"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195598"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195599"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195600"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195601" name="TextBox 49"/>
          <p:cNvSpPr txBox="1">
            <a:spLocks noChangeArrowheads="1"/>
          </p:cNvSpPr>
          <p:nvPr/>
        </p:nvSpPr>
        <p:spPr bwMode="auto">
          <a:xfrm>
            <a:off x="6732588" y="5294313"/>
            <a:ext cx="2411412" cy="641350"/>
          </a:xfrm>
          <a:prstGeom prst="rect">
            <a:avLst/>
          </a:prstGeom>
          <a:noFill/>
          <a:ln w="9525">
            <a:noFill/>
            <a:miter lim="800000"/>
            <a:headEnd/>
            <a:tailEnd/>
          </a:ln>
        </p:spPr>
        <p:txBody>
          <a:bodyPr>
            <a:prstTxWarp prst="textNoShape">
              <a:avLst/>
            </a:prstTxWarp>
            <a:spAutoFit/>
          </a:bodyPr>
          <a:lstStyle/>
          <a:p>
            <a:r>
              <a:rPr lang="en-US"/>
              <a:t>adaptive </a:t>
            </a:r>
          </a:p>
          <a:p>
            <a:r>
              <a:rPr lang="en-US"/>
              <a:t>fusion rules</a:t>
            </a:r>
          </a:p>
        </p:txBody>
      </p:sp>
      <p:sp>
        <p:nvSpPr>
          <p:cNvPr id="195602" name="TextBox 49"/>
          <p:cNvSpPr txBox="1">
            <a:spLocks noChangeArrowheads="1"/>
          </p:cNvSpPr>
          <p:nvPr/>
        </p:nvSpPr>
        <p:spPr bwMode="auto">
          <a:xfrm>
            <a:off x="3419475" y="5451475"/>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2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28</a:t>
            </a:fld>
            <a:endParaRPr lang="en-US" dirty="0"/>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DF78-5724-F54A-B204-16DBEB19F13E}"/>
              </a:ext>
            </a:extLst>
          </p:cNvPr>
          <p:cNvSpPr>
            <a:spLocks noGrp="1"/>
          </p:cNvSpPr>
          <p:nvPr>
            <p:ph type="title"/>
          </p:nvPr>
        </p:nvSpPr>
        <p:spPr/>
        <p:txBody>
          <a:bodyPr/>
          <a:lstStyle/>
          <a:p>
            <a:r>
              <a:rPr lang="en-NL" dirty="0"/>
              <a:t>Acknowledgements</a:t>
            </a:r>
          </a:p>
        </p:txBody>
      </p:sp>
      <p:sp>
        <p:nvSpPr>
          <p:cNvPr id="3" name="Content Placeholder 2">
            <a:extLst>
              <a:ext uri="{FF2B5EF4-FFF2-40B4-BE49-F238E27FC236}">
                <a16:creationId xmlns:a16="http://schemas.microsoft.com/office/drawing/2014/main" id="{E1E87FB1-C29D-6F4D-952A-73E984BD1DE5}"/>
              </a:ext>
            </a:extLst>
          </p:cNvPr>
          <p:cNvSpPr>
            <a:spLocks noGrp="1"/>
          </p:cNvSpPr>
          <p:nvPr>
            <p:ph idx="1"/>
          </p:nvPr>
        </p:nvSpPr>
        <p:spPr>
          <a:xfrm>
            <a:off x="457200" y="1772816"/>
            <a:ext cx="8229600" cy="4353347"/>
          </a:xfrm>
        </p:spPr>
        <p:txBody>
          <a:bodyPr>
            <a:normAutofit/>
          </a:bodyPr>
          <a:lstStyle/>
          <a:p>
            <a:pPr marL="0" indent="0">
              <a:buNone/>
            </a:pPr>
            <a:r>
              <a:rPr lang="en-NL" dirty="0"/>
              <a:t>This light-weight introduction is based mainly on </a:t>
            </a:r>
          </a:p>
          <a:p>
            <a:r>
              <a:rPr lang="lt-LT" sz="2400" dirty="0"/>
              <a:t>Gama, </a:t>
            </a:r>
            <a:r>
              <a:rPr lang="lt-LT" sz="2400" dirty="0" err="1"/>
              <a:t>J</a:t>
            </a:r>
            <a:r>
              <a:rPr lang="lt-LT" sz="2400" dirty="0"/>
              <a:t>., </a:t>
            </a:r>
            <a:r>
              <a:rPr lang="lt-LT" sz="2400" dirty="0" err="1"/>
              <a:t>Žliobaitė</a:t>
            </a:r>
            <a:r>
              <a:rPr lang="lt-LT" sz="2400" dirty="0"/>
              <a:t>, I., </a:t>
            </a:r>
            <a:r>
              <a:rPr lang="lt-LT" sz="2400" dirty="0" err="1"/>
              <a:t>Bifet</a:t>
            </a:r>
            <a:r>
              <a:rPr lang="lt-LT" sz="2400" dirty="0"/>
              <a:t>, A., </a:t>
            </a:r>
            <a:r>
              <a:rPr lang="lt-LT" sz="2400" dirty="0" err="1"/>
              <a:t>Pechenizkiy</a:t>
            </a:r>
            <a:r>
              <a:rPr lang="lt-LT" sz="2400" dirty="0"/>
              <a:t>, M., </a:t>
            </a:r>
            <a:r>
              <a:rPr lang="lt-LT" sz="2400" dirty="0" err="1"/>
              <a:t>Bouchachia</a:t>
            </a:r>
            <a:r>
              <a:rPr lang="lt-LT" sz="2400" dirty="0"/>
              <a:t>, A. (2014) </a:t>
            </a:r>
            <a:r>
              <a:rPr lang="lt-LT" sz="2400" b="1" i="1" dirty="0"/>
              <a:t>A </a:t>
            </a:r>
            <a:r>
              <a:rPr lang="lt-LT" sz="2400" b="1" i="1" dirty="0" err="1"/>
              <a:t>Survey</a:t>
            </a:r>
            <a:r>
              <a:rPr lang="lt-LT" sz="2400" b="1" i="1" dirty="0"/>
              <a:t> </a:t>
            </a:r>
            <a:r>
              <a:rPr lang="lt-LT" sz="2400" b="1" i="1" dirty="0" err="1"/>
              <a:t>on</a:t>
            </a:r>
            <a:r>
              <a:rPr lang="lt-LT" sz="2400" b="1" i="1" dirty="0"/>
              <a:t> </a:t>
            </a:r>
            <a:r>
              <a:rPr lang="lt-LT" sz="2400" b="1" i="1" dirty="0" err="1"/>
              <a:t>Concept</a:t>
            </a:r>
            <a:r>
              <a:rPr lang="lt-LT" sz="2400" b="1" i="1" dirty="0"/>
              <a:t> </a:t>
            </a:r>
            <a:r>
              <a:rPr lang="lt-LT" sz="2400" b="1" i="1" dirty="0" err="1"/>
              <a:t>Drift</a:t>
            </a:r>
            <a:r>
              <a:rPr lang="lt-LT" sz="2400" b="1" i="1" dirty="0"/>
              <a:t> </a:t>
            </a:r>
            <a:r>
              <a:rPr lang="lt-LT" sz="2400" b="1" i="1" dirty="0" err="1"/>
              <a:t>Adaptation</a:t>
            </a:r>
            <a:r>
              <a:rPr lang="lt-LT" sz="2400" dirty="0"/>
              <a:t>, ACM </a:t>
            </a:r>
            <a:r>
              <a:rPr lang="lt-LT" sz="2400" dirty="0" err="1"/>
              <a:t>Computing</a:t>
            </a:r>
            <a:r>
              <a:rPr lang="lt-LT" sz="2400" dirty="0"/>
              <a:t> </a:t>
            </a:r>
            <a:r>
              <a:rPr lang="lt-LT" sz="2400" dirty="0" err="1"/>
              <a:t>Surveys</a:t>
            </a:r>
            <a:r>
              <a:rPr lang="lt-LT" sz="2400" dirty="0"/>
              <a:t>, 46(4), ACM, </a:t>
            </a:r>
            <a:r>
              <a:rPr lang="lt-LT" sz="2400" dirty="0" err="1"/>
              <a:t>pp</a:t>
            </a:r>
            <a:r>
              <a:rPr lang="lt-LT" sz="2400" dirty="0"/>
              <a:t>. 44:1-44:37.</a:t>
            </a:r>
          </a:p>
          <a:p>
            <a:r>
              <a:rPr lang="lt-LT" sz="2400" dirty="0" err="1"/>
              <a:t>Žliobaitė</a:t>
            </a:r>
            <a:r>
              <a:rPr lang="lt-LT" sz="2400" dirty="0"/>
              <a:t>, I., </a:t>
            </a:r>
            <a:r>
              <a:rPr lang="lt-LT" sz="2400" dirty="0" err="1"/>
              <a:t>Pechenizkiy</a:t>
            </a:r>
            <a:r>
              <a:rPr lang="lt-LT" sz="2400" dirty="0"/>
              <a:t>, M., Gama, </a:t>
            </a:r>
            <a:r>
              <a:rPr lang="lt-LT" sz="2400" dirty="0" err="1"/>
              <a:t>J</a:t>
            </a:r>
            <a:r>
              <a:rPr lang="lt-LT" sz="2400" dirty="0"/>
              <a:t>. (2016) </a:t>
            </a:r>
            <a:r>
              <a:rPr lang="lt-LT" sz="2400" b="1" i="1" dirty="0"/>
              <a:t>"</a:t>
            </a:r>
            <a:r>
              <a:rPr lang="lt-LT" sz="2400" b="1" i="1" dirty="0" err="1"/>
              <a:t>An</a:t>
            </a:r>
            <a:r>
              <a:rPr lang="lt-LT" sz="2400" b="1" i="1" dirty="0"/>
              <a:t> </a:t>
            </a:r>
            <a:r>
              <a:rPr lang="lt-LT" sz="2400" b="1" i="1" dirty="0" err="1"/>
              <a:t>overview</a:t>
            </a:r>
            <a:r>
              <a:rPr lang="lt-LT" sz="2400" b="1" i="1" dirty="0"/>
              <a:t> </a:t>
            </a:r>
            <a:r>
              <a:rPr lang="lt-LT" sz="2400" b="1" i="1" dirty="0" err="1"/>
              <a:t>of</a:t>
            </a:r>
            <a:r>
              <a:rPr lang="lt-LT" sz="2400" b="1" i="1" dirty="0"/>
              <a:t> </a:t>
            </a:r>
            <a:r>
              <a:rPr lang="lt-LT" sz="2400" b="1" i="1" dirty="0" err="1"/>
              <a:t>concept</a:t>
            </a:r>
            <a:r>
              <a:rPr lang="lt-LT" sz="2400" b="1" i="1" dirty="0"/>
              <a:t> </a:t>
            </a:r>
            <a:r>
              <a:rPr lang="lt-LT" sz="2400" b="1" i="1" dirty="0" err="1"/>
              <a:t>drift</a:t>
            </a:r>
            <a:r>
              <a:rPr lang="lt-LT" sz="2400" b="1" i="1" dirty="0"/>
              <a:t> </a:t>
            </a:r>
            <a:r>
              <a:rPr lang="lt-LT" sz="2400" b="1" i="1" dirty="0" err="1"/>
              <a:t>applications</a:t>
            </a:r>
            <a:r>
              <a:rPr lang="lt-LT" sz="2400" b="1" i="1" dirty="0"/>
              <a:t>"</a:t>
            </a:r>
            <a:r>
              <a:rPr lang="lt-LT" sz="2400" dirty="0"/>
              <a:t>, </a:t>
            </a:r>
            <a:r>
              <a:rPr lang="lt-LT" sz="2400" dirty="0" err="1"/>
              <a:t>In</a:t>
            </a:r>
            <a:r>
              <a:rPr lang="lt-LT" sz="2400" dirty="0"/>
              <a:t> Big Data </a:t>
            </a:r>
            <a:r>
              <a:rPr lang="lt-LT" sz="2400" dirty="0" err="1"/>
              <a:t>Analysis</a:t>
            </a:r>
            <a:r>
              <a:rPr lang="lt-LT" sz="2400" dirty="0"/>
              <a:t>: </a:t>
            </a:r>
            <a:r>
              <a:rPr lang="lt-LT" sz="2400" dirty="0" err="1"/>
              <a:t>New</a:t>
            </a:r>
            <a:r>
              <a:rPr lang="lt-LT" sz="2400" dirty="0"/>
              <a:t> </a:t>
            </a:r>
            <a:r>
              <a:rPr lang="lt-LT" sz="2400" dirty="0" err="1"/>
              <a:t>Algorithms</a:t>
            </a:r>
            <a:r>
              <a:rPr lang="lt-LT" sz="2400" dirty="0"/>
              <a:t> </a:t>
            </a:r>
            <a:r>
              <a:rPr lang="lt-LT" sz="2400" dirty="0" err="1"/>
              <a:t>for</a:t>
            </a:r>
            <a:r>
              <a:rPr lang="lt-LT" sz="2400" dirty="0"/>
              <a:t> a </a:t>
            </a:r>
            <a:r>
              <a:rPr lang="lt-LT" sz="2400" dirty="0" err="1"/>
              <a:t>New</a:t>
            </a:r>
            <a:r>
              <a:rPr lang="lt-LT" sz="2400" dirty="0"/>
              <a:t> </a:t>
            </a:r>
            <a:r>
              <a:rPr lang="lt-LT" sz="2400" dirty="0" err="1"/>
              <a:t>Society</a:t>
            </a:r>
            <a:r>
              <a:rPr lang="lt-LT" sz="2400" dirty="0"/>
              <a:t>, </a:t>
            </a:r>
            <a:r>
              <a:rPr lang="lt-LT" sz="2400" dirty="0" err="1"/>
              <a:t>Springer</a:t>
            </a:r>
            <a:r>
              <a:rPr lang="lt-LT" sz="2400" dirty="0"/>
              <a:t>, </a:t>
            </a:r>
            <a:r>
              <a:rPr lang="lt-LT" sz="2400" dirty="0" err="1"/>
              <a:t>pp</a:t>
            </a:r>
            <a:r>
              <a:rPr lang="lt-LT" sz="2400" dirty="0"/>
              <a:t>. 91-114.</a:t>
            </a:r>
          </a:p>
          <a:p>
            <a:r>
              <a:rPr lang="en-GB" sz="2400" dirty="0"/>
              <a:t>PAKDD-2011 Tutorial on Handling CD by </a:t>
            </a:r>
            <a:r>
              <a:rPr lang="lt-LT" sz="2400" dirty="0" err="1"/>
              <a:t>Bifet</a:t>
            </a:r>
            <a:r>
              <a:rPr lang="lt-LT" sz="2400" dirty="0"/>
              <a:t>, A., Gama, </a:t>
            </a:r>
            <a:r>
              <a:rPr lang="lt-LT" sz="2400" dirty="0" err="1"/>
              <a:t>J</a:t>
            </a:r>
            <a:r>
              <a:rPr lang="lt-LT" sz="2400" dirty="0"/>
              <a:t>., </a:t>
            </a:r>
            <a:r>
              <a:rPr lang="lt-LT" sz="2400" dirty="0" err="1"/>
              <a:t>Pechenizkiy</a:t>
            </a:r>
            <a:r>
              <a:rPr lang="lt-LT" sz="2400" dirty="0"/>
              <a:t>, M., </a:t>
            </a:r>
            <a:r>
              <a:rPr lang="lt-LT" sz="2400" dirty="0" err="1"/>
              <a:t>Žliobaitė</a:t>
            </a:r>
            <a:r>
              <a:rPr lang="lt-LT" sz="2400" dirty="0"/>
              <a:t>, I.</a:t>
            </a:r>
            <a:endParaRPr lang="en-GB" sz="2400" dirty="0"/>
          </a:p>
          <a:p>
            <a:endParaRPr lang="en-NL" dirty="0"/>
          </a:p>
        </p:txBody>
      </p:sp>
      <p:sp>
        <p:nvSpPr>
          <p:cNvPr id="4" name="Slide Number Placeholder 3">
            <a:extLst>
              <a:ext uri="{FF2B5EF4-FFF2-40B4-BE49-F238E27FC236}">
                <a16:creationId xmlns:a16="http://schemas.microsoft.com/office/drawing/2014/main" id="{14431B88-B84C-254D-B4E4-CB126EBF3DD2}"/>
              </a:ext>
            </a:extLst>
          </p:cNvPr>
          <p:cNvSpPr>
            <a:spLocks noGrp="1"/>
          </p:cNvSpPr>
          <p:nvPr>
            <p:ph type="sldNum" sz="quarter" idx="12"/>
          </p:nvPr>
        </p:nvSpPr>
        <p:spPr/>
        <p:txBody>
          <a:bodyPr/>
          <a:lstStyle/>
          <a:p>
            <a:fld id="{6614ECFC-E50C-43D3-B8F0-45E8546E5638}" type="slidenum">
              <a:rPr lang="en-US" smtClean="0"/>
              <a:pPr/>
              <a:t>2</a:t>
            </a:fld>
            <a:endParaRPr lang="en-US" dirty="0"/>
          </a:p>
        </p:txBody>
      </p:sp>
    </p:spTree>
    <p:extLst>
      <p:ext uri="{BB962C8B-B14F-4D97-AF65-F5344CB8AC3E}">
        <p14:creationId xmlns:p14="http://schemas.microsoft.com/office/powerpoint/2010/main" val="2667335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5152" y="44624"/>
            <a:ext cx="8867328" cy="935037"/>
          </a:xfrm>
        </p:spPr>
        <p:txBody>
          <a:bodyPr>
            <a:normAutofit/>
          </a:bodyPr>
          <a:lstStyle/>
          <a:p>
            <a:pPr>
              <a:buSzPct val="45000"/>
              <a:buFont typeface="StarSymbol" charset="0"/>
              <a:buNone/>
            </a:pPr>
            <a:r>
              <a:rPr lang="en-US" dirty="0"/>
              <a:t>Techniques</a:t>
            </a:r>
            <a:r>
              <a:rPr lang="lt-LT" dirty="0"/>
              <a:t> to </a:t>
            </a:r>
            <a:r>
              <a:rPr lang="en-US" dirty="0"/>
              <a:t>H</a:t>
            </a:r>
            <a:r>
              <a:rPr lang="lt-LT" dirty="0"/>
              <a:t>andle </a:t>
            </a:r>
            <a:r>
              <a:rPr lang="en-US" dirty="0"/>
              <a:t>C</a:t>
            </a:r>
            <a:r>
              <a:rPr lang="lt-LT" dirty="0"/>
              <a:t>oncept </a:t>
            </a:r>
            <a:r>
              <a:rPr lang="en-US" dirty="0"/>
              <a:t>D</a:t>
            </a:r>
            <a:r>
              <a:rPr lang="lt-LT" dirty="0"/>
              <a:t>rift</a:t>
            </a:r>
            <a:endParaRPr lang="en-US" dirty="0"/>
          </a:p>
        </p:txBody>
      </p:sp>
      <p:sp>
        <p:nvSpPr>
          <p:cNvPr id="485379" name="TextBox 39"/>
          <p:cNvSpPr txBox="1">
            <a:spLocks noChangeArrowheads="1"/>
          </p:cNvSpPr>
          <p:nvPr/>
        </p:nvSpPr>
        <p:spPr bwMode="auto">
          <a:xfrm>
            <a:off x="3000375" y="1500188"/>
            <a:ext cx="2357438" cy="366712"/>
          </a:xfrm>
          <a:prstGeom prst="rect">
            <a:avLst/>
          </a:prstGeom>
          <a:noFill/>
          <a:ln w="9525">
            <a:noFill/>
            <a:miter lim="800000"/>
            <a:headEnd/>
            <a:tailEnd/>
          </a:ln>
        </p:spPr>
        <p:txBody>
          <a:bodyPr>
            <a:prstTxWarp prst="textNoShape">
              <a:avLst/>
            </a:prstTxWarp>
            <a:spAutoFit/>
          </a:bodyPr>
          <a:lstStyle/>
          <a:p>
            <a:r>
              <a:rPr lang="lt-LT"/>
              <a:t>Triggering</a:t>
            </a:r>
            <a:endParaRPr lang="en-US"/>
          </a:p>
        </p:txBody>
      </p:sp>
      <p:sp>
        <p:nvSpPr>
          <p:cNvPr id="485380" name="TextBox 40"/>
          <p:cNvSpPr txBox="1">
            <a:spLocks noChangeArrowheads="1"/>
          </p:cNvSpPr>
          <p:nvPr/>
        </p:nvSpPr>
        <p:spPr bwMode="auto">
          <a:xfrm>
            <a:off x="5929313" y="1500188"/>
            <a:ext cx="2357437" cy="366712"/>
          </a:xfrm>
          <a:prstGeom prst="rect">
            <a:avLst/>
          </a:prstGeom>
          <a:noFill/>
          <a:ln w="9525">
            <a:noFill/>
            <a:miter lim="800000"/>
            <a:headEnd/>
            <a:tailEnd/>
          </a:ln>
        </p:spPr>
        <p:txBody>
          <a:bodyPr>
            <a:prstTxWarp prst="textNoShape">
              <a:avLst/>
            </a:prstTxWarp>
            <a:spAutoFit/>
          </a:bodyPr>
          <a:lstStyle/>
          <a:p>
            <a:r>
              <a:rPr lang="lt-LT"/>
              <a:t>Evolving </a:t>
            </a:r>
            <a:endParaRPr lang="en-US"/>
          </a:p>
        </p:txBody>
      </p:sp>
      <p:sp>
        <p:nvSpPr>
          <p:cNvPr id="485381"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85382"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5387"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85388"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85389"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85390"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85391"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485392"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485393" name="TextBox 49"/>
          <p:cNvSpPr txBox="1">
            <a:spLocks noChangeArrowheads="1"/>
          </p:cNvSpPr>
          <p:nvPr/>
        </p:nvSpPr>
        <p:spPr bwMode="auto">
          <a:xfrm>
            <a:off x="6732588" y="5294313"/>
            <a:ext cx="2411412" cy="641350"/>
          </a:xfrm>
          <a:prstGeom prst="rect">
            <a:avLst/>
          </a:prstGeom>
          <a:noFill/>
          <a:ln w="9525">
            <a:noFill/>
            <a:miter lim="800000"/>
            <a:headEnd/>
            <a:tailEnd/>
          </a:ln>
        </p:spPr>
        <p:txBody>
          <a:bodyPr>
            <a:prstTxWarp prst="textNoShape">
              <a:avLst/>
            </a:prstTxWarp>
            <a:spAutoFit/>
          </a:bodyPr>
          <a:lstStyle/>
          <a:p>
            <a:r>
              <a:rPr lang="en-US"/>
              <a:t>adaptive </a:t>
            </a:r>
          </a:p>
          <a:p>
            <a:r>
              <a:rPr lang="en-US"/>
              <a:t>fusion rules</a:t>
            </a:r>
          </a:p>
        </p:txBody>
      </p:sp>
      <p:sp>
        <p:nvSpPr>
          <p:cNvPr id="485394" name="TextBox 49"/>
          <p:cNvSpPr txBox="1">
            <a:spLocks noChangeArrowheads="1"/>
          </p:cNvSpPr>
          <p:nvPr/>
        </p:nvSpPr>
        <p:spPr bwMode="auto">
          <a:xfrm>
            <a:off x="3419475" y="5451475"/>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485395" name="Oval 19"/>
          <p:cNvSpPr>
            <a:spLocks noChangeArrowheads="1"/>
          </p:cNvSpPr>
          <p:nvPr/>
        </p:nvSpPr>
        <p:spPr bwMode="auto">
          <a:xfrm>
            <a:off x="2051050" y="1125538"/>
            <a:ext cx="6553200" cy="935037"/>
          </a:xfrm>
          <a:prstGeom prst="ellipse">
            <a:avLst/>
          </a:prstGeom>
          <a:noFill/>
          <a:ln w="57150">
            <a:solidFill>
              <a:srgbClr val="FF0000"/>
            </a:solidFill>
            <a:round/>
            <a:headEnd/>
            <a:tailEnd/>
          </a:ln>
          <a:effectLst/>
        </p:spPr>
        <p:txBody>
          <a:bodyPr wrap="none" anchor="ctr">
            <a:prstTxWarp prst="textNoShape">
              <a:avLst/>
            </a:prstTxWarp>
          </a:bodyPr>
          <a:lstStyle/>
          <a:p>
            <a:endParaRPr lang="en-US"/>
          </a:p>
        </p:txBody>
      </p:sp>
      <p:sp>
        <p:nvSpPr>
          <p:cNvPr id="39" name="TextBox 38"/>
          <p:cNvSpPr txBox="1"/>
          <p:nvPr/>
        </p:nvSpPr>
        <p:spPr>
          <a:xfrm>
            <a:off x="250825" y="1884363"/>
            <a:ext cx="3168650"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change detection and a follow up reaction</a:t>
            </a:r>
          </a:p>
        </p:txBody>
      </p:sp>
      <p:sp>
        <p:nvSpPr>
          <p:cNvPr id="3" name="TextBox 38"/>
          <p:cNvSpPr txBox="1"/>
          <p:nvPr/>
        </p:nvSpPr>
        <p:spPr>
          <a:xfrm>
            <a:off x="5651500" y="2003425"/>
            <a:ext cx="3168650" cy="417513"/>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adapting every step</a:t>
            </a:r>
          </a:p>
        </p:txBody>
      </p:sp>
      <p:sp>
        <p:nvSpPr>
          <p:cNvPr id="2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29</a:t>
            </a:fld>
            <a:endParaRPr lang="en-US" dirty="0"/>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05680" y="44624"/>
            <a:ext cx="8686800" cy="935037"/>
          </a:xfrm>
        </p:spPr>
        <p:txBody>
          <a:bodyPr>
            <a:normAutofit/>
          </a:bodyPr>
          <a:lstStyle/>
          <a:p>
            <a:pPr>
              <a:buSzPct val="45000"/>
              <a:buFont typeface="StarSymbol" charset="0"/>
              <a:buNone/>
            </a:pPr>
            <a:r>
              <a:rPr lang="en-US" dirty="0"/>
              <a:t>Techniques</a:t>
            </a:r>
            <a:r>
              <a:rPr lang="lt-LT" dirty="0"/>
              <a:t> to </a:t>
            </a:r>
            <a:r>
              <a:rPr lang="en-US" dirty="0"/>
              <a:t>H</a:t>
            </a:r>
            <a:r>
              <a:rPr lang="lt-LT" dirty="0"/>
              <a:t>andle </a:t>
            </a:r>
            <a:r>
              <a:rPr lang="en-US" dirty="0"/>
              <a:t>C</a:t>
            </a:r>
            <a:r>
              <a:rPr lang="lt-LT" dirty="0"/>
              <a:t>oncept </a:t>
            </a:r>
            <a:r>
              <a:rPr lang="en-US" dirty="0"/>
              <a:t>D</a:t>
            </a:r>
            <a:r>
              <a:rPr lang="lt-LT" dirty="0"/>
              <a:t>rift</a:t>
            </a:r>
            <a:endParaRPr lang="en-US" dirty="0"/>
          </a:p>
        </p:txBody>
      </p:sp>
      <p:sp>
        <p:nvSpPr>
          <p:cNvPr id="487427" name="TextBox 39"/>
          <p:cNvSpPr txBox="1">
            <a:spLocks noChangeArrowheads="1"/>
          </p:cNvSpPr>
          <p:nvPr/>
        </p:nvSpPr>
        <p:spPr bwMode="auto">
          <a:xfrm>
            <a:off x="3000375" y="1500188"/>
            <a:ext cx="2357438" cy="366712"/>
          </a:xfrm>
          <a:prstGeom prst="rect">
            <a:avLst/>
          </a:prstGeom>
          <a:noFill/>
          <a:ln w="9525">
            <a:noFill/>
            <a:miter lim="800000"/>
            <a:headEnd/>
            <a:tailEnd/>
          </a:ln>
        </p:spPr>
        <p:txBody>
          <a:bodyPr>
            <a:prstTxWarp prst="textNoShape">
              <a:avLst/>
            </a:prstTxWarp>
            <a:spAutoFit/>
          </a:bodyPr>
          <a:lstStyle/>
          <a:p>
            <a:r>
              <a:rPr lang="lt-LT"/>
              <a:t>Triggering</a:t>
            </a:r>
            <a:endParaRPr lang="en-US"/>
          </a:p>
        </p:txBody>
      </p:sp>
      <p:sp>
        <p:nvSpPr>
          <p:cNvPr id="487428" name="TextBox 40"/>
          <p:cNvSpPr txBox="1">
            <a:spLocks noChangeArrowheads="1"/>
          </p:cNvSpPr>
          <p:nvPr/>
        </p:nvSpPr>
        <p:spPr bwMode="auto">
          <a:xfrm>
            <a:off x="5929313" y="1500188"/>
            <a:ext cx="2357437" cy="366712"/>
          </a:xfrm>
          <a:prstGeom prst="rect">
            <a:avLst/>
          </a:prstGeom>
          <a:noFill/>
          <a:ln w="9525">
            <a:noFill/>
            <a:miter lim="800000"/>
            <a:headEnd/>
            <a:tailEnd/>
          </a:ln>
        </p:spPr>
        <p:txBody>
          <a:bodyPr>
            <a:prstTxWarp prst="textNoShape">
              <a:avLst/>
            </a:prstTxWarp>
            <a:spAutoFit/>
          </a:bodyPr>
          <a:lstStyle/>
          <a:p>
            <a:r>
              <a:rPr lang="lt-LT"/>
              <a:t>Evolving </a:t>
            </a:r>
            <a:endParaRPr lang="en-US"/>
          </a:p>
        </p:txBody>
      </p:sp>
      <p:sp>
        <p:nvSpPr>
          <p:cNvPr id="487429"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87430"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7435"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87436"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87437"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87438"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87439"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487440"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487441" name="TextBox 49"/>
          <p:cNvSpPr txBox="1">
            <a:spLocks noChangeArrowheads="1"/>
          </p:cNvSpPr>
          <p:nvPr/>
        </p:nvSpPr>
        <p:spPr bwMode="auto">
          <a:xfrm>
            <a:off x="6732588" y="5294313"/>
            <a:ext cx="2411412" cy="641350"/>
          </a:xfrm>
          <a:prstGeom prst="rect">
            <a:avLst/>
          </a:prstGeom>
          <a:noFill/>
          <a:ln w="9525">
            <a:noFill/>
            <a:miter lim="800000"/>
            <a:headEnd/>
            <a:tailEnd/>
          </a:ln>
        </p:spPr>
        <p:txBody>
          <a:bodyPr>
            <a:prstTxWarp prst="textNoShape">
              <a:avLst/>
            </a:prstTxWarp>
            <a:spAutoFit/>
          </a:bodyPr>
          <a:lstStyle/>
          <a:p>
            <a:r>
              <a:rPr lang="en-US"/>
              <a:t>adaptive </a:t>
            </a:r>
          </a:p>
          <a:p>
            <a:r>
              <a:rPr lang="en-US"/>
              <a:t>fusion rules</a:t>
            </a:r>
          </a:p>
        </p:txBody>
      </p:sp>
      <p:sp>
        <p:nvSpPr>
          <p:cNvPr id="487442" name="TextBox 49"/>
          <p:cNvSpPr txBox="1">
            <a:spLocks noChangeArrowheads="1"/>
          </p:cNvSpPr>
          <p:nvPr/>
        </p:nvSpPr>
        <p:spPr bwMode="auto">
          <a:xfrm>
            <a:off x="3419475" y="5451475"/>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487443" name="Oval 19"/>
          <p:cNvSpPr>
            <a:spLocks noChangeArrowheads="1"/>
          </p:cNvSpPr>
          <p:nvPr/>
        </p:nvSpPr>
        <p:spPr bwMode="auto">
          <a:xfrm>
            <a:off x="250825" y="2060575"/>
            <a:ext cx="1943100" cy="3168650"/>
          </a:xfrm>
          <a:prstGeom prst="ellipse">
            <a:avLst/>
          </a:prstGeom>
          <a:noFill/>
          <a:ln w="57150">
            <a:solidFill>
              <a:srgbClr val="FF0000"/>
            </a:solidFill>
            <a:round/>
            <a:headEnd/>
            <a:tailEnd/>
          </a:ln>
          <a:effectLst/>
        </p:spPr>
        <p:txBody>
          <a:bodyPr wrap="none" anchor="ctr">
            <a:prstTxWarp prst="textNoShape">
              <a:avLst/>
            </a:prstTxWarp>
          </a:bodyPr>
          <a:lstStyle/>
          <a:p>
            <a:endParaRPr lang="en-US"/>
          </a:p>
        </p:txBody>
      </p:sp>
      <p:sp>
        <p:nvSpPr>
          <p:cNvPr id="39" name="TextBox 38"/>
          <p:cNvSpPr txBox="1"/>
          <p:nvPr/>
        </p:nvSpPr>
        <p:spPr>
          <a:xfrm>
            <a:off x="684213" y="1268413"/>
            <a:ext cx="1801812" cy="752475"/>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reactive, forgetting</a:t>
            </a:r>
          </a:p>
        </p:txBody>
      </p:sp>
      <p:sp>
        <p:nvSpPr>
          <p:cNvPr id="3" name="TextBox 38"/>
          <p:cNvSpPr txBox="1"/>
          <p:nvPr/>
        </p:nvSpPr>
        <p:spPr>
          <a:xfrm>
            <a:off x="611188" y="5229225"/>
            <a:ext cx="2016125" cy="1087438"/>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en-US" sz="2200" b="1">
                <a:solidFill>
                  <a:srgbClr val="FF0000"/>
                </a:solidFill>
                <a:latin typeface="Arial" charset="0"/>
                <a:ea typeface="Lucida Sans Unicode" charset="0"/>
                <a:cs typeface="Tahoma" charset="0"/>
              </a:rPr>
              <a:t>maintain some memory</a:t>
            </a:r>
          </a:p>
        </p:txBody>
      </p:sp>
      <p:sp>
        <p:nvSpPr>
          <p:cNvPr id="2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30</a:t>
            </a:fld>
            <a:endParaRPr lang="en-US" dirty="0"/>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44625"/>
            <a:ext cx="8229600" cy="869776"/>
          </a:xfrm>
        </p:spPr>
        <p:txBody>
          <a:bodyPr>
            <a:normAutofit/>
          </a:bodyPr>
          <a:lstStyle/>
          <a:p>
            <a:pPr>
              <a:buSzPct val="45000"/>
              <a:buFont typeface="StarSymbol" charset="0"/>
              <a:buNone/>
            </a:pPr>
            <a:r>
              <a:rPr lang="en-US" dirty="0"/>
              <a:t>Closer Look</a:t>
            </a:r>
            <a:endParaRPr lang="lt-LT" dirty="0"/>
          </a:p>
        </p:txBody>
      </p:sp>
      <p:sp>
        <p:nvSpPr>
          <p:cNvPr id="440323" name="TextBox 39"/>
          <p:cNvSpPr txBox="1">
            <a:spLocks noChangeArrowheads="1"/>
          </p:cNvSpPr>
          <p:nvPr/>
        </p:nvSpPr>
        <p:spPr bwMode="auto">
          <a:xfrm>
            <a:off x="3000375" y="1500188"/>
            <a:ext cx="2357438" cy="366712"/>
          </a:xfrm>
          <a:prstGeom prst="rect">
            <a:avLst/>
          </a:prstGeom>
          <a:noFill/>
          <a:ln w="9525">
            <a:noFill/>
            <a:miter lim="800000"/>
            <a:headEnd/>
            <a:tailEnd/>
          </a:ln>
        </p:spPr>
        <p:txBody>
          <a:bodyPr>
            <a:prstTxWarp prst="textNoShape">
              <a:avLst/>
            </a:prstTxWarp>
            <a:spAutoFit/>
          </a:bodyPr>
          <a:lstStyle/>
          <a:p>
            <a:r>
              <a:rPr lang="lt-LT"/>
              <a:t>Triggering</a:t>
            </a:r>
            <a:endParaRPr lang="en-US"/>
          </a:p>
        </p:txBody>
      </p:sp>
      <p:sp>
        <p:nvSpPr>
          <p:cNvPr id="440324" name="TextBox 40"/>
          <p:cNvSpPr txBox="1">
            <a:spLocks noChangeArrowheads="1"/>
          </p:cNvSpPr>
          <p:nvPr/>
        </p:nvSpPr>
        <p:spPr bwMode="auto">
          <a:xfrm>
            <a:off x="5929313" y="1500188"/>
            <a:ext cx="2357437" cy="366712"/>
          </a:xfrm>
          <a:prstGeom prst="rect">
            <a:avLst/>
          </a:prstGeom>
          <a:noFill/>
          <a:ln w="9525">
            <a:noFill/>
            <a:miter lim="800000"/>
            <a:headEnd/>
            <a:tailEnd/>
          </a:ln>
        </p:spPr>
        <p:txBody>
          <a:bodyPr>
            <a:prstTxWarp prst="textNoShape">
              <a:avLst/>
            </a:prstTxWarp>
            <a:spAutoFit/>
          </a:bodyPr>
          <a:lstStyle/>
          <a:p>
            <a:r>
              <a:rPr lang="lt-LT"/>
              <a:t>Evolving </a:t>
            </a:r>
          </a:p>
        </p:txBody>
      </p:sp>
      <p:sp>
        <p:nvSpPr>
          <p:cNvPr id="440325"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40326"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a:spLocks noChangeArrowheads="1"/>
          </p:cNvSpPr>
          <p:nvPr/>
        </p:nvSpPr>
        <p:spPr bwMode="auto">
          <a:xfrm>
            <a:off x="6286500" y="2500313"/>
            <a:ext cx="1285875" cy="1285875"/>
          </a:xfrm>
          <a:prstGeom prst="ellipse">
            <a:avLst/>
          </a:prstGeom>
          <a:solidFill>
            <a:srgbClr val="FF0000"/>
          </a:solidFill>
          <a:ln w="25400">
            <a:solidFill>
              <a:srgbClr val="89A4A7"/>
            </a:solidFill>
            <a:round/>
            <a:headEnd/>
            <a:tailEnd/>
          </a:ln>
        </p:spPr>
        <p:txBody>
          <a:bodyPr anchor="ctr">
            <a:prstTxWarp prst="textNoShape">
              <a:avLst/>
            </a:prstTxWarp>
          </a:bodyPr>
          <a:lstStyle/>
          <a:p>
            <a:pPr algn="ctr">
              <a:defRPr/>
            </a:pPr>
            <a:endParaRPr lang="en-US">
              <a:solidFill>
                <a:schemeClr val="lt1"/>
              </a:solidFill>
              <a:latin typeface="+mn-lt"/>
              <a:ea typeface="+mn-ea"/>
              <a:cs typeface="+mn-cs"/>
            </a:endParaRPr>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0331"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40332"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40333"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40334"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40336"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440341" name="TextBox 49"/>
          <p:cNvSpPr txBox="1">
            <a:spLocks noChangeArrowheads="1"/>
          </p:cNvSpPr>
          <p:nvPr/>
        </p:nvSpPr>
        <p:spPr bwMode="auto">
          <a:xfrm>
            <a:off x="4535488" y="1958975"/>
            <a:ext cx="3924300" cy="822325"/>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Forget old data and retrain at a fixed rate</a:t>
            </a:r>
            <a:endParaRPr lang="en-US" sz="2400">
              <a:solidFill>
                <a:srgbClr val="FF0000"/>
              </a:solidFill>
            </a:endParaRPr>
          </a:p>
        </p:txBody>
      </p:sp>
      <p:sp>
        <p:nvSpPr>
          <p:cNvPr id="2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31</a:t>
            </a:fld>
            <a:endParaRPr lang="en-US" dirty="0"/>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traight Connector 2"/>
          <p:cNvSpPr/>
          <p:nvPr/>
        </p:nvSpPr>
        <p:spPr>
          <a:xfrm>
            <a:off x="1347788" y="1916113"/>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 name="TextBox 3"/>
          <p:cNvSpPr txBox="1"/>
          <p:nvPr/>
        </p:nvSpPr>
        <p:spPr>
          <a:xfrm>
            <a:off x="7167563" y="1512888"/>
            <a:ext cx="904875" cy="417512"/>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200">
                <a:latin typeface="Arial" charset="0"/>
                <a:ea typeface="Lucida Sans Unicode" charset="0"/>
                <a:cs typeface="Tahoma" charset="0"/>
              </a:rPr>
              <a:t>time</a:t>
            </a:r>
            <a:endParaRPr lang="en-US" sz="2200">
              <a:latin typeface="Arial" charset="0"/>
              <a:ea typeface="Lucida Sans Unicode" charset="0"/>
              <a:cs typeface="Tahoma" charset="0"/>
            </a:endParaRPr>
          </a:p>
        </p:txBody>
      </p:sp>
      <p:sp>
        <p:nvSpPr>
          <p:cNvPr id="6" name="Freeform 5"/>
          <p:cNvSpPr/>
          <p:nvPr/>
        </p:nvSpPr>
        <p:spPr>
          <a:xfrm>
            <a:off x="1471613" y="1216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7" name="Freeform 6"/>
          <p:cNvSpPr/>
          <p:nvPr/>
        </p:nvSpPr>
        <p:spPr>
          <a:xfrm>
            <a:off x="1471613" y="17240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8" name="Freeform 7"/>
          <p:cNvSpPr/>
          <p:nvPr/>
        </p:nvSpPr>
        <p:spPr>
          <a:xfrm>
            <a:off x="2165350" y="1216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9" name="Freeform 8"/>
          <p:cNvSpPr/>
          <p:nvPr/>
        </p:nvSpPr>
        <p:spPr>
          <a:xfrm>
            <a:off x="2165350" y="17240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 name="Freeform 9"/>
          <p:cNvSpPr/>
          <p:nvPr/>
        </p:nvSpPr>
        <p:spPr>
          <a:xfrm>
            <a:off x="2859088" y="1216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 name="Freeform 10"/>
          <p:cNvSpPr/>
          <p:nvPr/>
        </p:nvSpPr>
        <p:spPr>
          <a:xfrm>
            <a:off x="2859088" y="17240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2" name="Freeform 11"/>
          <p:cNvSpPr/>
          <p:nvPr/>
        </p:nvSpPr>
        <p:spPr>
          <a:xfrm>
            <a:off x="4791075" y="1216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3" name="Freeform 12"/>
          <p:cNvSpPr/>
          <p:nvPr/>
        </p:nvSpPr>
        <p:spPr>
          <a:xfrm>
            <a:off x="4791075" y="17240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 name="Freeform 13"/>
          <p:cNvSpPr/>
          <p:nvPr/>
        </p:nvSpPr>
        <p:spPr>
          <a:xfrm>
            <a:off x="4073525" y="1216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5" name="Freeform 14"/>
          <p:cNvSpPr/>
          <p:nvPr/>
        </p:nvSpPr>
        <p:spPr>
          <a:xfrm>
            <a:off x="4073525" y="17240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6" name="Freeform 15"/>
          <p:cNvSpPr/>
          <p:nvPr/>
        </p:nvSpPr>
        <p:spPr>
          <a:xfrm>
            <a:off x="3602038" y="1216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 name="Freeform 16"/>
          <p:cNvSpPr/>
          <p:nvPr/>
        </p:nvSpPr>
        <p:spPr>
          <a:xfrm>
            <a:off x="3602038" y="17240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8" name="Freeform 17"/>
          <p:cNvSpPr/>
          <p:nvPr/>
        </p:nvSpPr>
        <p:spPr>
          <a:xfrm>
            <a:off x="5357813" y="12144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36" name="Straight Connector 35"/>
          <p:cNvSpPr/>
          <p:nvPr/>
        </p:nvSpPr>
        <p:spPr>
          <a:xfrm>
            <a:off x="1357313" y="3273425"/>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38" name="Freeform 37"/>
          <p:cNvSpPr/>
          <p:nvPr/>
        </p:nvSpPr>
        <p:spPr>
          <a:xfrm>
            <a:off x="1481138" y="25733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39" name="Freeform 38"/>
          <p:cNvSpPr/>
          <p:nvPr/>
        </p:nvSpPr>
        <p:spPr>
          <a:xfrm>
            <a:off x="1481138" y="30813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0" name="Freeform 39"/>
          <p:cNvSpPr/>
          <p:nvPr/>
        </p:nvSpPr>
        <p:spPr>
          <a:xfrm>
            <a:off x="2174875" y="25733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41" name="Freeform 40"/>
          <p:cNvSpPr/>
          <p:nvPr/>
        </p:nvSpPr>
        <p:spPr>
          <a:xfrm>
            <a:off x="2174875" y="30813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2" name="Freeform 41"/>
          <p:cNvSpPr/>
          <p:nvPr/>
        </p:nvSpPr>
        <p:spPr>
          <a:xfrm>
            <a:off x="2868613" y="25733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43" name="Freeform 42"/>
          <p:cNvSpPr/>
          <p:nvPr/>
        </p:nvSpPr>
        <p:spPr>
          <a:xfrm>
            <a:off x="2868613" y="30813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4" name="Freeform 43"/>
          <p:cNvSpPr/>
          <p:nvPr/>
        </p:nvSpPr>
        <p:spPr>
          <a:xfrm>
            <a:off x="4800600" y="25733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45" name="Freeform 44"/>
          <p:cNvSpPr/>
          <p:nvPr/>
        </p:nvSpPr>
        <p:spPr>
          <a:xfrm>
            <a:off x="4800600" y="30813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6" name="Freeform 45"/>
          <p:cNvSpPr/>
          <p:nvPr/>
        </p:nvSpPr>
        <p:spPr>
          <a:xfrm>
            <a:off x="4083050" y="25733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7" name="Freeform 46"/>
          <p:cNvSpPr/>
          <p:nvPr/>
        </p:nvSpPr>
        <p:spPr>
          <a:xfrm>
            <a:off x="4083050" y="30813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8" name="Freeform 47"/>
          <p:cNvSpPr/>
          <p:nvPr/>
        </p:nvSpPr>
        <p:spPr>
          <a:xfrm>
            <a:off x="3611563" y="25733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49" name="Freeform 48"/>
          <p:cNvSpPr/>
          <p:nvPr/>
        </p:nvSpPr>
        <p:spPr>
          <a:xfrm>
            <a:off x="3611563" y="30813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50" name="Freeform 49"/>
          <p:cNvSpPr/>
          <p:nvPr/>
        </p:nvSpPr>
        <p:spPr>
          <a:xfrm>
            <a:off x="5367338" y="257175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51" name="Freeform 50"/>
          <p:cNvSpPr/>
          <p:nvPr/>
        </p:nvSpPr>
        <p:spPr>
          <a:xfrm>
            <a:off x="5367338" y="307816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52" name="Freeform 51"/>
          <p:cNvSpPr/>
          <p:nvPr/>
        </p:nvSpPr>
        <p:spPr>
          <a:xfrm>
            <a:off x="5762625" y="257175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53" name="Freeform 52"/>
          <p:cNvSpPr/>
          <p:nvPr/>
        </p:nvSpPr>
        <p:spPr>
          <a:xfrm>
            <a:off x="5762625" y="307816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54" name="Freeform 53"/>
          <p:cNvSpPr/>
          <p:nvPr/>
        </p:nvSpPr>
        <p:spPr>
          <a:xfrm>
            <a:off x="6262688" y="257175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58" name="Straight Connector 57"/>
          <p:cNvSpPr/>
          <p:nvPr/>
        </p:nvSpPr>
        <p:spPr>
          <a:xfrm>
            <a:off x="1357313" y="4702175"/>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60" name="Freeform 59"/>
          <p:cNvSpPr/>
          <p:nvPr/>
        </p:nvSpPr>
        <p:spPr>
          <a:xfrm>
            <a:off x="1481138" y="40020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61" name="Freeform 60"/>
          <p:cNvSpPr/>
          <p:nvPr/>
        </p:nvSpPr>
        <p:spPr>
          <a:xfrm>
            <a:off x="1481138" y="451008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62" name="Freeform 61"/>
          <p:cNvSpPr/>
          <p:nvPr/>
        </p:nvSpPr>
        <p:spPr>
          <a:xfrm>
            <a:off x="2174875" y="40020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63" name="Freeform 62"/>
          <p:cNvSpPr/>
          <p:nvPr/>
        </p:nvSpPr>
        <p:spPr>
          <a:xfrm>
            <a:off x="2174875" y="451008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64" name="Freeform 63"/>
          <p:cNvSpPr/>
          <p:nvPr/>
        </p:nvSpPr>
        <p:spPr>
          <a:xfrm>
            <a:off x="2868613" y="40020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65" name="Freeform 64"/>
          <p:cNvSpPr/>
          <p:nvPr/>
        </p:nvSpPr>
        <p:spPr>
          <a:xfrm>
            <a:off x="2868613" y="451008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66" name="Freeform 65"/>
          <p:cNvSpPr/>
          <p:nvPr/>
        </p:nvSpPr>
        <p:spPr>
          <a:xfrm>
            <a:off x="4800600" y="40020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67" name="Freeform 66"/>
          <p:cNvSpPr/>
          <p:nvPr/>
        </p:nvSpPr>
        <p:spPr>
          <a:xfrm>
            <a:off x="4800600" y="451008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68" name="Freeform 67"/>
          <p:cNvSpPr/>
          <p:nvPr/>
        </p:nvSpPr>
        <p:spPr>
          <a:xfrm>
            <a:off x="4083050" y="40020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69" name="Freeform 68"/>
          <p:cNvSpPr/>
          <p:nvPr/>
        </p:nvSpPr>
        <p:spPr>
          <a:xfrm>
            <a:off x="4083050" y="451008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70" name="Freeform 69"/>
          <p:cNvSpPr/>
          <p:nvPr/>
        </p:nvSpPr>
        <p:spPr>
          <a:xfrm>
            <a:off x="3611563" y="40020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71" name="Freeform 70"/>
          <p:cNvSpPr/>
          <p:nvPr/>
        </p:nvSpPr>
        <p:spPr>
          <a:xfrm>
            <a:off x="3611563" y="451008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72" name="Freeform 71"/>
          <p:cNvSpPr/>
          <p:nvPr/>
        </p:nvSpPr>
        <p:spPr>
          <a:xfrm>
            <a:off x="5367338" y="40005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73" name="Freeform 72"/>
          <p:cNvSpPr/>
          <p:nvPr/>
        </p:nvSpPr>
        <p:spPr>
          <a:xfrm>
            <a:off x="5367338" y="450691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74" name="Freeform 73"/>
          <p:cNvSpPr/>
          <p:nvPr/>
        </p:nvSpPr>
        <p:spPr>
          <a:xfrm>
            <a:off x="5762625" y="40005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75" name="Freeform 74"/>
          <p:cNvSpPr/>
          <p:nvPr/>
        </p:nvSpPr>
        <p:spPr>
          <a:xfrm>
            <a:off x="5762625" y="450691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76" name="Freeform 75"/>
          <p:cNvSpPr/>
          <p:nvPr/>
        </p:nvSpPr>
        <p:spPr>
          <a:xfrm>
            <a:off x="6262688" y="40005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77" name="Freeform 76"/>
          <p:cNvSpPr/>
          <p:nvPr/>
        </p:nvSpPr>
        <p:spPr>
          <a:xfrm>
            <a:off x="6262688" y="450691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78" name="Freeform 77"/>
          <p:cNvSpPr/>
          <p:nvPr/>
        </p:nvSpPr>
        <p:spPr>
          <a:xfrm>
            <a:off x="6905625" y="40005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80" name="Rectangle 79"/>
          <p:cNvSpPr/>
          <p:nvPr/>
        </p:nvSpPr>
        <p:spPr>
          <a:xfrm>
            <a:off x="1143000" y="1143000"/>
            <a:ext cx="4143375"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Straight Connector 80"/>
          <p:cNvSpPr/>
          <p:nvPr/>
        </p:nvSpPr>
        <p:spPr>
          <a:xfrm>
            <a:off x="1357313" y="6059488"/>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82" name="Freeform 81"/>
          <p:cNvSpPr/>
          <p:nvPr/>
        </p:nvSpPr>
        <p:spPr>
          <a:xfrm>
            <a:off x="1481138" y="53594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83" name="Freeform 82"/>
          <p:cNvSpPr/>
          <p:nvPr/>
        </p:nvSpPr>
        <p:spPr>
          <a:xfrm>
            <a:off x="1481138" y="58674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84" name="Freeform 83"/>
          <p:cNvSpPr/>
          <p:nvPr/>
        </p:nvSpPr>
        <p:spPr>
          <a:xfrm>
            <a:off x="2174875" y="53594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85" name="Freeform 84"/>
          <p:cNvSpPr/>
          <p:nvPr/>
        </p:nvSpPr>
        <p:spPr>
          <a:xfrm>
            <a:off x="2174875" y="58674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86" name="Freeform 85"/>
          <p:cNvSpPr/>
          <p:nvPr/>
        </p:nvSpPr>
        <p:spPr>
          <a:xfrm>
            <a:off x="2868613" y="53594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87" name="Freeform 86"/>
          <p:cNvSpPr/>
          <p:nvPr/>
        </p:nvSpPr>
        <p:spPr>
          <a:xfrm>
            <a:off x="2868613" y="58674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88" name="Freeform 87"/>
          <p:cNvSpPr/>
          <p:nvPr/>
        </p:nvSpPr>
        <p:spPr>
          <a:xfrm>
            <a:off x="4800600" y="53594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89" name="Freeform 88"/>
          <p:cNvSpPr/>
          <p:nvPr/>
        </p:nvSpPr>
        <p:spPr>
          <a:xfrm>
            <a:off x="4800600" y="58674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0" name="Freeform 89"/>
          <p:cNvSpPr/>
          <p:nvPr/>
        </p:nvSpPr>
        <p:spPr>
          <a:xfrm>
            <a:off x="4083050" y="53594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1" name="Freeform 90"/>
          <p:cNvSpPr/>
          <p:nvPr/>
        </p:nvSpPr>
        <p:spPr>
          <a:xfrm>
            <a:off x="4083050" y="58674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2" name="Freeform 91"/>
          <p:cNvSpPr/>
          <p:nvPr/>
        </p:nvSpPr>
        <p:spPr>
          <a:xfrm>
            <a:off x="3611563" y="53594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3" name="Freeform 92"/>
          <p:cNvSpPr/>
          <p:nvPr/>
        </p:nvSpPr>
        <p:spPr>
          <a:xfrm>
            <a:off x="3611563" y="58674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4" name="Freeform 93"/>
          <p:cNvSpPr/>
          <p:nvPr/>
        </p:nvSpPr>
        <p:spPr>
          <a:xfrm>
            <a:off x="5367338" y="53578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95" name="Freeform 94"/>
          <p:cNvSpPr/>
          <p:nvPr/>
        </p:nvSpPr>
        <p:spPr>
          <a:xfrm>
            <a:off x="5367338" y="5864225"/>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6" name="Freeform 95"/>
          <p:cNvSpPr/>
          <p:nvPr/>
        </p:nvSpPr>
        <p:spPr>
          <a:xfrm>
            <a:off x="5762625" y="53578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97" name="Freeform 96"/>
          <p:cNvSpPr/>
          <p:nvPr/>
        </p:nvSpPr>
        <p:spPr>
          <a:xfrm>
            <a:off x="5762625" y="5864225"/>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98" name="Freeform 97"/>
          <p:cNvSpPr/>
          <p:nvPr/>
        </p:nvSpPr>
        <p:spPr>
          <a:xfrm>
            <a:off x="6262688" y="53578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99" name="Freeform 98"/>
          <p:cNvSpPr/>
          <p:nvPr/>
        </p:nvSpPr>
        <p:spPr>
          <a:xfrm>
            <a:off x="6262688" y="5864225"/>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0" name="Freeform 99"/>
          <p:cNvSpPr/>
          <p:nvPr/>
        </p:nvSpPr>
        <p:spPr>
          <a:xfrm>
            <a:off x="6905625" y="53578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01" name="Freeform 100"/>
          <p:cNvSpPr/>
          <p:nvPr/>
        </p:nvSpPr>
        <p:spPr>
          <a:xfrm>
            <a:off x="6905625" y="5864225"/>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2" name="Rectangle 101"/>
          <p:cNvSpPr/>
          <p:nvPr/>
        </p:nvSpPr>
        <p:spPr>
          <a:xfrm>
            <a:off x="2000250" y="2428875"/>
            <a:ext cx="4143375"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3" name="Rectangle 102"/>
          <p:cNvSpPr/>
          <p:nvPr/>
        </p:nvSpPr>
        <p:spPr>
          <a:xfrm>
            <a:off x="2643188" y="3857625"/>
            <a:ext cx="4143375"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4" name="Rectangle 103"/>
          <p:cNvSpPr/>
          <p:nvPr/>
        </p:nvSpPr>
        <p:spPr>
          <a:xfrm>
            <a:off x="3286125" y="5143500"/>
            <a:ext cx="4143375"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5" name="Freeform 104"/>
          <p:cNvSpPr/>
          <p:nvPr/>
        </p:nvSpPr>
        <p:spPr>
          <a:xfrm>
            <a:off x="7500938" y="538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08" name="Title 107"/>
          <p:cNvSpPr>
            <a:spLocks noGrp="1"/>
          </p:cNvSpPr>
          <p:nvPr>
            <p:ph type="title"/>
          </p:nvPr>
        </p:nvSpPr>
        <p:spPr/>
        <p:txBody>
          <a:bodyPr>
            <a:normAutofit/>
          </a:bodyPr>
          <a:lstStyle/>
          <a:p>
            <a:r>
              <a:rPr lang="en-US" dirty="0"/>
              <a:t>Fixed</a:t>
            </a:r>
            <a:r>
              <a:rPr lang="en-US" dirty="0">
                <a:solidFill>
                  <a:schemeClr val="bg1"/>
                </a:solidFill>
                <a:effectLst>
                  <a:outerShdw blurRad="38100" dist="38100" dir="2700000" algn="tl">
                    <a:srgbClr val="000000"/>
                  </a:outerShdw>
                </a:effectLst>
              </a:rPr>
              <a:t> </a:t>
            </a:r>
            <a:r>
              <a:rPr lang="en-US" dirty="0"/>
              <a:t>Training Window</a:t>
            </a:r>
          </a:p>
        </p:txBody>
      </p:sp>
      <p:sp>
        <p:nvSpPr>
          <p:cNvPr id="10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32</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1" name="TextBox 39"/>
          <p:cNvSpPr txBox="1">
            <a:spLocks noChangeArrowheads="1"/>
          </p:cNvSpPr>
          <p:nvPr/>
        </p:nvSpPr>
        <p:spPr bwMode="auto">
          <a:xfrm>
            <a:off x="3000375" y="1500188"/>
            <a:ext cx="2357438" cy="366712"/>
          </a:xfrm>
          <a:prstGeom prst="rect">
            <a:avLst/>
          </a:prstGeom>
          <a:noFill/>
          <a:ln w="9525">
            <a:noFill/>
            <a:miter lim="800000"/>
            <a:headEnd/>
            <a:tailEnd/>
          </a:ln>
        </p:spPr>
        <p:txBody>
          <a:bodyPr>
            <a:prstTxWarp prst="textNoShape">
              <a:avLst/>
            </a:prstTxWarp>
            <a:spAutoFit/>
          </a:bodyPr>
          <a:lstStyle/>
          <a:p>
            <a:r>
              <a:rPr lang="lt-LT"/>
              <a:t>Triggering</a:t>
            </a:r>
          </a:p>
        </p:txBody>
      </p:sp>
      <p:sp>
        <p:nvSpPr>
          <p:cNvPr id="442372" name="TextBox 40"/>
          <p:cNvSpPr txBox="1">
            <a:spLocks noChangeArrowheads="1"/>
          </p:cNvSpPr>
          <p:nvPr/>
        </p:nvSpPr>
        <p:spPr bwMode="auto">
          <a:xfrm>
            <a:off x="5929313" y="1500188"/>
            <a:ext cx="2357437" cy="366712"/>
          </a:xfrm>
          <a:prstGeom prst="rect">
            <a:avLst/>
          </a:prstGeom>
          <a:noFill/>
          <a:ln w="9525">
            <a:noFill/>
            <a:miter lim="800000"/>
            <a:headEnd/>
            <a:tailEnd/>
          </a:ln>
        </p:spPr>
        <p:txBody>
          <a:bodyPr>
            <a:prstTxWarp prst="textNoShape">
              <a:avLst/>
            </a:prstTxWarp>
            <a:spAutoFit/>
          </a:bodyPr>
          <a:lstStyle/>
          <a:p>
            <a:r>
              <a:rPr lang="lt-LT"/>
              <a:t>Evolving </a:t>
            </a:r>
            <a:endParaRPr lang="en-US"/>
          </a:p>
        </p:txBody>
      </p:sp>
      <p:sp>
        <p:nvSpPr>
          <p:cNvPr id="442373"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42374"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a:spLocks noChangeArrowheads="1"/>
          </p:cNvSpPr>
          <p:nvPr/>
        </p:nvSpPr>
        <p:spPr bwMode="auto">
          <a:xfrm>
            <a:off x="3357563" y="2428875"/>
            <a:ext cx="1285875" cy="1285875"/>
          </a:xfrm>
          <a:prstGeom prst="ellipse">
            <a:avLst/>
          </a:prstGeom>
          <a:solidFill>
            <a:srgbClr val="FF0000"/>
          </a:solidFill>
          <a:ln w="25400">
            <a:solidFill>
              <a:srgbClr val="89A4A7"/>
            </a:solidFill>
            <a:round/>
            <a:headEnd/>
            <a:tailEnd/>
          </a:ln>
        </p:spPr>
        <p:txBody>
          <a:bodyPr anchor="ctr">
            <a:prstTxWarp prst="textNoShape">
              <a:avLst/>
            </a:prstTxWarp>
          </a:bodyPr>
          <a:lstStyle/>
          <a:p>
            <a:pPr algn="ctr">
              <a:defRPr/>
            </a:pPr>
            <a:endParaRPr lang="en-US">
              <a:solidFill>
                <a:schemeClr val="lt1"/>
              </a:solidFill>
              <a:latin typeface="+mn-lt"/>
              <a:ea typeface="+mn-ea"/>
              <a:cs typeface="+mn-cs"/>
            </a:endParaRPr>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2379"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42380"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42381"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42382"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42383"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442387" name="TextBox 49"/>
          <p:cNvSpPr txBox="1">
            <a:spLocks noChangeArrowheads="1"/>
          </p:cNvSpPr>
          <p:nvPr/>
        </p:nvSpPr>
        <p:spPr bwMode="auto">
          <a:xfrm>
            <a:off x="2447925" y="1958975"/>
            <a:ext cx="3924300" cy="457200"/>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Detect a change and cut</a:t>
            </a:r>
            <a:endParaRPr lang="en-US" sz="2400">
              <a:solidFill>
                <a:srgbClr val="FF0000"/>
              </a:solidFill>
            </a:endParaRPr>
          </a:p>
        </p:txBody>
      </p:sp>
      <p:sp>
        <p:nvSpPr>
          <p:cNvPr id="16" name="Title 15"/>
          <p:cNvSpPr>
            <a:spLocks noGrp="1"/>
          </p:cNvSpPr>
          <p:nvPr>
            <p:ph type="title"/>
          </p:nvPr>
        </p:nvSpPr>
        <p:spPr/>
        <p:txBody>
          <a:bodyPr/>
          <a:lstStyle/>
          <a:p>
            <a:r>
              <a:rPr lang="en-US" dirty="0"/>
              <a:t>Closer Look</a:t>
            </a:r>
          </a:p>
        </p:txBody>
      </p:sp>
      <p:sp>
        <p:nvSpPr>
          <p:cNvPr id="2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33</a:t>
            </a:fld>
            <a:endParaRPr lang="en-US" dirty="0"/>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Straight Connector 97"/>
          <p:cNvSpPr/>
          <p:nvPr/>
        </p:nvSpPr>
        <p:spPr>
          <a:xfrm>
            <a:off x="1357313" y="2273300"/>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99" name="Freeform 98"/>
          <p:cNvSpPr/>
          <p:nvPr/>
        </p:nvSpPr>
        <p:spPr>
          <a:xfrm>
            <a:off x="1481138" y="157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00" name="Freeform 99"/>
          <p:cNvSpPr/>
          <p:nvPr/>
        </p:nvSpPr>
        <p:spPr>
          <a:xfrm>
            <a:off x="1481138" y="208121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1" name="Freeform 100"/>
          <p:cNvSpPr/>
          <p:nvPr/>
        </p:nvSpPr>
        <p:spPr>
          <a:xfrm>
            <a:off x="2174875" y="157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02" name="Freeform 101"/>
          <p:cNvSpPr/>
          <p:nvPr/>
        </p:nvSpPr>
        <p:spPr>
          <a:xfrm>
            <a:off x="2174875" y="208121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3" name="Freeform 102"/>
          <p:cNvSpPr/>
          <p:nvPr/>
        </p:nvSpPr>
        <p:spPr>
          <a:xfrm>
            <a:off x="2868613" y="157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04" name="Freeform 103"/>
          <p:cNvSpPr/>
          <p:nvPr/>
        </p:nvSpPr>
        <p:spPr>
          <a:xfrm>
            <a:off x="2868613" y="208121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5" name="Freeform 104"/>
          <p:cNvSpPr/>
          <p:nvPr/>
        </p:nvSpPr>
        <p:spPr>
          <a:xfrm>
            <a:off x="4800600" y="157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06" name="Freeform 105"/>
          <p:cNvSpPr/>
          <p:nvPr/>
        </p:nvSpPr>
        <p:spPr>
          <a:xfrm>
            <a:off x="4800600" y="208121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7" name="Freeform 106"/>
          <p:cNvSpPr/>
          <p:nvPr/>
        </p:nvSpPr>
        <p:spPr>
          <a:xfrm>
            <a:off x="4083050" y="157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8" name="Freeform 107"/>
          <p:cNvSpPr/>
          <p:nvPr/>
        </p:nvSpPr>
        <p:spPr>
          <a:xfrm>
            <a:off x="4083050" y="208121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09" name="Freeform 108"/>
          <p:cNvSpPr/>
          <p:nvPr/>
        </p:nvSpPr>
        <p:spPr>
          <a:xfrm>
            <a:off x="3611563" y="15732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0" name="Freeform 109"/>
          <p:cNvSpPr/>
          <p:nvPr/>
        </p:nvSpPr>
        <p:spPr>
          <a:xfrm>
            <a:off x="3611563" y="208121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1" name="Freeform 110"/>
          <p:cNvSpPr/>
          <p:nvPr/>
        </p:nvSpPr>
        <p:spPr>
          <a:xfrm>
            <a:off x="5367338" y="1571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2" name="Freeform 111"/>
          <p:cNvSpPr/>
          <p:nvPr/>
        </p:nvSpPr>
        <p:spPr>
          <a:xfrm>
            <a:off x="5367338" y="2078038"/>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3" name="Freeform 112"/>
          <p:cNvSpPr/>
          <p:nvPr/>
        </p:nvSpPr>
        <p:spPr>
          <a:xfrm>
            <a:off x="5762625" y="1571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4" name="Freeform 113"/>
          <p:cNvSpPr/>
          <p:nvPr/>
        </p:nvSpPr>
        <p:spPr>
          <a:xfrm>
            <a:off x="5762625" y="2078038"/>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5" name="Freeform 114"/>
          <p:cNvSpPr/>
          <p:nvPr/>
        </p:nvSpPr>
        <p:spPr>
          <a:xfrm>
            <a:off x="6262688" y="1571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37" name="Straight Connector 136"/>
          <p:cNvSpPr/>
          <p:nvPr/>
        </p:nvSpPr>
        <p:spPr>
          <a:xfrm>
            <a:off x="1357313" y="5630863"/>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44" name="Freeform 143"/>
          <p:cNvSpPr/>
          <p:nvPr/>
        </p:nvSpPr>
        <p:spPr>
          <a:xfrm>
            <a:off x="4800600" y="4930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45" name="Freeform 144"/>
          <p:cNvSpPr/>
          <p:nvPr/>
        </p:nvSpPr>
        <p:spPr>
          <a:xfrm>
            <a:off x="4800600" y="54387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6" name="Freeform 145"/>
          <p:cNvSpPr/>
          <p:nvPr/>
        </p:nvSpPr>
        <p:spPr>
          <a:xfrm>
            <a:off x="4083050" y="4930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7" name="Freeform 146"/>
          <p:cNvSpPr/>
          <p:nvPr/>
        </p:nvSpPr>
        <p:spPr>
          <a:xfrm>
            <a:off x="4083050" y="54387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8" name="Freeform 147"/>
          <p:cNvSpPr/>
          <p:nvPr/>
        </p:nvSpPr>
        <p:spPr>
          <a:xfrm>
            <a:off x="3611563" y="4930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9" name="Freeform 148"/>
          <p:cNvSpPr/>
          <p:nvPr/>
        </p:nvSpPr>
        <p:spPr>
          <a:xfrm>
            <a:off x="3611563" y="54387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50" name="Freeform 149"/>
          <p:cNvSpPr/>
          <p:nvPr/>
        </p:nvSpPr>
        <p:spPr>
          <a:xfrm>
            <a:off x="5367338" y="49291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51" name="Freeform 150"/>
          <p:cNvSpPr/>
          <p:nvPr/>
        </p:nvSpPr>
        <p:spPr>
          <a:xfrm>
            <a:off x="5367338" y="5435600"/>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52" name="Freeform 151"/>
          <p:cNvSpPr/>
          <p:nvPr/>
        </p:nvSpPr>
        <p:spPr>
          <a:xfrm>
            <a:off x="5762625" y="49291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53" name="Freeform 152"/>
          <p:cNvSpPr/>
          <p:nvPr/>
        </p:nvSpPr>
        <p:spPr>
          <a:xfrm>
            <a:off x="5762625" y="5435600"/>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54" name="Freeform 153"/>
          <p:cNvSpPr/>
          <p:nvPr/>
        </p:nvSpPr>
        <p:spPr>
          <a:xfrm>
            <a:off x="6262688" y="49291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60" name="Rectangle 159"/>
          <p:cNvSpPr/>
          <p:nvPr/>
        </p:nvSpPr>
        <p:spPr>
          <a:xfrm>
            <a:off x="3286125" y="4714875"/>
            <a:ext cx="2857500"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2" name="Lightning Bolt 161"/>
          <p:cNvSpPr/>
          <p:nvPr/>
        </p:nvSpPr>
        <p:spPr>
          <a:xfrm>
            <a:off x="3071813" y="1000125"/>
            <a:ext cx="428625" cy="78581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3" name="Straight Connector 162"/>
          <p:cNvSpPr/>
          <p:nvPr/>
        </p:nvSpPr>
        <p:spPr>
          <a:xfrm>
            <a:off x="1357313" y="3916363"/>
            <a:ext cx="6796087"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64" name="Freeform 163"/>
          <p:cNvSpPr/>
          <p:nvPr/>
        </p:nvSpPr>
        <p:spPr>
          <a:xfrm>
            <a:off x="1481138" y="32162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65" name="Freeform 164"/>
          <p:cNvSpPr/>
          <p:nvPr/>
        </p:nvSpPr>
        <p:spPr>
          <a:xfrm>
            <a:off x="1481138" y="37242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66" name="Freeform 165"/>
          <p:cNvSpPr/>
          <p:nvPr/>
        </p:nvSpPr>
        <p:spPr>
          <a:xfrm>
            <a:off x="2174875" y="32162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67" name="Freeform 166"/>
          <p:cNvSpPr/>
          <p:nvPr/>
        </p:nvSpPr>
        <p:spPr>
          <a:xfrm>
            <a:off x="2174875" y="37242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68" name="Freeform 167"/>
          <p:cNvSpPr/>
          <p:nvPr/>
        </p:nvSpPr>
        <p:spPr>
          <a:xfrm>
            <a:off x="2868613" y="32162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69" name="Freeform 168"/>
          <p:cNvSpPr/>
          <p:nvPr/>
        </p:nvSpPr>
        <p:spPr>
          <a:xfrm>
            <a:off x="2868613" y="37242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0" name="Freeform 169"/>
          <p:cNvSpPr/>
          <p:nvPr/>
        </p:nvSpPr>
        <p:spPr>
          <a:xfrm>
            <a:off x="4800600" y="32162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1" name="Freeform 170"/>
          <p:cNvSpPr/>
          <p:nvPr/>
        </p:nvSpPr>
        <p:spPr>
          <a:xfrm>
            <a:off x="4800600" y="37242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2" name="Freeform 171"/>
          <p:cNvSpPr/>
          <p:nvPr/>
        </p:nvSpPr>
        <p:spPr>
          <a:xfrm>
            <a:off x="4083050" y="32162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3" name="Freeform 172"/>
          <p:cNvSpPr/>
          <p:nvPr/>
        </p:nvSpPr>
        <p:spPr>
          <a:xfrm>
            <a:off x="4083050" y="37242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4" name="Freeform 173"/>
          <p:cNvSpPr/>
          <p:nvPr/>
        </p:nvSpPr>
        <p:spPr>
          <a:xfrm>
            <a:off x="3611563" y="32162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5" name="Freeform 174"/>
          <p:cNvSpPr/>
          <p:nvPr/>
        </p:nvSpPr>
        <p:spPr>
          <a:xfrm>
            <a:off x="3611563" y="37242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6" name="Freeform 175"/>
          <p:cNvSpPr/>
          <p:nvPr/>
        </p:nvSpPr>
        <p:spPr>
          <a:xfrm>
            <a:off x="5367338" y="32146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7" name="Freeform 176"/>
          <p:cNvSpPr/>
          <p:nvPr/>
        </p:nvSpPr>
        <p:spPr>
          <a:xfrm>
            <a:off x="5367338" y="3721100"/>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8" name="Freeform 177"/>
          <p:cNvSpPr/>
          <p:nvPr/>
        </p:nvSpPr>
        <p:spPr>
          <a:xfrm>
            <a:off x="5762625" y="32146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9" name="Freeform 178"/>
          <p:cNvSpPr/>
          <p:nvPr/>
        </p:nvSpPr>
        <p:spPr>
          <a:xfrm>
            <a:off x="5762625" y="3721100"/>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80" name="Freeform 179"/>
          <p:cNvSpPr/>
          <p:nvPr/>
        </p:nvSpPr>
        <p:spPr>
          <a:xfrm>
            <a:off x="6262688" y="32146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cxnSp>
        <p:nvCxnSpPr>
          <p:cNvPr id="182" name="Straight Connector 181"/>
          <p:cNvCxnSpPr/>
          <p:nvPr/>
        </p:nvCxnSpPr>
        <p:spPr>
          <a:xfrm rot="16200000" flipH="1">
            <a:off x="1500188" y="2928938"/>
            <a:ext cx="1571625" cy="1571625"/>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rot="10800000" flipV="1">
            <a:off x="1500188" y="2857500"/>
            <a:ext cx="1785937" cy="1357313"/>
          </a:xfrm>
          <a:prstGeom prst="line">
            <a:avLst/>
          </a:prstGeom>
          <a:ln w="63500">
            <a:solidFill>
              <a:srgbClr val="0070C0"/>
            </a:solidFill>
          </a:ln>
        </p:spPr>
        <p:style>
          <a:lnRef idx="1">
            <a:schemeClr val="accent1"/>
          </a:lnRef>
          <a:fillRef idx="0">
            <a:schemeClr val="accent1"/>
          </a:fillRef>
          <a:effectRef idx="0">
            <a:schemeClr val="accent1"/>
          </a:effectRef>
          <a:fontRef idx="minor">
            <a:schemeClr val="tx1"/>
          </a:fontRef>
        </p:style>
      </p:cxnSp>
      <p:sp>
        <p:nvSpPr>
          <p:cNvPr id="57" name="Title 56"/>
          <p:cNvSpPr>
            <a:spLocks noGrp="1"/>
          </p:cNvSpPr>
          <p:nvPr>
            <p:ph type="title"/>
          </p:nvPr>
        </p:nvSpPr>
        <p:spPr>
          <a:xfrm>
            <a:off x="457200" y="44624"/>
            <a:ext cx="8229600" cy="945976"/>
          </a:xfrm>
        </p:spPr>
        <p:txBody>
          <a:bodyPr>
            <a:normAutofit/>
          </a:bodyPr>
          <a:lstStyle/>
          <a:p>
            <a:r>
              <a:rPr lang="en-US" dirty="0"/>
              <a:t>Variable Training Window</a:t>
            </a:r>
          </a:p>
        </p:txBody>
      </p:sp>
      <p:sp>
        <p:nvSpPr>
          <p:cNvPr id="6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34</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lt-LT" dirty="0"/>
              <a:t>Change </a:t>
            </a:r>
            <a:r>
              <a:rPr lang="en-US" dirty="0"/>
              <a:t>D</a:t>
            </a:r>
            <a:r>
              <a:rPr lang="lt-LT" dirty="0"/>
              <a:t>etection</a:t>
            </a:r>
            <a:endParaRPr lang="en-US" dirty="0"/>
          </a:p>
        </p:txBody>
      </p:sp>
      <p:sp>
        <p:nvSpPr>
          <p:cNvPr id="444430" name="Rectangle 14"/>
          <p:cNvSpPr>
            <a:spLocks noGrp="1" noChangeArrowheads="1"/>
          </p:cNvSpPr>
          <p:nvPr>
            <p:ph idx="1"/>
          </p:nvPr>
        </p:nvSpPr>
        <p:spPr/>
        <p:txBody>
          <a:bodyPr/>
          <a:lstStyle/>
          <a:p>
            <a:r>
              <a:rPr lang="lt-LT"/>
              <a:t>Where to look for a change?</a:t>
            </a:r>
          </a:p>
        </p:txBody>
      </p:sp>
      <p:sp>
        <p:nvSpPr>
          <p:cNvPr id="444421" name="AutoShape 5"/>
          <p:cNvSpPr>
            <a:spLocks noChangeArrowheads="1"/>
          </p:cNvSpPr>
          <p:nvPr/>
        </p:nvSpPr>
        <p:spPr bwMode="auto">
          <a:xfrm>
            <a:off x="1404938" y="2709863"/>
            <a:ext cx="2087562" cy="1152525"/>
          </a:xfrm>
          <a:prstGeom prst="notchedRightArrow">
            <a:avLst>
              <a:gd name="adj1" fmla="val 50000"/>
              <a:gd name="adj2" fmla="val 45282"/>
            </a:avLst>
          </a:prstGeom>
          <a:solidFill>
            <a:srgbClr val="CDCDEF"/>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4422" name="AutoShape 6"/>
          <p:cNvSpPr>
            <a:spLocks noChangeArrowheads="1"/>
          </p:cNvSpPr>
          <p:nvPr/>
        </p:nvSpPr>
        <p:spPr bwMode="auto">
          <a:xfrm>
            <a:off x="3636963" y="2566988"/>
            <a:ext cx="2016125" cy="1295400"/>
          </a:xfrm>
          <a:prstGeom prst="cube">
            <a:avLst>
              <a:gd name="adj"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4424" name="AutoShape 8"/>
          <p:cNvSpPr>
            <a:spLocks noChangeArrowheads="1"/>
          </p:cNvSpPr>
          <p:nvPr/>
        </p:nvSpPr>
        <p:spPr bwMode="auto">
          <a:xfrm>
            <a:off x="5797550" y="2636838"/>
            <a:ext cx="1728788" cy="1152525"/>
          </a:xfrm>
          <a:prstGeom prst="rightArrow">
            <a:avLst>
              <a:gd name="adj1" fmla="val 50000"/>
              <a:gd name="adj2" fmla="val 37500"/>
            </a:avLst>
          </a:prstGeom>
          <a:solidFill>
            <a:srgbClr val="FFFF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4425" name="AutoShape 9"/>
          <p:cNvSpPr>
            <a:spLocks noChangeArrowheads="1"/>
          </p:cNvSpPr>
          <p:nvPr/>
        </p:nvSpPr>
        <p:spPr bwMode="auto">
          <a:xfrm>
            <a:off x="6086475" y="3860800"/>
            <a:ext cx="2085975" cy="1152525"/>
          </a:xfrm>
          <a:prstGeom prst="bevel">
            <a:avLst>
              <a:gd name="adj" fmla="val 14704"/>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4426" name="Text Box 10"/>
          <p:cNvSpPr txBox="1">
            <a:spLocks noChangeArrowheads="1"/>
          </p:cNvSpPr>
          <p:nvPr/>
        </p:nvSpPr>
        <p:spPr bwMode="auto">
          <a:xfrm>
            <a:off x="1908175" y="3044825"/>
            <a:ext cx="917575" cy="457200"/>
          </a:xfrm>
          <a:prstGeom prst="rect">
            <a:avLst/>
          </a:prstGeom>
          <a:noFill/>
          <a:ln w="9525">
            <a:noFill/>
            <a:miter lim="800000"/>
            <a:headEnd/>
            <a:tailEnd/>
          </a:ln>
          <a:effectLst/>
        </p:spPr>
        <p:txBody>
          <a:bodyPr wrap="none">
            <a:prstTxWarp prst="textNoShape">
              <a:avLst/>
            </a:prstTxWarp>
            <a:spAutoFit/>
          </a:bodyPr>
          <a:lstStyle/>
          <a:p>
            <a:r>
              <a:rPr lang="lt-LT" sz="2400"/>
              <a:t>input</a:t>
            </a:r>
          </a:p>
        </p:txBody>
      </p:sp>
      <p:sp>
        <p:nvSpPr>
          <p:cNvPr id="444427" name="Text Box 11"/>
          <p:cNvSpPr txBox="1">
            <a:spLocks noChangeArrowheads="1"/>
          </p:cNvSpPr>
          <p:nvPr/>
        </p:nvSpPr>
        <p:spPr bwMode="auto">
          <a:xfrm>
            <a:off x="3924300" y="3127375"/>
            <a:ext cx="1182688" cy="519113"/>
          </a:xfrm>
          <a:prstGeom prst="rect">
            <a:avLst/>
          </a:prstGeom>
          <a:noFill/>
          <a:ln w="9525">
            <a:noFill/>
            <a:miter lim="800000"/>
            <a:headEnd/>
            <a:tailEnd/>
          </a:ln>
          <a:effectLst/>
        </p:spPr>
        <p:txBody>
          <a:bodyPr wrap="none">
            <a:prstTxWarp prst="textNoShape">
              <a:avLst/>
            </a:prstTxWarp>
            <a:spAutoFit/>
          </a:bodyPr>
          <a:lstStyle/>
          <a:p>
            <a:r>
              <a:rPr lang="lt-LT" sz="2800"/>
              <a:t>model</a:t>
            </a:r>
          </a:p>
        </p:txBody>
      </p:sp>
      <p:sp>
        <p:nvSpPr>
          <p:cNvPr id="444428" name="Text Box 12"/>
          <p:cNvSpPr txBox="1">
            <a:spLocks noChangeArrowheads="1"/>
          </p:cNvSpPr>
          <p:nvPr/>
        </p:nvSpPr>
        <p:spPr bwMode="auto">
          <a:xfrm>
            <a:off x="6142038" y="2973388"/>
            <a:ext cx="1101725" cy="457200"/>
          </a:xfrm>
          <a:prstGeom prst="rect">
            <a:avLst/>
          </a:prstGeom>
          <a:noFill/>
          <a:ln w="9525">
            <a:noFill/>
            <a:miter lim="800000"/>
            <a:headEnd/>
            <a:tailEnd/>
          </a:ln>
          <a:effectLst/>
        </p:spPr>
        <p:txBody>
          <a:bodyPr wrap="none">
            <a:prstTxWarp prst="textNoShape">
              <a:avLst/>
            </a:prstTxWarp>
            <a:spAutoFit/>
          </a:bodyPr>
          <a:lstStyle/>
          <a:p>
            <a:r>
              <a:rPr lang="lt-LT" sz="2400"/>
              <a:t>output</a:t>
            </a:r>
          </a:p>
        </p:txBody>
      </p:sp>
      <p:sp>
        <p:nvSpPr>
          <p:cNvPr id="444429" name="Text Box 13"/>
          <p:cNvSpPr txBox="1">
            <a:spLocks noChangeArrowheads="1"/>
          </p:cNvSpPr>
          <p:nvPr/>
        </p:nvSpPr>
        <p:spPr bwMode="auto">
          <a:xfrm>
            <a:off x="6197600" y="4005263"/>
            <a:ext cx="1903413" cy="822325"/>
          </a:xfrm>
          <a:prstGeom prst="rect">
            <a:avLst/>
          </a:prstGeom>
          <a:noFill/>
          <a:ln w="9525">
            <a:noFill/>
            <a:miter lim="800000"/>
            <a:headEnd/>
            <a:tailEnd/>
          </a:ln>
          <a:effectLst/>
        </p:spPr>
        <p:txBody>
          <a:bodyPr wrap="none">
            <a:prstTxWarp prst="textNoShape">
              <a:avLst/>
            </a:prstTxWarp>
            <a:spAutoFit/>
          </a:bodyPr>
          <a:lstStyle/>
          <a:p>
            <a:r>
              <a:rPr lang="lt-LT" sz="2400"/>
              <a:t>performance</a:t>
            </a:r>
          </a:p>
          <a:p>
            <a:r>
              <a:rPr lang="lt-LT" sz="2400"/>
              <a:t>monitoring</a:t>
            </a:r>
          </a:p>
        </p:txBody>
      </p:sp>
      <p:sp>
        <p:nvSpPr>
          <p:cNvPr id="2" name="Rectangle 1"/>
          <p:cNvSpPr/>
          <p:nvPr/>
        </p:nvSpPr>
        <p:spPr>
          <a:xfrm>
            <a:off x="395536" y="5301208"/>
            <a:ext cx="8675318" cy="954107"/>
          </a:xfrm>
          <a:prstGeom prst="rect">
            <a:avLst/>
          </a:prstGeom>
        </p:spPr>
        <p:txBody>
          <a:bodyPr wrap="square">
            <a:spAutoFit/>
          </a:bodyPr>
          <a:lstStyle/>
          <a:p>
            <a:r>
              <a:rPr lang="en-US" sz="2800" dirty="0"/>
              <a:t>techniques that handle the real CD can also handle CDs that manifest in the input, but not the other way around</a:t>
            </a:r>
            <a:endParaRPr lang="nl-NL" sz="2800" dirty="0"/>
          </a:p>
        </p:txBody>
      </p:sp>
      <p:sp>
        <p:nvSpPr>
          <p:cNvPr id="1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35</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p:txBody>
          <a:bodyPr>
            <a:normAutofit/>
          </a:bodyPr>
          <a:lstStyle/>
          <a:p>
            <a:r>
              <a:rPr lang="lt-LT" dirty="0">
                <a:effectLst/>
              </a:rPr>
              <a:t>Change </a:t>
            </a:r>
            <a:r>
              <a:rPr lang="en-US" dirty="0">
                <a:effectLst/>
              </a:rPr>
              <a:t>D</a:t>
            </a:r>
            <a:r>
              <a:rPr lang="lt-LT" dirty="0">
                <a:effectLst/>
              </a:rPr>
              <a:t>etection</a:t>
            </a:r>
          </a:p>
        </p:txBody>
      </p:sp>
      <p:sp>
        <p:nvSpPr>
          <p:cNvPr id="13" name="Content Placeholder 12"/>
          <p:cNvSpPr>
            <a:spLocks noGrp="1"/>
          </p:cNvSpPr>
          <p:nvPr>
            <p:ph idx="1"/>
          </p:nvPr>
        </p:nvSpPr>
        <p:spPr/>
        <p:txBody>
          <a:bodyPr/>
          <a:lstStyle/>
          <a:p>
            <a:endParaRPr lang="en-US"/>
          </a:p>
        </p:txBody>
      </p:sp>
      <p:sp>
        <p:nvSpPr>
          <p:cNvPr id="447492" name="AutoShape 4"/>
          <p:cNvSpPr>
            <a:spLocks noChangeArrowheads="1"/>
          </p:cNvSpPr>
          <p:nvPr/>
        </p:nvSpPr>
        <p:spPr bwMode="auto">
          <a:xfrm>
            <a:off x="1404938" y="2709863"/>
            <a:ext cx="2087562" cy="1152525"/>
          </a:xfrm>
          <a:prstGeom prst="notchedRightArrow">
            <a:avLst>
              <a:gd name="adj1" fmla="val 50000"/>
              <a:gd name="adj2" fmla="val 45282"/>
            </a:avLst>
          </a:prstGeom>
          <a:solidFill>
            <a:srgbClr val="CDCDEF"/>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7493" name="AutoShape 5"/>
          <p:cNvSpPr>
            <a:spLocks noChangeArrowheads="1"/>
          </p:cNvSpPr>
          <p:nvPr/>
        </p:nvSpPr>
        <p:spPr bwMode="auto">
          <a:xfrm>
            <a:off x="3636963" y="2566988"/>
            <a:ext cx="2016125" cy="1295400"/>
          </a:xfrm>
          <a:prstGeom prst="cube">
            <a:avLst>
              <a:gd name="adj"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7494" name="AutoShape 6"/>
          <p:cNvSpPr>
            <a:spLocks noChangeArrowheads="1"/>
          </p:cNvSpPr>
          <p:nvPr/>
        </p:nvSpPr>
        <p:spPr bwMode="auto">
          <a:xfrm>
            <a:off x="5797550" y="2636838"/>
            <a:ext cx="1728788" cy="1152525"/>
          </a:xfrm>
          <a:prstGeom prst="rightArrow">
            <a:avLst>
              <a:gd name="adj1" fmla="val 50000"/>
              <a:gd name="adj2" fmla="val 37500"/>
            </a:avLst>
          </a:prstGeom>
          <a:solidFill>
            <a:srgbClr val="FFFF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7495" name="AutoShape 7"/>
          <p:cNvSpPr>
            <a:spLocks noChangeArrowheads="1"/>
          </p:cNvSpPr>
          <p:nvPr/>
        </p:nvSpPr>
        <p:spPr bwMode="auto">
          <a:xfrm>
            <a:off x="6086475" y="3860800"/>
            <a:ext cx="2085975" cy="1152525"/>
          </a:xfrm>
          <a:prstGeom prst="bevel">
            <a:avLst>
              <a:gd name="adj" fmla="val 14704"/>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7496" name="Text Box 8"/>
          <p:cNvSpPr txBox="1">
            <a:spLocks noChangeArrowheads="1"/>
          </p:cNvSpPr>
          <p:nvPr/>
        </p:nvSpPr>
        <p:spPr bwMode="auto">
          <a:xfrm>
            <a:off x="1908175" y="3044825"/>
            <a:ext cx="917575" cy="457200"/>
          </a:xfrm>
          <a:prstGeom prst="rect">
            <a:avLst/>
          </a:prstGeom>
          <a:noFill/>
          <a:ln w="9525">
            <a:noFill/>
            <a:miter lim="800000"/>
            <a:headEnd/>
            <a:tailEnd/>
          </a:ln>
          <a:effectLst/>
        </p:spPr>
        <p:txBody>
          <a:bodyPr wrap="none">
            <a:prstTxWarp prst="textNoShape">
              <a:avLst/>
            </a:prstTxWarp>
            <a:spAutoFit/>
          </a:bodyPr>
          <a:lstStyle/>
          <a:p>
            <a:r>
              <a:rPr lang="lt-LT" sz="2400"/>
              <a:t>input</a:t>
            </a:r>
          </a:p>
        </p:txBody>
      </p:sp>
      <p:sp>
        <p:nvSpPr>
          <p:cNvPr id="447497" name="Text Box 9"/>
          <p:cNvSpPr txBox="1">
            <a:spLocks noChangeArrowheads="1"/>
          </p:cNvSpPr>
          <p:nvPr/>
        </p:nvSpPr>
        <p:spPr bwMode="auto">
          <a:xfrm>
            <a:off x="3924300" y="3127375"/>
            <a:ext cx="1182688" cy="519113"/>
          </a:xfrm>
          <a:prstGeom prst="rect">
            <a:avLst/>
          </a:prstGeom>
          <a:noFill/>
          <a:ln w="9525">
            <a:noFill/>
            <a:miter lim="800000"/>
            <a:headEnd/>
            <a:tailEnd/>
          </a:ln>
          <a:effectLst/>
        </p:spPr>
        <p:txBody>
          <a:bodyPr wrap="none">
            <a:prstTxWarp prst="textNoShape">
              <a:avLst/>
            </a:prstTxWarp>
            <a:spAutoFit/>
          </a:bodyPr>
          <a:lstStyle/>
          <a:p>
            <a:r>
              <a:rPr lang="lt-LT" sz="2800"/>
              <a:t>model</a:t>
            </a:r>
          </a:p>
        </p:txBody>
      </p:sp>
      <p:sp>
        <p:nvSpPr>
          <p:cNvPr id="447498" name="Text Box 10"/>
          <p:cNvSpPr txBox="1">
            <a:spLocks noChangeArrowheads="1"/>
          </p:cNvSpPr>
          <p:nvPr/>
        </p:nvSpPr>
        <p:spPr bwMode="auto">
          <a:xfrm>
            <a:off x="6142038" y="2973388"/>
            <a:ext cx="1101725" cy="457200"/>
          </a:xfrm>
          <a:prstGeom prst="rect">
            <a:avLst/>
          </a:prstGeom>
          <a:noFill/>
          <a:ln w="9525">
            <a:noFill/>
            <a:miter lim="800000"/>
            <a:headEnd/>
            <a:tailEnd/>
          </a:ln>
          <a:effectLst/>
        </p:spPr>
        <p:txBody>
          <a:bodyPr wrap="none">
            <a:prstTxWarp prst="textNoShape">
              <a:avLst/>
            </a:prstTxWarp>
            <a:spAutoFit/>
          </a:bodyPr>
          <a:lstStyle/>
          <a:p>
            <a:r>
              <a:rPr lang="lt-LT" sz="2400"/>
              <a:t>output</a:t>
            </a:r>
          </a:p>
        </p:txBody>
      </p:sp>
      <p:sp>
        <p:nvSpPr>
          <p:cNvPr id="447499" name="Text Box 11"/>
          <p:cNvSpPr txBox="1">
            <a:spLocks noChangeArrowheads="1"/>
          </p:cNvSpPr>
          <p:nvPr/>
        </p:nvSpPr>
        <p:spPr bwMode="auto">
          <a:xfrm>
            <a:off x="6197600" y="4005263"/>
            <a:ext cx="1903413" cy="822325"/>
          </a:xfrm>
          <a:prstGeom prst="rect">
            <a:avLst/>
          </a:prstGeom>
          <a:noFill/>
          <a:ln w="9525">
            <a:noFill/>
            <a:miter lim="800000"/>
            <a:headEnd/>
            <a:tailEnd/>
          </a:ln>
          <a:effectLst/>
        </p:spPr>
        <p:txBody>
          <a:bodyPr wrap="none">
            <a:prstTxWarp prst="textNoShape">
              <a:avLst/>
            </a:prstTxWarp>
            <a:spAutoFit/>
          </a:bodyPr>
          <a:lstStyle/>
          <a:p>
            <a:r>
              <a:rPr lang="lt-LT" sz="2400"/>
              <a:t>performance</a:t>
            </a:r>
          </a:p>
          <a:p>
            <a:r>
              <a:rPr lang="lt-LT" sz="2400"/>
              <a:t>monitoring</a:t>
            </a:r>
          </a:p>
        </p:txBody>
      </p:sp>
      <p:sp>
        <p:nvSpPr>
          <p:cNvPr id="447500" name="Oval 12"/>
          <p:cNvSpPr>
            <a:spLocks noChangeArrowheads="1"/>
          </p:cNvSpPr>
          <p:nvPr/>
        </p:nvSpPr>
        <p:spPr bwMode="auto">
          <a:xfrm>
            <a:off x="1008063" y="2133600"/>
            <a:ext cx="2700337" cy="23050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447502" name="TextBox 49"/>
          <p:cNvSpPr txBox="1">
            <a:spLocks noChangeArrowheads="1"/>
          </p:cNvSpPr>
          <p:nvPr/>
        </p:nvSpPr>
        <p:spPr bwMode="auto">
          <a:xfrm>
            <a:off x="1187450" y="4694238"/>
            <a:ext cx="3924300" cy="822325"/>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multivariate input data</a:t>
            </a:r>
          </a:p>
          <a:p>
            <a:r>
              <a:rPr lang="lt-LT" sz="2400">
                <a:solidFill>
                  <a:srgbClr val="FF0000"/>
                </a:solidFill>
              </a:rPr>
              <a:t>statistical change detection</a:t>
            </a:r>
            <a:endParaRPr lang="en-US" sz="2400">
              <a:solidFill>
                <a:srgbClr val="FF0000"/>
              </a:solidFill>
            </a:endParaRPr>
          </a:p>
        </p:txBody>
      </p:sp>
      <p:sp>
        <p:nvSpPr>
          <p:cNvPr id="1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36</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normAutofit/>
          </a:bodyPr>
          <a:lstStyle/>
          <a:p>
            <a:r>
              <a:rPr lang="lt-LT" dirty="0">
                <a:effectLst/>
              </a:rPr>
              <a:t>Change </a:t>
            </a:r>
            <a:r>
              <a:rPr lang="en-US" dirty="0">
                <a:effectLst/>
              </a:rPr>
              <a:t>D</a:t>
            </a:r>
            <a:r>
              <a:rPr lang="lt-LT" dirty="0">
                <a:effectLst/>
              </a:rPr>
              <a:t>etection</a:t>
            </a:r>
          </a:p>
        </p:txBody>
      </p:sp>
      <p:sp>
        <p:nvSpPr>
          <p:cNvPr id="13" name="Content Placeholder 12"/>
          <p:cNvSpPr>
            <a:spLocks noGrp="1"/>
          </p:cNvSpPr>
          <p:nvPr>
            <p:ph idx="1"/>
          </p:nvPr>
        </p:nvSpPr>
        <p:spPr/>
        <p:txBody>
          <a:bodyPr/>
          <a:lstStyle/>
          <a:p>
            <a:endParaRPr lang="en-US"/>
          </a:p>
        </p:txBody>
      </p:sp>
      <p:sp>
        <p:nvSpPr>
          <p:cNvPr id="448515" name="AutoShape 3"/>
          <p:cNvSpPr>
            <a:spLocks noChangeArrowheads="1"/>
          </p:cNvSpPr>
          <p:nvPr/>
        </p:nvSpPr>
        <p:spPr bwMode="auto">
          <a:xfrm>
            <a:off x="1404938" y="2709863"/>
            <a:ext cx="2087562" cy="1152525"/>
          </a:xfrm>
          <a:prstGeom prst="notchedRightArrow">
            <a:avLst>
              <a:gd name="adj1" fmla="val 50000"/>
              <a:gd name="adj2" fmla="val 45282"/>
            </a:avLst>
          </a:prstGeom>
          <a:solidFill>
            <a:srgbClr val="CDCDEF"/>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8516" name="AutoShape 4"/>
          <p:cNvSpPr>
            <a:spLocks noChangeArrowheads="1"/>
          </p:cNvSpPr>
          <p:nvPr/>
        </p:nvSpPr>
        <p:spPr bwMode="auto">
          <a:xfrm>
            <a:off x="3636963" y="2566988"/>
            <a:ext cx="2016125" cy="1295400"/>
          </a:xfrm>
          <a:prstGeom prst="cube">
            <a:avLst>
              <a:gd name="adj"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8517" name="AutoShape 5"/>
          <p:cNvSpPr>
            <a:spLocks noChangeArrowheads="1"/>
          </p:cNvSpPr>
          <p:nvPr/>
        </p:nvSpPr>
        <p:spPr bwMode="auto">
          <a:xfrm>
            <a:off x="5797550" y="2636838"/>
            <a:ext cx="1728788" cy="1152525"/>
          </a:xfrm>
          <a:prstGeom prst="rightArrow">
            <a:avLst>
              <a:gd name="adj1" fmla="val 50000"/>
              <a:gd name="adj2" fmla="val 37500"/>
            </a:avLst>
          </a:prstGeom>
          <a:solidFill>
            <a:srgbClr val="FFFF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8518" name="AutoShape 6"/>
          <p:cNvSpPr>
            <a:spLocks noChangeArrowheads="1"/>
          </p:cNvSpPr>
          <p:nvPr/>
        </p:nvSpPr>
        <p:spPr bwMode="auto">
          <a:xfrm>
            <a:off x="6086475" y="3860800"/>
            <a:ext cx="2085975" cy="1152525"/>
          </a:xfrm>
          <a:prstGeom prst="bevel">
            <a:avLst>
              <a:gd name="adj" fmla="val 14704"/>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8519" name="Text Box 7"/>
          <p:cNvSpPr txBox="1">
            <a:spLocks noChangeArrowheads="1"/>
          </p:cNvSpPr>
          <p:nvPr/>
        </p:nvSpPr>
        <p:spPr bwMode="auto">
          <a:xfrm>
            <a:off x="1908175" y="3044825"/>
            <a:ext cx="917575" cy="457200"/>
          </a:xfrm>
          <a:prstGeom prst="rect">
            <a:avLst/>
          </a:prstGeom>
          <a:noFill/>
          <a:ln w="9525">
            <a:noFill/>
            <a:miter lim="800000"/>
            <a:headEnd/>
            <a:tailEnd/>
          </a:ln>
          <a:effectLst/>
        </p:spPr>
        <p:txBody>
          <a:bodyPr wrap="none">
            <a:prstTxWarp prst="textNoShape">
              <a:avLst/>
            </a:prstTxWarp>
            <a:spAutoFit/>
          </a:bodyPr>
          <a:lstStyle/>
          <a:p>
            <a:r>
              <a:rPr lang="lt-LT" sz="2400"/>
              <a:t>input</a:t>
            </a:r>
          </a:p>
        </p:txBody>
      </p:sp>
      <p:sp>
        <p:nvSpPr>
          <p:cNvPr id="448520" name="Text Box 8"/>
          <p:cNvSpPr txBox="1">
            <a:spLocks noChangeArrowheads="1"/>
          </p:cNvSpPr>
          <p:nvPr/>
        </p:nvSpPr>
        <p:spPr bwMode="auto">
          <a:xfrm>
            <a:off x="3924300" y="3127375"/>
            <a:ext cx="1182688" cy="519113"/>
          </a:xfrm>
          <a:prstGeom prst="rect">
            <a:avLst/>
          </a:prstGeom>
          <a:noFill/>
          <a:ln w="9525">
            <a:noFill/>
            <a:miter lim="800000"/>
            <a:headEnd/>
            <a:tailEnd/>
          </a:ln>
          <a:effectLst/>
        </p:spPr>
        <p:txBody>
          <a:bodyPr wrap="none">
            <a:prstTxWarp prst="textNoShape">
              <a:avLst/>
            </a:prstTxWarp>
            <a:spAutoFit/>
          </a:bodyPr>
          <a:lstStyle/>
          <a:p>
            <a:r>
              <a:rPr lang="lt-LT" sz="2800"/>
              <a:t>model</a:t>
            </a:r>
          </a:p>
        </p:txBody>
      </p:sp>
      <p:sp>
        <p:nvSpPr>
          <p:cNvPr id="448521" name="Text Box 9"/>
          <p:cNvSpPr txBox="1">
            <a:spLocks noChangeArrowheads="1"/>
          </p:cNvSpPr>
          <p:nvPr/>
        </p:nvSpPr>
        <p:spPr bwMode="auto">
          <a:xfrm>
            <a:off x="6142038" y="2973388"/>
            <a:ext cx="1101725" cy="457200"/>
          </a:xfrm>
          <a:prstGeom prst="rect">
            <a:avLst/>
          </a:prstGeom>
          <a:noFill/>
          <a:ln w="9525">
            <a:noFill/>
            <a:miter lim="800000"/>
            <a:headEnd/>
            <a:tailEnd/>
          </a:ln>
          <a:effectLst/>
        </p:spPr>
        <p:txBody>
          <a:bodyPr wrap="none">
            <a:prstTxWarp prst="textNoShape">
              <a:avLst/>
            </a:prstTxWarp>
            <a:spAutoFit/>
          </a:bodyPr>
          <a:lstStyle/>
          <a:p>
            <a:r>
              <a:rPr lang="lt-LT" sz="2400"/>
              <a:t>output</a:t>
            </a:r>
          </a:p>
        </p:txBody>
      </p:sp>
      <p:sp>
        <p:nvSpPr>
          <p:cNvPr id="448522" name="Text Box 10"/>
          <p:cNvSpPr txBox="1">
            <a:spLocks noChangeArrowheads="1"/>
          </p:cNvSpPr>
          <p:nvPr/>
        </p:nvSpPr>
        <p:spPr bwMode="auto">
          <a:xfrm>
            <a:off x="6197600" y="4005263"/>
            <a:ext cx="1903413" cy="822325"/>
          </a:xfrm>
          <a:prstGeom prst="rect">
            <a:avLst/>
          </a:prstGeom>
          <a:noFill/>
          <a:ln w="9525">
            <a:noFill/>
            <a:miter lim="800000"/>
            <a:headEnd/>
            <a:tailEnd/>
          </a:ln>
          <a:effectLst/>
        </p:spPr>
        <p:txBody>
          <a:bodyPr wrap="none">
            <a:prstTxWarp prst="textNoShape">
              <a:avLst/>
            </a:prstTxWarp>
            <a:spAutoFit/>
          </a:bodyPr>
          <a:lstStyle/>
          <a:p>
            <a:r>
              <a:rPr lang="lt-LT" sz="2400"/>
              <a:t>performance</a:t>
            </a:r>
          </a:p>
          <a:p>
            <a:r>
              <a:rPr lang="lt-LT" sz="2400"/>
              <a:t>monitoring</a:t>
            </a:r>
          </a:p>
        </p:txBody>
      </p:sp>
      <p:sp>
        <p:nvSpPr>
          <p:cNvPr id="448523" name="Oval 11"/>
          <p:cNvSpPr>
            <a:spLocks noChangeArrowheads="1"/>
          </p:cNvSpPr>
          <p:nvPr/>
        </p:nvSpPr>
        <p:spPr bwMode="auto">
          <a:xfrm>
            <a:off x="3276600" y="2133600"/>
            <a:ext cx="2700338" cy="23050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448524" name="TextBox 49"/>
          <p:cNvSpPr txBox="1">
            <a:spLocks noChangeArrowheads="1"/>
          </p:cNvSpPr>
          <p:nvPr/>
        </p:nvSpPr>
        <p:spPr bwMode="auto">
          <a:xfrm>
            <a:off x="2987675" y="4292600"/>
            <a:ext cx="3097213" cy="1187450"/>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change </a:t>
            </a:r>
          </a:p>
          <a:p>
            <a:r>
              <a:rPr lang="lt-LT" sz="2400">
                <a:solidFill>
                  <a:srgbClr val="FF0000"/>
                </a:solidFill>
              </a:rPr>
              <a:t>in the learned rules </a:t>
            </a:r>
          </a:p>
          <a:p>
            <a:r>
              <a:rPr lang="lt-LT" sz="2400">
                <a:solidFill>
                  <a:srgbClr val="FF0000"/>
                </a:solidFill>
              </a:rPr>
              <a:t>over time</a:t>
            </a:r>
            <a:endParaRPr lang="en-US" sz="2400">
              <a:solidFill>
                <a:srgbClr val="FF0000"/>
              </a:solidFill>
            </a:endParaRPr>
          </a:p>
        </p:txBody>
      </p:sp>
      <p:sp>
        <p:nvSpPr>
          <p:cNvPr id="1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37</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2"/>
          <p:cNvSpPr>
            <a:spLocks noGrp="1" noChangeArrowheads="1"/>
          </p:cNvSpPr>
          <p:nvPr>
            <p:ph type="title"/>
          </p:nvPr>
        </p:nvSpPr>
        <p:spPr/>
        <p:txBody>
          <a:bodyPr>
            <a:normAutofit/>
          </a:bodyPr>
          <a:lstStyle/>
          <a:p>
            <a:r>
              <a:rPr lang="lt-LT" dirty="0">
                <a:effectLst/>
              </a:rPr>
              <a:t>Change </a:t>
            </a:r>
            <a:r>
              <a:rPr lang="en-US" dirty="0">
                <a:effectLst/>
              </a:rPr>
              <a:t>D</a:t>
            </a:r>
            <a:r>
              <a:rPr lang="lt-LT" dirty="0">
                <a:effectLst/>
              </a:rPr>
              <a:t>etection</a:t>
            </a:r>
          </a:p>
        </p:txBody>
      </p:sp>
      <p:sp>
        <p:nvSpPr>
          <p:cNvPr id="13" name="Content Placeholder 12"/>
          <p:cNvSpPr>
            <a:spLocks noGrp="1"/>
          </p:cNvSpPr>
          <p:nvPr>
            <p:ph idx="1"/>
          </p:nvPr>
        </p:nvSpPr>
        <p:spPr/>
        <p:txBody>
          <a:bodyPr/>
          <a:lstStyle/>
          <a:p>
            <a:endParaRPr lang="en-US"/>
          </a:p>
        </p:txBody>
      </p:sp>
      <p:sp>
        <p:nvSpPr>
          <p:cNvPr id="449539" name="AutoShape 3"/>
          <p:cNvSpPr>
            <a:spLocks noChangeArrowheads="1"/>
          </p:cNvSpPr>
          <p:nvPr/>
        </p:nvSpPr>
        <p:spPr bwMode="auto">
          <a:xfrm>
            <a:off x="1404938" y="2709863"/>
            <a:ext cx="2087562" cy="1152525"/>
          </a:xfrm>
          <a:prstGeom prst="notchedRightArrow">
            <a:avLst>
              <a:gd name="adj1" fmla="val 50000"/>
              <a:gd name="adj2" fmla="val 45282"/>
            </a:avLst>
          </a:prstGeom>
          <a:solidFill>
            <a:srgbClr val="CDCDEF"/>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9540" name="AutoShape 4"/>
          <p:cNvSpPr>
            <a:spLocks noChangeArrowheads="1"/>
          </p:cNvSpPr>
          <p:nvPr/>
        </p:nvSpPr>
        <p:spPr bwMode="auto">
          <a:xfrm>
            <a:off x="3636963" y="2566988"/>
            <a:ext cx="2016125" cy="1295400"/>
          </a:xfrm>
          <a:prstGeom prst="cube">
            <a:avLst>
              <a:gd name="adj" fmla="val 25000"/>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9541" name="AutoShape 5"/>
          <p:cNvSpPr>
            <a:spLocks noChangeArrowheads="1"/>
          </p:cNvSpPr>
          <p:nvPr/>
        </p:nvSpPr>
        <p:spPr bwMode="auto">
          <a:xfrm>
            <a:off x="5797550" y="2636838"/>
            <a:ext cx="1728788" cy="1152525"/>
          </a:xfrm>
          <a:prstGeom prst="rightArrow">
            <a:avLst>
              <a:gd name="adj1" fmla="val 50000"/>
              <a:gd name="adj2" fmla="val 37500"/>
            </a:avLst>
          </a:prstGeom>
          <a:solidFill>
            <a:srgbClr val="FFFF00"/>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9542" name="AutoShape 6"/>
          <p:cNvSpPr>
            <a:spLocks noChangeArrowheads="1"/>
          </p:cNvSpPr>
          <p:nvPr/>
        </p:nvSpPr>
        <p:spPr bwMode="auto">
          <a:xfrm>
            <a:off x="6086475" y="3860800"/>
            <a:ext cx="2085975" cy="1152525"/>
          </a:xfrm>
          <a:prstGeom prst="bevel">
            <a:avLst>
              <a:gd name="adj" fmla="val 14704"/>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US"/>
          </a:p>
        </p:txBody>
      </p:sp>
      <p:sp>
        <p:nvSpPr>
          <p:cNvPr id="449543" name="Text Box 7"/>
          <p:cNvSpPr txBox="1">
            <a:spLocks noChangeArrowheads="1"/>
          </p:cNvSpPr>
          <p:nvPr/>
        </p:nvSpPr>
        <p:spPr bwMode="auto">
          <a:xfrm>
            <a:off x="1908175" y="3044825"/>
            <a:ext cx="917575" cy="457200"/>
          </a:xfrm>
          <a:prstGeom prst="rect">
            <a:avLst/>
          </a:prstGeom>
          <a:noFill/>
          <a:ln w="9525">
            <a:noFill/>
            <a:miter lim="800000"/>
            <a:headEnd/>
            <a:tailEnd/>
          </a:ln>
          <a:effectLst/>
        </p:spPr>
        <p:txBody>
          <a:bodyPr wrap="none">
            <a:prstTxWarp prst="textNoShape">
              <a:avLst/>
            </a:prstTxWarp>
            <a:spAutoFit/>
          </a:bodyPr>
          <a:lstStyle/>
          <a:p>
            <a:r>
              <a:rPr lang="lt-LT" sz="2400"/>
              <a:t>input</a:t>
            </a:r>
          </a:p>
        </p:txBody>
      </p:sp>
      <p:sp>
        <p:nvSpPr>
          <p:cNvPr id="449544" name="Text Box 8"/>
          <p:cNvSpPr txBox="1">
            <a:spLocks noChangeArrowheads="1"/>
          </p:cNvSpPr>
          <p:nvPr/>
        </p:nvSpPr>
        <p:spPr bwMode="auto">
          <a:xfrm>
            <a:off x="3924300" y="3127375"/>
            <a:ext cx="1182688" cy="519113"/>
          </a:xfrm>
          <a:prstGeom prst="rect">
            <a:avLst/>
          </a:prstGeom>
          <a:noFill/>
          <a:ln w="9525">
            <a:noFill/>
            <a:miter lim="800000"/>
            <a:headEnd/>
            <a:tailEnd/>
          </a:ln>
          <a:effectLst/>
        </p:spPr>
        <p:txBody>
          <a:bodyPr wrap="none">
            <a:prstTxWarp prst="textNoShape">
              <a:avLst/>
            </a:prstTxWarp>
            <a:spAutoFit/>
          </a:bodyPr>
          <a:lstStyle/>
          <a:p>
            <a:r>
              <a:rPr lang="lt-LT" sz="2800"/>
              <a:t>model</a:t>
            </a:r>
          </a:p>
        </p:txBody>
      </p:sp>
      <p:sp>
        <p:nvSpPr>
          <p:cNvPr id="449545" name="Text Box 9"/>
          <p:cNvSpPr txBox="1">
            <a:spLocks noChangeArrowheads="1"/>
          </p:cNvSpPr>
          <p:nvPr/>
        </p:nvSpPr>
        <p:spPr bwMode="auto">
          <a:xfrm>
            <a:off x="6142038" y="2973388"/>
            <a:ext cx="1101725" cy="457200"/>
          </a:xfrm>
          <a:prstGeom prst="rect">
            <a:avLst/>
          </a:prstGeom>
          <a:noFill/>
          <a:ln w="9525">
            <a:noFill/>
            <a:miter lim="800000"/>
            <a:headEnd/>
            <a:tailEnd/>
          </a:ln>
          <a:effectLst/>
        </p:spPr>
        <p:txBody>
          <a:bodyPr wrap="none">
            <a:prstTxWarp prst="textNoShape">
              <a:avLst/>
            </a:prstTxWarp>
            <a:spAutoFit/>
          </a:bodyPr>
          <a:lstStyle/>
          <a:p>
            <a:r>
              <a:rPr lang="lt-LT" sz="2400"/>
              <a:t>output</a:t>
            </a:r>
          </a:p>
        </p:txBody>
      </p:sp>
      <p:sp>
        <p:nvSpPr>
          <p:cNvPr id="449546" name="Text Box 10"/>
          <p:cNvSpPr txBox="1">
            <a:spLocks noChangeArrowheads="1"/>
          </p:cNvSpPr>
          <p:nvPr/>
        </p:nvSpPr>
        <p:spPr bwMode="auto">
          <a:xfrm>
            <a:off x="6197600" y="4005263"/>
            <a:ext cx="1903413" cy="822325"/>
          </a:xfrm>
          <a:prstGeom prst="rect">
            <a:avLst/>
          </a:prstGeom>
          <a:noFill/>
          <a:ln w="9525">
            <a:noFill/>
            <a:miter lim="800000"/>
            <a:headEnd/>
            <a:tailEnd/>
          </a:ln>
          <a:effectLst/>
        </p:spPr>
        <p:txBody>
          <a:bodyPr wrap="none">
            <a:prstTxWarp prst="textNoShape">
              <a:avLst/>
            </a:prstTxWarp>
            <a:spAutoFit/>
          </a:bodyPr>
          <a:lstStyle/>
          <a:p>
            <a:r>
              <a:rPr lang="lt-LT" sz="2400"/>
              <a:t>performance</a:t>
            </a:r>
          </a:p>
          <a:p>
            <a:r>
              <a:rPr lang="lt-LT" sz="2400"/>
              <a:t>monitoring</a:t>
            </a:r>
          </a:p>
        </p:txBody>
      </p:sp>
      <p:sp>
        <p:nvSpPr>
          <p:cNvPr id="449547" name="Oval 11"/>
          <p:cNvSpPr>
            <a:spLocks noChangeArrowheads="1"/>
          </p:cNvSpPr>
          <p:nvPr/>
        </p:nvSpPr>
        <p:spPr bwMode="auto">
          <a:xfrm>
            <a:off x="5616575" y="1916113"/>
            <a:ext cx="2700338" cy="40322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449548" name="TextBox 49"/>
          <p:cNvSpPr txBox="1">
            <a:spLocks noChangeArrowheads="1"/>
          </p:cNvSpPr>
          <p:nvPr/>
        </p:nvSpPr>
        <p:spPr bwMode="auto">
          <a:xfrm>
            <a:off x="3060700" y="1196975"/>
            <a:ext cx="5975350" cy="822325"/>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monitor model outputs </a:t>
            </a:r>
            <a:r>
              <a:rPr lang="lt-LT" sz="2400" i="1">
                <a:solidFill>
                  <a:srgbClr val="FF0000"/>
                </a:solidFill>
              </a:rPr>
              <a:t>or </a:t>
            </a:r>
            <a:r>
              <a:rPr lang="lt-LT" sz="2400">
                <a:solidFill>
                  <a:srgbClr val="FF0000"/>
                </a:solidFill>
              </a:rPr>
              <a:t>streaming error</a:t>
            </a:r>
          </a:p>
          <a:p>
            <a:r>
              <a:rPr lang="lt-LT" sz="2400">
                <a:solidFill>
                  <a:srgbClr val="FF0000"/>
                </a:solidFill>
              </a:rPr>
              <a:t>univariate statistical tests</a:t>
            </a:r>
            <a:endParaRPr lang="en-US" sz="2400">
              <a:solidFill>
                <a:srgbClr val="FF0000"/>
              </a:solidFill>
            </a:endParaRPr>
          </a:p>
        </p:txBody>
      </p:sp>
      <p:sp>
        <p:nvSpPr>
          <p:cNvPr id="1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38</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96" y="44624"/>
            <a:ext cx="8928992" cy="935037"/>
          </a:xfrm>
        </p:spPr>
        <p:txBody>
          <a:bodyPr>
            <a:normAutofit/>
          </a:bodyPr>
          <a:lstStyle/>
          <a:p>
            <a:r>
              <a:rPr lang="en-US" dirty="0"/>
              <a:t>Predictive analytics impacts everyone</a:t>
            </a:r>
          </a:p>
        </p:txBody>
      </p:sp>
      <p:sp>
        <p:nvSpPr>
          <p:cNvPr id="3" name="Content Placeholder 2"/>
          <p:cNvSpPr>
            <a:spLocks noGrp="1"/>
          </p:cNvSpPr>
          <p:nvPr>
            <p:ph idx="1"/>
          </p:nvPr>
        </p:nvSpPr>
        <p:spPr>
          <a:xfrm>
            <a:off x="457200" y="1124744"/>
            <a:ext cx="8229600" cy="5733256"/>
          </a:xfrm>
        </p:spPr>
        <p:txBody>
          <a:bodyPr>
            <a:normAutofit/>
          </a:bodyPr>
          <a:lstStyle/>
          <a:p>
            <a:pPr marL="0" indent="0">
              <a:buNone/>
            </a:pPr>
            <a:r>
              <a:rPr lang="en-US" dirty="0"/>
              <a:t>Everyday life: services by Google/Facebook/…</a:t>
            </a:r>
          </a:p>
          <a:p>
            <a:endParaRPr lang="en-US" dirty="0"/>
          </a:p>
          <a:p>
            <a:r>
              <a:rPr lang="en-US" dirty="0"/>
              <a:t>  </a:t>
            </a:r>
          </a:p>
          <a:p>
            <a:pPr lvl="1"/>
            <a:endParaRPr lang="en-US" dirty="0"/>
          </a:p>
        </p:txBody>
      </p:sp>
      <p:pic>
        <p:nvPicPr>
          <p:cNvPr id="4" name="Picture 3"/>
          <p:cNvPicPr>
            <a:picLocks noChangeAspect="1"/>
          </p:cNvPicPr>
          <p:nvPr/>
        </p:nvPicPr>
        <p:blipFill>
          <a:blip r:embed="rId3"/>
          <a:stretch>
            <a:fillRect/>
          </a:stretch>
        </p:blipFill>
        <p:spPr>
          <a:xfrm>
            <a:off x="106293" y="1786041"/>
            <a:ext cx="8931414" cy="4883319"/>
          </a:xfrm>
          <a:prstGeom prst="rect">
            <a:avLst/>
          </a:prstGeom>
        </p:spPr>
      </p:pic>
    </p:spTree>
    <p:extLst>
      <p:ext uri="{BB962C8B-B14F-4D97-AF65-F5344CB8AC3E}">
        <p14:creationId xmlns:p14="http://schemas.microsoft.com/office/powerpoint/2010/main" val="4022704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5" name="Picture 3"/>
          <p:cNvPicPr>
            <a:picLocks noChangeAspect="1" noChangeArrowheads="1"/>
          </p:cNvPicPr>
          <p:nvPr/>
        </p:nvPicPr>
        <p:blipFill>
          <a:blip r:embed="rId2"/>
          <a:srcRect/>
          <a:stretch>
            <a:fillRect/>
          </a:stretch>
        </p:blipFill>
        <p:spPr bwMode="auto">
          <a:xfrm>
            <a:off x="928688" y="1214438"/>
            <a:ext cx="7758112" cy="4337050"/>
          </a:xfrm>
          <a:prstGeom prst="rect">
            <a:avLst/>
          </a:prstGeom>
          <a:noFill/>
          <a:ln w="9525">
            <a:noFill/>
            <a:miter lim="800000"/>
            <a:headEnd/>
            <a:tailEnd/>
          </a:ln>
        </p:spPr>
      </p:pic>
      <p:sp>
        <p:nvSpPr>
          <p:cNvPr id="207876" name="Rectangle 4"/>
          <p:cNvSpPr>
            <a:spLocks noChangeArrowheads="1"/>
          </p:cNvSpPr>
          <p:nvPr/>
        </p:nvSpPr>
        <p:spPr bwMode="auto">
          <a:xfrm>
            <a:off x="1692275" y="1341438"/>
            <a:ext cx="6264275" cy="9144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3" name="Straight Connector 2"/>
          <p:cNvSpPr/>
          <p:nvPr/>
        </p:nvSpPr>
        <p:spPr>
          <a:xfrm>
            <a:off x="1116013" y="1916113"/>
            <a:ext cx="784860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 name="TextBox 3"/>
          <p:cNvSpPr txBox="1"/>
          <p:nvPr/>
        </p:nvSpPr>
        <p:spPr>
          <a:xfrm>
            <a:off x="7915275" y="1498600"/>
            <a:ext cx="904875" cy="417513"/>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200">
                <a:latin typeface="Arial" charset="0"/>
                <a:ea typeface="Lucida Sans Unicode" charset="0"/>
                <a:cs typeface="Tahoma" charset="0"/>
              </a:rPr>
              <a:t>time</a:t>
            </a:r>
            <a:endParaRPr lang="en-US" sz="2200">
              <a:latin typeface="Arial" charset="0"/>
              <a:ea typeface="Lucida Sans Unicode" charset="0"/>
              <a:cs typeface="Tahoma" charset="0"/>
            </a:endParaRPr>
          </a:p>
        </p:txBody>
      </p:sp>
      <p:sp>
        <p:nvSpPr>
          <p:cNvPr id="207894" name="Rectangle 22"/>
          <p:cNvSpPr>
            <a:spLocks noChangeArrowheads="1"/>
          </p:cNvSpPr>
          <p:nvPr/>
        </p:nvSpPr>
        <p:spPr bwMode="auto">
          <a:xfrm>
            <a:off x="827088" y="3141663"/>
            <a:ext cx="7632700" cy="2519362"/>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207893" name="TextBox 49"/>
          <p:cNvSpPr txBox="1">
            <a:spLocks noChangeArrowheads="1"/>
          </p:cNvSpPr>
          <p:nvPr/>
        </p:nvSpPr>
        <p:spPr bwMode="auto">
          <a:xfrm>
            <a:off x="1042988" y="3892550"/>
            <a:ext cx="2952750" cy="1552575"/>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input, </a:t>
            </a:r>
          </a:p>
          <a:p>
            <a:r>
              <a:rPr lang="lt-LT" sz="2400">
                <a:solidFill>
                  <a:srgbClr val="FF0000"/>
                </a:solidFill>
              </a:rPr>
              <a:t>model parameters, </a:t>
            </a:r>
          </a:p>
          <a:p>
            <a:r>
              <a:rPr lang="lt-LT" sz="2400">
                <a:solidFill>
                  <a:srgbClr val="FF0000"/>
                </a:solidFill>
              </a:rPr>
              <a:t>output </a:t>
            </a:r>
            <a:r>
              <a:rPr lang="lt-LT" sz="2400" i="1">
                <a:solidFill>
                  <a:srgbClr val="FF0000"/>
                </a:solidFill>
              </a:rPr>
              <a:t>or </a:t>
            </a:r>
          </a:p>
          <a:p>
            <a:r>
              <a:rPr lang="lt-LT" sz="2400">
                <a:solidFill>
                  <a:srgbClr val="FF0000"/>
                </a:solidFill>
              </a:rPr>
              <a:t>error instance</a:t>
            </a:r>
            <a:endParaRPr lang="en-US" sz="2400">
              <a:solidFill>
                <a:srgbClr val="FF0000"/>
              </a:solidFill>
            </a:endParaRPr>
          </a:p>
        </p:txBody>
      </p:sp>
      <p:sp>
        <p:nvSpPr>
          <p:cNvPr id="207895" name="Line 23"/>
          <p:cNvSpPr>
            <a:spLocks noChangeShapeType="1"/>
          </p:cNvSpPr>
          <p:nvPr/>
        </p:nvSpPr>
        <p:spPr bwMode="auto">
          <a:xfrm flipV="1">
            <a:off x="1476375" y="3068638"/>
            <a:ext cx="0" cy="936625"/>
          </a:xfrm>
          <a:prstGeom prst="line">
            <a:avLst/>
          </a:prstGeom>
          <a:noFill/>
          <a:ln w="38100">
            <a:solidFill>
              <a:srgbClr val="FF0000"/>
            </a:solidFill>
            <a:round/>
            <a:headEnd/>
            <a:tailEnd type="triangle" w="med" len="med"/>
          </a:ln>
          <a:effectLst/>
        </p:spPr>
        <p:txBody>
          <a:bodyPr>
            <a:prstTxWarp prst="textNoShape">
              <a:avLst/>
            </a:prstTxWarp>
          </a:bodyPr>
          <a:lstStyle/>
          <a:p>
            <a:endParaRPr lang="en-US"/>
          </a:p>
        </p:txBody>
      </p:sp>
      <p:sp>
        <p:nvSpPr>
          <p:cNvPr id="12" name="Title 11"/>
          <p:cNvSpPr>
            <a:spLocks noGrp="1"/>
          </p:cNvSpPr>
          <p:nvPr>
            <p:ph type="title"/>
          </p:nvPr>
        </p:nvSpPr>
        <p:spPr>
          <a:xfrm>
            <a:off x="457200" y="44625"/>
            <a:ext cx="8229600" cy="869776"/>
          </a:xfrm>
        </p:spPr>
        <p:txBody>
          <a:bodyPr>
            <a:normAutofit/>
          </a:bodyPr>
          <a:lstStyle/>
          <a:p>
            <a:r>
              <a:rPr lang="en-US" dirty="0"/>
              <a:t>Forming Test Samples</a:t>
            </a:r>
          </a:p>
        </p:txBody>
      </p:sp>
      <p:sp>
        <p:nvSpPr>
          <p:cNvPr id="1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39</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635" name="Picture 3"/>
          <p:cNvPicPr>
            <a:picLocks noChangeAspect="1" noChangeArrowheads="1"/>
          </p:cNvPicPr>
          <p:nvPr/>
        </p:nvPicPr>
        <p:blipFill>
          <a:blip r:embed="rId2"/>
          <a:srcRect/>
          <a:stretch>
            <a:fillRect/>
          </a:stretch>
        </p:blipFill>
        <p:spPr bwMode="auto">
          <a:xfrm>
            <a:off x="928688" y="1214438"/>
            <a:ext cx="7758112" cy="4337050"/>
          </a:xfrm>
          <a:prstGeom prst="rect">
            <a:avLst/>
          </a:prstGeom>
          <a:noFill/>
          <a:ln w="9525">
            <a:noFill/>
            <a:miter lim="800000"/>
            <a:headEnd/>
            <a:tailEnd/>
          </a:ln>
        </p:spPr>
      </p:pic>
      <p:sp>
        <p:nvSpPr>
          <p:cNvPr id="453636" name="Rectangle 4"/>
          <p:cNvSpPr>
            <a:spLocks noChangeArrowheads="1"/>
          </p:cNvSpPr>
          <p:nvPr/>
        </p:nvSpPr>
        <p:spPr bwMode="auto">
          <a:xfrm>
            <a:off x="1692275" y="1341438"/>
            <a:ext cx="6264275" cy="9144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3" name="Straight Connector 2"/>
          <p:cNvSpPr/>
          <p:nvPr/>
        </p:nvSpPr>
        <p:spPr>
          <a:xfrm>
            <a:off x="1116013" y="1916113"/>
            <a:ext cx="784860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 name="TextBox 3"/>
          <p:cNvSpPr txBox="1"/>
          <p:nvPr/>
        </p:nvSpPr>
        <p:spPr>
          <a:xfrm>
            <a:off x="7915275" y="1498600"/>
            <a:ext cx="904875" cy="417513"/>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200">
                <a:latin typeface="Arial" charset="0"/>
                <a:ea typeface="Lucida Sans Unicode" charset="0"/>
                <a:cs typeface="Tahoma" charset="0"/>
              </a:rPr>
              <a:t>time</a:t>
            </a:r>
            <a:endParaRPr lang="en-US" sz="2200">
              <a:latin typeface="Arial" charset="0"/>
              <a:ea typeface="Lucida Sans Unicode" charset="0"/>
              <a:cs typeface="Tahoma" charset="0"/>
            </a:endParaRPr>
          </a:p>
        </p:txBody>
      </p:sp>
      <p:sp>
        <p:nvSpPr>
          <p:cNvPr id="9" name="Title 11"/>
          <p:cNvSpPr>
            <a:spLocks noGrp="1"/>
          </p:cNvSpPr>
          <p:nvPr>
            <p:ph type="title"/>
          </p:nvPr>
        </p:nvSpPr>
        <p:spPr>
          <a:xfrm>
            <a:off x="457200" y="44625"/>
            <a:ext cx="8229600" cy="869776"/>
          </a:xfrm>
        </p:spPr>
        <p:txBody>
          <a:bodyPr>
            <a:normAutofit/>
          </a:bodyPr>
          <a:lstStyle/>
          <a:p>
            <a:r>
              <a:rPr lang="en-US" dirty="0"/>
              <a:t>Forming Test Samples</a:t>
            </a:r>
          </a:p>
        </p:txBody>
      </p:sp>
      <p:sp>
        <p:nvSpPr>
          <p:cNvPr id="1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40</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4659" name="Picture 3"/>
          <p:cNvPicPr>
            <a:picLocks noChangeAspect="1" noChangeArrowheads="1"/>
          </p:cNvPicPr>
          <p:nvPr/>
        </p:nvPicPr>
        <p:blipFill>
          <a:blip r:embed="rId2"/>
          <a:srcRect/>
          <a:stretch>
            <a:fillRect/>
          </a:stretch>
        </p:blipFill>
        <p:spPr bwMode="auto">
          <a:xfrm>
            <a:off x="928688" y="1214438"/>
            <a:ext cx="7758112" cy="4337050"/>
          </a:xfrm>
          <a:prstGeom prst="rect">
            <a:avLst/>
          </a:prstGeom>
          <a:noFill/>
          <a:ln w="9525">
            <a:noFill/>
            <a:miter lim="800000"/>
            <a:headEnd/>
            <a:tailEnd/>
          </a:ln>
        </p:spPr>
      </p:pic>
      <p:sp>
        <p:nvSpPr>
          <p:cNvPr id="454660" name="Rectangle 4"/>
          <p:cNvSpPr>
            <a:spLocks noChangeArrowheads="1"/>
          </p:cNvSpPr>
          <p:nvPr/>
        </p:nvSpPr>
        <p:spPr bwMode="auto">
          <a:xfrm>
            <a:off x="1692275" y="1341438"/>
            <a:ext cx="6264275" cy="914400"/>
          </a:xfrm>
          <a:prstGeom prst="rect">
            <a:avLst/>
          </a:prstGeom>
          <a:solidFill>
            <a:schemeClr val="bg1"/>
          </a:solidFill>
          <a:ln w="9525">
            <a:noFill/>
            <a:miter lim="800000"/>
            <a:headEnd/>
            <a:tailEnd/>
          </a:ln>
          <a:effectLst/>
        </p:spPr>
        <p:txBody>
          <a:bodyPr wrap="none" anchor="ctr">
            <a:prstTxWarp prst="textNoShape">
              <a:avLst/>
            </a:prstTxWarp>
          </a:bodyPr>
          <a:lstStyle/>
          <a:p>
            <a:endParaRPr lang="en-US"/>
          </a:p>
        </p:txBody>
      </p:sp>
      <p:sp>
        <p:nvSpPr>
          <p:cNvPr id="454663" name="Line 7"/>
          <p:cNvSpPr>
            <a:spLocks noChangeShapeType="1"/>
          </p:cNvSpPr>
          <p:nvPr/>
        </p:nvSpPr>
        <p:spPr bwMode="auto">
          <a:xfrm>
            <a:off x="3851275" y="4868863"/>
            <a:ext cx="1584325" cy="0"/>
          </a:xfrm>
          <a:prstGeom prst="line">
            <a:avLst/>
          </a:prstGeom>
          <a:noFill/>
          <a:ln w="76200">
            <a:solidFill>
              <a:srgbClr val="FF0000"/>
            </a:solidFill>
            <a:round/>
            <a:headEnd type="triangle" w="med" len="med"/>
            <a:tailEnd type="triangle" w="med" len="med"/>
          </a:ln>
          <a:effectLst/>
        </p:spPr>
        <p:txBody>
          <a:bodyPr>
            <a:prstTxWarp prst="textNoShape">
              <a:avLst/>
            </a:prstTxWarp>
          </a:bodyPr>
          <a:lstStyle/>
          <a:p>
            <a:endParaRPr lang="en-US"/>
          </a:p>
        </p:txBody>
      </p:sp>
      <p:sp>
        <p:nvSpPr>
          <p:cNvPr id="454664" name="TextBox 49"/>
          <p:cNvSpPr txBox="1">
            <a:spLocks noChangeArrowheads="1"/>
          </p:cNvSpPr>
          <p:nvPr/>
        </p:nvSpPr>
        <p:spPr bwMode="auto">
          <a:xfrm>
            <a:off x="3563938" y="5305425"/>
            <a:ext cx="2952750" cy="822325"/>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compare using </a:t>
            </a:r>
          </a:p>
          <a:p>
            <a:r>
              <a:rPr lang="lt-LT" sz="2400">
                <a:solidFill>
                  <a:srgbClr val="FF0000"/>
                </a:solidFill>
              </a:rPr>
              <a:t>a statistical test</a:t>
            </a:r>
            <a:endParaRPr lang="en-US" sz="2400">
              <a:solidFill>
                <a:srgbClr val="FF0000"/>
              </a:solidFill>
            </a:endParaRPr>
          </a:p>
        </p:txBody>
      </p:sp>
      <p:sp>
        <p:nvSpPr>
          <p:cNvPr id="35" name="Freeform 34"/>
          <p:cNvSpPr>
            <a:spLocks noChangeArrowheads="1"/>
          </p:cNvSpPr>
          <p:nvPr/>
        </p:nvSpPr>
        <p:spPr bwMode="auto">
          <a:xfrm rot="-5400000" flipH="1" flipV="1">
            <a:off x="6013451" y="187325"/>
            <a:ext cx="717550" cy="3743325"/>
          </a:xfrm>
          <a:custGeom>
            <a:avLst/>
            <a:gdLst>
              <a:gd name="T0" fmla="*/ 255128 w 21600"/>
              <a:gd name="T1" fmla="*/ 0 h 21600"/>
              <a:gd name="T2" fmla="*/ 510256 w 21600"/>
              <a:gd name="T3" fmla="*/ 2571768 h 21600"/>
              <a:gd name="T4" fmla="*/ 255128 w 21600"/>
              <a:gd name="T5" fmla="*/ 5143536 h 21600"/>
              <a:gd name="T6" fmla="*/ 0 w 21600"/>
              <a:gd name="T7" fmla="*/ 2571768 h 21600"/>
              <a:gd name="T8" fmla="*/ 510256 w 21600"/>
              <a:gd name="T9" fmla="*/ 0 h 21600"/>
              <a:gd name="T10" fmla="*/ 0 w 21600"/>
              <a:gd name="T11" fmla="*/ 2571768 h 21600"/>
              <a:gd name="T12" fmla="*/ 510256 w 21600"/>
              <a:gd name="T13" fmla="*/ 5143536 h 21600"/>
              <a:gd name="T14" fmla="*/ 17694720 60000 65536"/>
              <a:gd name="T15" fmla="*/ 0 60000 65536"/>
              <a:gd name="T16" fmla="*/ 5898240 60000 65536"/>
              <a:gd name="T17" fmla="*/ 11796480 60000 65536"/>
              <a:gd name="T18" fmla="*/ 17694720 60000 65536"/>
              <a:gd name="T19" fmla="*/ 17694720 60000 65536"/>
              <a:gd name="T20" fmla="*/ 17694720 60000 65536"/>
              <a:gd name="T21" fmla="*/ 13800 w 21600"/>
              <a:gd name="T22" fmla="*/ 563 h 21600"/>
              <a:gd name="T23" fmla="*/ 21600 w 21600"/>
              <a:gd name="T24" fmla="*/ 21037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21600" y="0"/>
                </a:moveTo>
                <a:cubicBezTo>
                  <a:pt x="16200" y="0"/>
                  <a:pt x="10800" y="900"/>
                  <a:pt x="10800" y="1800"/>
                </a:cubicBezTo>
                <a:lnTo>
                  <a:pt x="10800" y="9053"/>
                </a:lnTo>
                <a:cubicBezTo>
                  <a:pt x="10800" y="9953"/>
                  <a:pt x="5400" y="10853"/>
                  <a:pt x="0" y="10853"/>
                </a:cubicBezTo>
                <a:cubicBezTo>
                  <a:pt x="5400" y="10853"/>
                  <a:pt x="10800" y="11753"/>
                  <a:pt x="10800" y="12653"/>
                </a:cubicBezTo>
                <a:lnTo>
                  <a:pt x="10800" y="19800"/>
                </a:lnTo>
                <a:cubicBezTo>
                  <a:pt x="10800" y="20700"/>
                  <a:pt x="16200" y="21600"/>
                  <a:pt x="21600" y="21600"/>
                </a:cubicBezTo>
              </a:path>
            </a:pathLst>
          </a:custGeom>
          <a:noFill/>
          <a:ln w="57150">
            <a:solidFill>
              <a:srgbClr val="FF0000"/>
            </a:solidFill>
            <a:miter lim="800000"/>
            <a:headEnd/>
            <a:tailEnd/>
          </a:ln>
        </p:spPr>
        <p:txBody>
          <a:bodyPr rot="10800000" vert="eaVert" lIns="97967" tIns="57147" rIns="97967" bIns="57147" anchor="ctr">
            <a:prstTxWarp prst="textNoShape">
              <a:avLst/>
            </a:prstTxWarp>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54667" name="TextBox 49"/>
          <p:cNvSpPr txBox="1">
            <a:spLocks noChangeArrowheads="1"/>
          </p:cNvSpPr>
          <p:nvPr/>
        </p:nvSpPr>
        <p:spPr bwMode="auto">
          <a:xfrm>
            <a:off x="5651500" y="1243013"/>
            <a:ext cx="2952750" cy="457200"/>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new window</a:t>
            </a:r>
            <a:endParaRPr lang="en-US" sz="2400">
              <a:solidFill>
                <a:srgbClr val="FF0000"/>
              </a:solidFill>
            </a:endParaRPr>
          </a:p>
        </p:txBody>
      </p:sp>
      <p:sp>
        <p:nvSpPr>
          <p:cNvPr id="162" name="Lightning Bolt 161"/>
          <p:cNvSpPr/>
          <p:nvPr/>
        </p:nvSpPr>
        <p:spPr>
          <a:xfrm>
            <a:off x="3998913" y="1347788"/>
            <a:ext cx="428625" cy="78581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4669" name="TextBox 49"/>
          <p:cNvSpPr txBox="1">
            <a:spLocks noChangeArrowheads="1"/>
          </p:cNvSpPr>
          <p:nvPr/>
        </p:nvSpPr>
        <p:spPr bwMode="auto">
          <a:xfrm>
            <a:off x="2051050" y="1341438"/>
            <a:ext cx="2952750" cy="457200"/>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change point</a:t>
            </a:r>
            <a:endParaRPr lang="en-US" sz="2400">
              <a:solidFill>
                <a:srgbClr val="FF0000"/>
              </a:solidFill>
            </a:endParaRPr>
          </a:p>
        </p:txBody>
      </p:sp>
      <p:sp>
        <p:nvSpPr>
          <p:cNvPr id="15" name="Title 11"/>
          <p:cNvSpPr>
            <a:spLocks noGrp="1"/>
          </p:cNvSpPr>
          <p:nvPr>
            <p:ph type="title"/>
          </p:nvPr>
        </p:nvSpPr>
        <p:spPr>
          <a:xfrm>
            <a:off x="457200" y="44625"/>
            <a:ext cx="8229600" cy="869776"/>
          </a:xfrm>
        </p:spPr>
        <p:txBody>
          <a:bodyPr>
            <a:normAutofit/>
          </a:bodyPr>
          <a:lstStyle/>
          <a:p>
            <a:r>
              <a:rPr lang="en-US" dirty="0"/>
              <a:t>Detection</a:t>
            </a:r>
          </a:p>
        </p:txBody>
      </p:sp>
      <p:sp>
        <p:nvSpPr>
          <p:cNvPr id="1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41</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935037"/>
          </a:xfrm>
        </p:spPr>
        <p:txBody>
          <a:bodyPr/>
          <a:lstStyle/>
          <a:p>
            <a:r>
              <a:rPr lang="en-US" dirty="0"/>
              <a:t>Change detectors</a:t>
            </a:r>
          </a:p>
        </p:txBody>
      </p:sp>
      <p:sp>
        <p:nvSpPr>
          <p:cNvPr id="4" name="Slide Number Placeholder 3"/>
          <p:cNvSpPr>
            <a:spLocks noGrp="1"/>
          </p:cNvSpPr>
          <p:nvPr>
            <p:ph type="sldNum" sz="quarter" idx="12"/>
          </p:nvPr>
        </p:nvSpPr>
        <p:spPr/>
        <p:txBody>
          <a:bodyPr/>
          <a:lstStyle/>
          <a:p>
            <a:fld id="{6614ECFC-E50C-43D3-B8F0-45E8546E5638}" type="slidenum">
              <a:rPr lang="en-US" smtClean="0"/>
              <a:pPr/>
              <a:t>42</a:t>
            </a:fld>
            <a:endParaRPr lang="en-US" dirty="0"/>
          </a:p>
        </p:txBody>
      </p:sp>
      <p:pic>
        <p:nvPicPr>
          <p:cNvPr id="6" name="Picture 5"/>
          <p:cNvPicPr>
            <a:picLocks noChangeAspect="1"/>
          </p:cNvPicPr>
          <p:nvPr/>
        </p:nvPicPr>
        <p:blipFill>
          <a:blip r:embed="rId2"/>
          <a:stretch>
            <a:fillRect/>
          </a:stretch>
        </p:blipFill>
        <p:spPr>
          <a:xfrm>
            <a:off x="5508104" y="1052736"/>
            <a:ext cx="3189132" cy="4680521"/>
          </a:xfrm>
          <a:prstGeom prst="rect">
            <a:avLst/>
          </a:prstGeom>
        </p:spPr>
      </p:pic>
    </p:spTree>
    <p:extLst>
      <p:ext uri="{BB962C8B-B14F-4D97-AF65-F5344CB8AC3E}">
        <p14:creationId xmlns:p14="http://schemas.microsoft.com/office/powerpoint/2010/main" val="3898370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2130" name="Picture 5"/>
          <p:cNvPicPr>
            <a:picLocks noChangeAspect="1" noChangeArrowheads="1"/>
          </p:cNvPicPr>
          <p:nvPr/>
        </p:nvPicPr>
        <p:blipFill>
          <a:blip r:embed="rId3"/>
          <a:srcRect/>
          <a:stretch>
            <a:fillRect/>
          </a:stretch>
        </p:blipFill>
        <p:spPr bwMode="auto">
          <a:xfrm>
            <a:off x="762000" y="990600"/>
            <a:ext cx="7162800" cy="5362575"/>
          </a:xfrm>
          <a:prstGeom prst="rect">
            <a:avLst/>
          </a:prstGeom>
          <a:noFill/>
          <a:ln w="9525">
            <a:noFill/>
            <a:miter lim="800000"/>
            <a:headEnd/>
            <a:tailEnd/>
          </a:ln>
        </p:spPr>
      </p:pic>
      <p:sp>
        <p:nvSpPr>
          <p:cNvPr id="432133" name="Rectangle 5"/>
          <p:cNvSpPr>
            <a:spLocks noGrp="1" noChangeArrowheads="1"/>
          </p:cNvSpPr>
          <p:nvPr>
            <p:ph type="title"/>
          </p:nvPr>
        </p:nvSpPr>
        <p:spPr>
          <a:xfrm>
            <a:off x="457200" y="44625"/>
            <a:ext cx="8229600" cy="869776"/>
          </a:xfrm>
        </p:spPr>
        <p:txBody>
          <a:bodyPr>
            <a:normAutofit/>
          </a:bodyPr>
          <a:lstStyle/>
          <a:p>
            <a:r>
              <a:rPr lang="lt-LT" dirty="0">
                <a:effectLst/>
              </a:rPr>
              <a:t>Change </a:t>
            </a:r>
            <a:r>
              <a:rPr lang="en-US" dirty="0">
                <a:effectLst/>
              </a:rPr>
              <a:t>T</a:t>
            </a:r>
            <a:r>
              <a:rPr lang="lt-LT" dirty="0">
                <a:effectLst/>
              </a:rPr>
              <a:t>ypes</a:t>
            </a:r>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43</a:t>
            </a:fld>
            <a:endParaRPr lang="en-US" dirty="0"/>
          </a:p>
        </p:txBody>
      </p:sp>
    </p:spTree>
    <p:extLst>
      <p:ext uri="{BB962C8B-B14F-4D97-AF65-F5344CB8AC3E}">
        <p14:creationId xmlns:p14="http://schemas.microsoft.com/office/powerpoint/2010/main" val="184614532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r>
              <a:rPr lang="en-US" dirty="0">
                <a:ea typeface="MS PGothic" pitchFamily="34" charset="-128"/>
              </a:rPr>
              <a:t>CFB Boiler Optimization</a:t>
            </a:r>
          </a:p>
        </p:txBody>
      </p:sp>
      <p:pic>
        <p:nvPicPr>
          <p:cNvPr id="38915" name="Picture 4"/>
          <p:cNvPicPr>
            <a:picLocks noChangeAspect="1" noChangeArrowheads="1"/>
          </p:cNvPicPr>
          <p:nvPr/>
        </p:nvPicPr>
        <p:blipFill>
          <a:blip r:embed="rId3" cstate="print"/>
          <a:srcRect/>
          <a:stretch>
            <a:fillRect/>
          </a:stretch>
        </p:blipFill>
        <p:spPr bwMode="auto">
          <a:xfrm>
            <a:off x="500063" y="1366838"/>
            <a:ext cx="5970587" cy="4919662"/>
          </a:xfrm>
          <a:prstGeom prst="rect">
            <a:avLst/>
          </a:prstGeom>
          <a:noFill/>
          <a:ln w="9525">
            <a:noFill/>
            <a:miter lim="800000"/>
            <a:headEnd/>
            <a:tailEnd/>
          </a:ln>
        </p:spPr>
      </p:pic>
      <p:pic>
        <p:nvPicPr>
          <p:cNvPr id="38916" name="Picture 6"/>
          <p:cNvPicPr>
            <a:picLocks noChangeAspect="1" noChangeArrowheads="1"/>
          </p:cNvPicPr>
          <p:nvPr/>
        </p:nvPicPr>
        <p:blipFill>
          <a:blip r:embed="rId4" cstate="print"/>
          <a:srcRect/>
          <a:stretch>
            <a:fillRect/>
          </a:stretch>
        </p:blipFill>
        <p:spPr bwMode="auto">
          <a:xfrm>
            <a:off x="6660232" y="1453145"/>
            <a:ext cx="2339752" cy="2983967"/>
          </a:xfrm>
          <a:prstGeom prst="rect">
            <a:avLst/>
          </a:prstGeom>
          <a:noFill/>
          <a:ln w="9525">
            <a:noFill/>
            <a:miter lim="800000"/>
            <a:headEnd/>
            <a:tailEnd/>
          </a:ln>
        </p:spPr>
      </p:pic>
      <p:sp>
        <p:nvSpPr>
          <p:cNvPr id="158727" name="Oval 7"/>
          <p:cNvSpPr>
            <a:spLocks noChangeArrowheads="1"/>
          </p:cNvSpPr>
          <p:nvPr/>
        </p:nvSpPr>
        <p:spPr bwMode="auto">
          <a:xfrm>
            <a:off x="1116013" y="3243263"/>
            <a:ext cx="1524000" cy="762000"/>
          </a:xfrm>
          <a:prstGeom prst="ellipse">
            <a:avLst/>
          </a:prstGeom>
          <a:solidFill>
            <a:schemeClr val="accent1">
              <a:alpha val="23137"/>
            </a:schemeClr>
          </a:solidFill>
          <a:ln w="9525">
            <a:solidFill>
              <a:schemeClr val="tx1"/>
            </a:solidFill>
            <a:round/>
            <a:headEnd/>
            <a:tailEnd/>
          </a:ln>
        </p:spPr>
        <p:txBody>
          <a:bodyPr wrap="none" anchor="ctr"/>
          <a:lstStyle/>
          <a:p>
            <a:endParaRPr lang="pt-PT"/>
          </a:p>
        </p:txBody>
      </p:sp>
      <p:sp>
        <p:nvSpPr>
          <p:cNvPr id="1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44</a:t>
            </a:fld>
            <a:endParaRPr lang="en-US" dirty="0"/>
          </a:p>
        </p:txBody>
      </p:sp>
    </p:spTree>
    <p:extLst>
      <p:ext uri="{BB962C8B-B14F-4D97-AF65-F5344CB8AC3E}">
        <p14:creationId xmlns:p14="http://schemas.microsoft.com/office/powerpoint/2010/main" val="27336440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4"/>
          <p:cNvPicPr>
            <a:picLocks noChangeAspect="1" noChangeArrowheads="1"/>
          </p:cNvPicPr>
          <p:nvPr/>
        </p:nvPicPr>
        <p:blipFill>
          <a:blip r:embed="rId3" cstate="print"/>
          <a:srcRect/>
          <a:stretch>
            <a:fillRect/>
          </a:stretch>
        </p:blipFill>
        <p:spPr bwMode="auto">
          <a:xfrm>
            <a:off x="219075" y="1347688"/>
            <a:ext cx="8705850" cy="4673600"/>
          </a:xfrm>
          <a:prstGeom prst="rect">
            <a:avLst/>
          </a:prstGeom>
          <a:noFill/>
          <a:ln w="9525">
            <a:noFill/>
            <a:miter lim="800000"/>
            <a:headEnd/>
            <a:tailEnd/>
          </a:ln>
        </p:spPr>
      </p:pic>
      <p:sp>
        <p:nvSpPr>
          <p:cNvPr id="23555" name="Rectangle 2"/>
          <p:cNvSpPr>
            <a:spLocks noGrp="1" noChangeArrowheads="1"/>
          </p:cNvSpPr>
          <p:nvPr>
            <p:ph type="title"/>
          </p:nvPr>
        </p:nvSpPr>
        <p:spPr bwMode="auto">
          <a:ln>
            <a:miter lim="800000"/>
            <a:headEnd/>
            <a:tailEnd/>
          </a:ln>
        </p:spPr>
        <p:txBody>
          <a:bodyPr vert="horz" wrap="square" lIns="91440" tIns="45720" rIns="91440" bIns="45720" numCol="1" anchor="t" anchorCtr="0" compatLnSpc="1">
            <a:prstTxWarp prst="textNoShape">
              <a:avLst/>
            </a:prstTxWarp>
          </a:bodyPr>
          <a:lstStyle/>
          <a:p>
            <a:pPr>
              <a:defRPr/>
            </a:pPr>
            <a:r>
              <a:rPr lang="en-US">
                <a:ea typeface="MS PGothic" pitchFamily="34" charset="-128"/>
              </a:rPr>
              <a:t>CFB Boiler Optimization</a:t>
            </a:r>
          </a:p>
        </p:txBody>
      </p:sp>
      <p:sp>
        <p:nvSpPr>
          <p:cNvPr id="158727" name="Oval 7"/>
          <p:cNvSpPr>
            <a:spLocks noChangeArrowheads="1"/>
          </p:cNvSpPr>
          <p:nvPr/>
        </p:nvSpPr>
        <p:spPr bwMode="auto">
          <a:xfrm>
            <a:off x="468313" y="4437063"/>
            <a:ext cx="2519362" cy="1152525"/>
          </a:xfrm>
          <a:prstGeom prst="ellipse">
            <a:avLst/>
          </a:prstGeom>
          <a:solidFill>
            <a:schemeClr val="accent1">
              <a:alpha val="23137"/>
            </a:schemeClr>
          </a:solidFill>
          <a:ln w="9525">
            <a:solidFill>
              <a:schemeClr val="tx1"/>
            </a:solidFill>
            <a:round/>
            <a:headEnd/>
            <a:tailEnd/>
          </a:ln>
        </p:spPr>
        <p:txBody>
          <a:bodyPr wrap="none" anchor="ctr"/>
          <a:lstStyle/>
          <a:p>
            <a:endParaRPr lang="pt-PT"/>
          </a:p>
        </p:txBody>
      </p:sp>
      <p:sp>
        <p:nvSpPr>
          <p:cNvPr id="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45</a:t>
            </a:fld>
            <a:endParaRPr lang="en-US" dirty="0"/>
          </a:p>
        </p:txBody>
      </p:sp>
    </p:spTree>
    <p:extLst>
      <p:ext uri="{BB962C8B-B14F-4D97-AF65-F5344CB8AC3E}">
        <p14:creationId xmlns:p14="http://schemas.microsoft.com/office/powerpoint/2010/main" val="372443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r>
              <a:rPr lang="en-US" dirty="0"/>
              <a:t>Online Mass Flow Prediction</a:t>
            </a:r>
          </a:p>
        </p:txBody>
      </p:sp>
      <p:sp>
        <p:nvSpPr>
          <p:cNvPr id="178179" name="Rectangle 3"/>
          <p:cNvSpPr>
            <a:spLocks noGrp="1" noChangeArrowheads="1"/>
          </p:cNvSpPr>
          <p:nvPr>
            <p:ph type="body" idx="1"/>
          </p:nvPr>
        </p:nvSpPr>
        <p:spPr>
          <a:xfrm>
            <a:off x="539552" y="1340768"/>
            <a:ext cx="3744416" cy="3959225"/>
          </a:xfrm>
        </p:spPr>
        <p:txBody>
          <a:bodyPr>
            <a:noAutofit/>
          </a:bodyPr>
          <a:lstStyle/>
          <a:p>
            <a:r>
              <a:rPr lang="en-US" sz="2600" dirty="0"/>
              <a:t>fluctuation in the signal of the scales </a:t>
            </a:r>
            <a:r>
              <a:rPr lang="en-US" sz="2600" dirty="0">
                <a:solidFill>
                  <a:schemeClr val="tx2"/>
                </a:solidFill>
              </a:rPr>
              <a:t>=&gt;</a:t>
            </a:r>
            <a:r>
              <a:rPr lang="en-US" sz="2600" dirty="0"/>
              <a:t>   no reliable online data can be obtained from the mass flow of fuel to the boiler</a:t>
            </a:r>
          </a:p>
          <a:p>
            <a:r>
              <a:rPr lang="en-US" sz="2600" dirty="0"/>
              <a:t>predict the </a:t>
            </a:r>
            <a:r>
              <a:rPr lang="en-US" sz="2600" i="1" dirty="0"/>
              <a:t>actual</a:t>
            </a:r>
            <a:r>
              <a:rPr lang="en-US" sz="2600" dirty="0"/>
              <a:t> mass flow based on the sensor measurements</a:t>
            </a:r>
          </a:p>
          <a:p>
            <a:pPr marL="342900" lvl="1" indent="-342900">
              <a:buFont typeface="Arial"/>
              <a:buChar char="•"/>
            </a:pPr>
            <a:r>
              <a:rPr lang="lt-LT" sz="2600" dirty="0"/>
              <a:t>two phases</a:t>
            </a:r>
            <a:r>
              <a:rPr lang="en-US" sz="2600" dirty="0"/>
              <a:t>:</a:t>
            </a:r>
            <a:r>
              <a:rPr lang="lt-LT" sz="2600" dirty="0"/>
              <a:t> feed and burn</a:t>
            </a:r>
            <a:endParaRPr lang="en-US" sz="2600" dirty="0"/>
          </a:p>
        </p:txBody>
      </p:sp>
      <p:pic>
        <p:nvPicPr>
          <p:cNvPr id="178180" name="Picture 4"/>
          <p:cNvPicPr>
            <a:picLocks noChangeAspect="1" noChangeArrowheads="1"/>
          </p:cNvPicPr>
          <p:nvPr/>
        </p:nvPicPr>
        <p:blipFill>
          <a:blip r:embed="rId3" cstate="print"/>
          <a:srcRect/>
          <a:stretch>
            <a:fillRect/>
          </a:stretch>
        </p:blipFill>
        <p:spPr bwMode="auto">
          <a:xfrm>
            <a:off x="4393036" y="1124744"/>
            <a:ext cx="4499444" cy="5157936"/>
          </a:xfrm>
          <a:prstGeom prst="rect">
            <a:avLst/>
          </a:prstGeom>
          <a:noFill/>
          <a:ln w="9525">
            <a:noFill/>
            <a:miter lim="800000"/>
            <a:headEnd/>
            <a:tailEnd/>
          </a:ln>
          <a:effectLst/>
        </p:spPr>
      </p:pic>
      <p:sp>
        <p:nvSpPr>
          <p:cNvPr id="178182" name="AutoShape 6"/>
          <p:cNvSpPr>
            <a:spLocks noChangeArrowheads="1"/>
          </p:cNvSpPr>
          <p:nvPr/>
        </p:nvSpPr>
        <p:spPr bwMode="auto">
          <a:xfrm>
            <a:off x="2678832" y="1844824"/>
            <a:ext cx="453008" cy="288032"/>
          </a:xfrm>
          <a:prstGeom prst="rightArrow">
            <a:avLst>
              <a:gd name="adj1" fmla="val 50000"/>
              <a:gd name="adj2" fmla="val 45455"/>
            </a:avLst>
          </a:prstGeom>
          <a:solidFill>
            <a:schemeClr val="tx1">
              <a:alpha val="80000"/>
            </a:schemeClr>
          </a:solidFill>
          <a:ln w="9525">
            <a:solidFill>
              <a:schemeClr val="tx1"/>
            </a:solidFill>
            <a:miter lim="800000"/>
            <a:headEnd/>
            <a:tailEnd/>
          </a:ln>
          <a:effectLst/>
        </p:spPr>
        <p:txBody>
          <a:bodyPr wrap="none" anchor="ctr"/>
          <a:lstStyle/>
          <a:p>
            <a:endParaRPr lang="en-US"/>
          </a:p>
        </p:txBody>
      </p:sp>
      <p:sp>
        <p:nvSpPr>
          <p:cNvPr id="1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46</a:t>
            </a:fld>
            <a:endParaRPr lang="en-US" dirty="0"/>
          </a:p>
        </p:txBody>
      </p:sp>
    </p:spTree>
    <p:extLst>
      <p:ext uri="{BB962C8B-B14F-4D97-AF65-F5344CB8AC3E}">
        <p14:creationId xmlns:p14="http://schemas.microsoft.com/office/powerpoint/2010/main" val="1753854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4"/>
          <p:cNvPicPr>
            <a:picLocks noChangeAspect="1" noChangeArrowheads="1"/>
          </p:cNvPicPr>
          <p:nvPr/>
        </p:nvPicPr>
        <p:blipFill>
          <a:blip r:embed="rId3" cstate="print"/>
          <a:srcRect/>
          <a:stretch>
            <a:fillRect/>
          </a:stretch>
        </p:blipFill>
        <p:spPr bwMode="auto">
          <a:xfrm>
            <a:off x="1187624" y="1510159"/>
            <a:ext cx="6977063" cy="1774825"/>
          </a:xfrm>
          <a:prstGeom prst="rect">
            <a:avLst/>
          </a:prstGeom>
          <a:noFill/>
          <a:ln w="9525">
            <a:noFill/>
            <a:miter lim="800000"/>
            <a:headEnd/>
            <a:tailEnd/>
          </a:ln>
        </p:spPr>
      </p:pic>
      <p:sp>
        <p:nvSpPr>
          <p:cNvPr id="40964" name="Rectangle 8"/>
          <p:cNvSpPr>
            <a:spLocks noChangeArrowheads="1"/>
          </p:cNvSpPr>
          <p:nvPr/>
        </p:nvSpPr>
        <p:spPr bwMode="auto">
          <a:xfrm>
            <a:off x="684213" y="3429000"/>
            <a:ext cx="4572000" cy="708025"/>
          </a:xfrm>
          <a:prstGeom prst="rect">
            <a:avLst/>
          </a:prstGeom>
          <a:noFill/>
          <a:ln w="9525">
            <a:noFill/>
            <a:miter lim="800000"/>
            <a:headEnd/>
            <a:tailEnd/>
          </a:ln>
        </p:spPr>
        <p:txBody>
          <a:bodyPr>
            <a:spAutoFit/>
          </a:bodyPr>
          <a:lstStyle/>
          <a:p>
            <a:r>
              <a:rPr lang="en-US" sz="2000">
                <a:latin typeface="Lucida Sans Unicode" pitchFamily="34" charset="0"/>
                <a:cs typeface="Lucida Sans Unicode" pitchFamily="34" charset="0"/>
              </a:rPr>
              <a:t>asymmetric nature </a:t>
            </a:r>
          </a:p>
          <a:p>
            <a:r>
              <a:rPr lang="en-US" sz="2000">
                <a:latin typeface="Lucida Sans Unicode" pitchFamily="34" charset="0"/>
                <a:cs typeface="Lucida Sans Unicode" pitchFamily="34" charset="0"/>
              </a:rPr>
              <a:t>of the outliers</a:t>
            </a:r>
          </a:p>
        </p:txBody>
      </p:sp>
      <p:sp>
        <p:nvSpPr>
          <p:cNvPr id="40965" name="Rectangle 9"/>
          <p:cNvSpPr>
            <a:spLocks noChangeArrowheads="1"/>
          </p:cNvSpPr>
          <p:nvPr/>
        </p:nvSpPr>
        <p:spPr bwMode="auto">
          <a:xfrm>
            <a:off x="684213" y="4270375"/>
            <a:ext cx="2619375" cy="1016000"/>
          </a:xfrm>
          <a:prstGeom prst="rect">
            <a:avLst/>
          </a:prstGeom>
          <a:noFill/>
          <a:ln w="9525">
            <a:noFill/>
            <a:miter lim="800000"/>
            <a:headEnd/>
            <a:tailEnd/>
          </a:ln>
        </p:spPr>
        <p:txBody>
          <a:bodyPr wrap="none">
            <a:spAutoFit/>
          </a:bodyPr>
          <a:lstStyle/>
          <a:p>
            <a:r>
              <a:rPr lang="en-US" sz="2000">
                <a:latin typeface="Lucida Sans Unicode" pitchFamily="34" charset="0"/>
                <a:cs typeface="Lucida Sans Unicode" pitchFamily="34" charset="0"/>
              </a:rPr>
              <a:t>short consumption </a:t>
            </a:r>
          </a:p>
          <a:p>
            <a:r>
              <a:rPr lang="en-US" sz="2000">
                <a:latin typeface="Lucida Sans Unicode" pitchFamily="34" charset="0"/>
                <a:cs typeface="Lucida Sans Unicode" pitchFamily="34" charset="0"/>
              </a:rPr>
              <a:t>periods within </a:t>
            </a:r>
          </a:p>
          <a:p>
            <a:r>
              <a:rPr lang="en-US" sz="2000">
                <a:latin typeface="Lucida Sans Unicode" pitchFamily="34" charset="0"/>
                <a:cs typeface="Lucida Sans Unicode" pitchFamily="34" charset="0"/>
              </a:rPr>
              <a:t>feeding stages</a:t>
            </a:r>
          </a:p>
        </p:txBody>
      </p:sp>
      <p:sp>
        <p:nvSpPr>
          <p:cNvPr id="40966" name="Rectangle 10"/>
          <p:cNvSpPr>
            <a:spLocks noChangeArrowheads="1"/>
          </p:cNvSpPr>
          <p:nvPr/>
        </p:nvSpPr>
        <p:spPr bwMode="auto">
          <a:xfrm>
            <a:off x="684213" y="1268413"/>
            <a:ext cx="8002587" cy="400050"/>
          </a:xfrm>
          <a:prstGeom prst="rect">
            <a:avLst/>
          </a:prstGeom>
          <a:noFill/>
          <a:ln w="9525">
            <a:noFill/>
            <a:miter lim="800000"/>
            <a:headEnd/>
            <a:tailEnd/>
          </a:ln>
        </p:spPr>
        <p:txBody>
          <a:bodyPr>
            <a:spAutoFit/>
          </a:bodyPr>
          <a:lstStyle/>
          <a:p>
            <a:r>
              <a:rPr lang="en-US" sz="2000" dirty="0">
                <a:latin typeface="Lucida Sans Unicode" pitchFamily="34" charset="0"/>
                <a:cs typeface="Lucida Sans Unicode" pitchFamily="34" charset="0"/>
              </a:rPr>
              <a:t>data collected from a typical experimentation with CFB boiler</a:t>
            </a:r>
          </a:p>
        </p:txBody>
      </p:sp>
      <p:grpSp>
        <p:nvGrpSpPr>
          <p:cNvPr id="3" name="Group 2"/>
          <p:cNvGrpSpPr>
            <a:grpSpLocks/>
          </p:cNvGrpSpPr>
          <p:nvPr/>
        </p:nvGrpSpPr>
        <p:grpSpPr bwMode="auto">
          <a:xfrm>
            <a:off x="3786188" y="3356992"/>
            <a:ext cx="3887787" cy="2762250"/>
            <a:chOff x="76200" y="2089150"/>
            <a:chExt cx="6172200" cy="4652963"/>
          </a:xfrm>
        </p:grpSpPr>
        <p:pic>
          <p:nvPicPr>
            <p:cNvPr id="40969" name="Picture 4"/>
            <p:cNvPicPr>
              <a:picLocks noChangeAspect="1" noChangeArrowheads="1"/>
            </p:cNvPicPr>
            <p:nvPr/>
          </p:nvPicPr>
          <p:blipFill>
            <a:blip r:embed="rId4" cstate="print"/>
            <a:srcRect/>
            <a:stretch>
              <a:fillRect/>
            </a:stretch>
          </p:blipFill>
          <p:spPr bwMode="auto">
            <a:xfrm>
              <a:off x="76200" y="2089150"/>
              <a:ext cx="6172200" cy="2416175"/>
            </a:xfrm>
            <a:prstGeom prst="rect">
              <a:avLst/>
            </a:prstGeom>
            <a:noFill/>
            <a:ln w="9525">
              <a:noFill/>
              <a:miter lim="800000"/>
              <a:headEnd/>
              <a:tailEnd/>
            </a:ln>
          </p:spPr>
        </p:pic>
        <p:grpSp>
          <p:nvGrpSpPr>
            <p:cNvPr id="4" name="Group 7"/>
            <p:cNvGrpSpPr>
              <a:grpSpLocks/>
            </p:cNvGrpSpPr>
            <p:nvPr/>
          </p:nvGrpSpPr>
          <p:grpSpPr bwMode="auto">
            <a:xfrm>
              <a:off x="82550" y="4191000"/>
              <a:ext cx="6165850" cy="2551113"/>
              <a:chOff x="144" y="2377"/>
              <a:chExt cx="4076" cy="1780"/>
            </a:xfrm>
          </p:grpSpPr>
          <p:pic>
            <p:nvPicPr>
              <p:cNvPr id="40971" name="Picture 5"/>
              <p:cNvPicPr>
                <a:picLocks noChangeAspect="1" noChangeArrowheads="1"/>
              </p:cNvPicPr>
              <p:nvPr/>
            </p:nvPicPr>
            <p:blipFill>
              <a:blip r:embed="rId5" cstate="print"/>
              <a:srcRect/>
              <a:stretch>
                <a:fillRect/>
              </a:stretch>
            </p:blipFill>
            <p:spPr bwMode="auto">
              <a:xfrm>
                <a:off x="144" y="2592"/>
                <a:ext cx="4076" cy="1565"/>
              </a:xfrm>
              <a:prstGeom prst="rect">
                <a:avLst/>
              </a:prstGeom>
              <a:noFill/>
              <a:ln w="9525">
                <a:noFill/>
                <a:miter lim="800000"/>
                <a:headEnd/>
                <a:tailEnd/>
              </a:ln>
            </p:spPr>
          </p:pic>
          <p:pic>
            <p:nvPicPr>
              <p:cNvPr id="40972" name="Picture 6"/>
              <p:cNvPicPr>
                <a:picLocks noChangeAspect="1" noChangeArrowheads="1"/>
              </p:cNvPicPr>
              <p:nvPr/>
            </p:nvPicPr>
            <p:blipFill>
              <a:blip r:embed="rId6" cstate="print"/>
              <a:srcRect/>
              <a:stretch>
                <a:fillRect/>
              </a:stretch>
            </p:blipFill>
            <p:spPr bwMode="auto">
              <a:xfrm>
                <a:off x="537" y="2377"/>
                <a:ext cx="471" cy="215"/>
              </a:xfrm>
              <a:prstGeom prst="rect">
                <a:avLst/>
              </a:prstGeom>
              <a:noFill/>
              <a:ln w="9525">
                <a:noFill/>
                <a:miter lim="800000"/>
                <a:headEnd/>
                <a:tailEnd/>
              </a:ln>
            </p:spPr>
          </p:pic>
        </p:grpSp>
      </p:grpSp>
      <p:sp>
        <p:nvSpPr>
          <p:cNvPr id="40968" name="Rectangle 11"/>
          <p:cNvSpPr>
            <a:spLocks noChangeArrowheads="1"/>
          </p:cNvSpPr>
          <p:nvPr/>
        </p:nvSpPr>
        <p:spPr bwMode="auto">
          <a:xfrm>
            <a:off x="684213" y="5692775"/>
            <a:ext cx="3244850" cy="707886"/>
          </a:xfrm>
          <a:prstGeom prst="rect">
            <a:avLst/>
          </a:prstGeom>
          <a:noFill/>
          <a:ln w="9525">
            <a:noFill/>
            <a:miter lim="800000"/>
            <a:headEnd/>
            <a:tailEnd/>
          </a:ln>
        </p:spPr>
        <p:txBody>
          <a:bodyPr>
            <a:spAutoFit/>
          </a:bodyPr>
          <a:lstStyle/>
          <a:p>
            <a:r>
              <a:rPr lang="en-US" sz="2000" dirty="0" err="1">
                <a:latin typeface="Lucida Sans Unicode" pitchFamily="34" charset="0"/>
                <a:cs typeface="Lucida Sans Unicode" pitchFamily="34" charset="0"/>
              </a:rPr>
              <a:t>Pechenizkiy</a:t>
            </a:r>
            <a:r>
              <a:rPr lang="en-US" sz="2000" dirty="0">
                <a:latin typeface="Lucida Sans Unicode" pitchFamily="34" charset="0"/>
                <a:cs typeface="Lucida Sans Unicode" pitchFamily="34" charset="0"/>
              </a:rPr>
              <a:t> et al. </a:t>
            </a:r>
          </a:p>
          <a:p>
            <a:r>
              <a:rPr lang="en-US" sz="2000" dirty="0">
                <a:latin typeface="Lucida Sans Unicode" pitchFamily="34" charset="0"/>
                <a:cs typeface="Lucida Sans Unicode" pitchFamily="34" charset="0"/>
              </a:rPr>
              <a:t>SIGKDD </a:t>
            </a:r>
            <a:r>
              <a:rPr lang="en-US" sz="2000" dirty="0" err="1">
                <a:latin typeface="Lucida Sans Unicode" pitchFamily="34" charset="0"/>
                <a:cs typeface="Lucida Sans Unicode" pitchFamily="34" charset="0"/>
              </a:rPr>
              <a:t>Expl</a:t>
            </a:r>
            <a:r>
              <a:rPr lang="en-US" sz="2000" dirty="0">
                <a:latin typeface="Lucida Sans Unicode" pitchFamily="34" charset="0"/>
                <a:cs typeface="Lucida Sans Unicode" pitchFamily="34" charset="0"/>
              </a:rPr>
              <a:t>. 2009</a:t>
            </a:r>
          </a:p>
        </p:txBody>
      </p:sp>
      <p:sp>
        <p:nvSpPr>
          <p:cNvPr id="19" name="Rectangle 2"/>
          <p:cNvSpPr>
            <a:spLocks noGrp="1" noChangeArrowheads="1"/>
          </p:cNvSpPr>
          <p:nvPr>
            <p:ph type="title"/>
          </p:nvPr>
        </p:nvSpPr>
        <p:spPr>
          <a:xfrm>
            <a:off x="457200" y="332656"/>
            <a:ext cx="8229600" cy="935037"/>
          </a:xfrm>
        </p:spPr>
        <p:txBody>
          <a:bodyPr/>
          <a:lstStyle/>
          <a:p>
            <a:r>
              <a:rPr lang="en-US" dirty="0"/>
              <a:t>Online Mass Flow Prediction</a:t>
            </a:r>
          </a:p>
        </p:txBody>
      </p:sp>
      <p:sp>
        <p:nvSpPr>
          <p:cNvPr id="1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47</a:t>
            </a:fld>
            <a:endParaRPr lang="en-US" dirty="0"/>
          </a:p>
        </p:txBody>
      </p:sp>
    </p:spTree>
    <p:extLst>
      <p:ext uri="{BB962C8B-B14F-4D97-AF65-F5344CB8AC3E}">
        <p14:creationId xmlns:p14="http://schemas.microsoft.com/office/powerpoint/2010/main" val="113280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normAutofit/>
          </a:bodyPr>
          <a:lstStyle/>
          <a:p>
            <a:r>
              <a:rPr lang="lt-LT" sz="4000" dirty="0">
                <a:effectLst/>
              </a:rPr>
              <a:t>Solution</a:t>
            </a:r>
            <a:r>
              <a:rPr lang="en-US" sz="4000" dirty="0">
                <a:effectLst/>
              </a:rPr>
              <a:t> – use domain knowledge</a:t>
            </a:r>
            <a:endParaRPr lang="lt-LT" sz="4000" dirty="0">
              <a:effectLst/>
            </a:endParaRPr>
          </a:p>
        </p:txBody>
      </p:sp>
      <p:sp>
        <p:nvSpPr>
          <p:cNvPr id="471043" name="Rectangle 3"/>
          <p:cNvSpPr>
            <a:spLocks noGrp="1" noChangeArrowheads="1"/>
          </p:cNvSpPr>
          <p:nvPr>
            <p:ph idx="1"/>
          </p:nvPr>
        </p:nvSpPr>
        <p:spPr>
          <a:xfrm>
            <a:off x="457200" y="1268760"/>
            <a:ext cx="8229600" cy="4824536"/>
          </a:xfrm>
        </p:spPr>
        <p:txBody>
          <a:bodyPr>
            <a:normAutofit/>
          </a:bodyPr>
          <a:lstStyle/>
          <a:p>
            <a:r>
              <a:rPr lang="lt-LT" sz="2800" dirty="0"/>
              <a:t>Adaptive learning approach</a:t>
            </a:r>
          </a:p>
          <a:p>
            <a:pPr lvl="1"/>
            <a:r>
              <a:rPr lang="lt-LT" sz="2400" dirty="0"/>
              <a:t>Detect a change and cut the training window</a:t>
            </a:r>
          </a:p>
          <a:p>
            <a:r>
              <a:rPr lang="lt-LT" sz="2800" dirty="0"/>
              <a:t>Challenges</a:t>
            </a:r>
          </a:p>
          <a:p>
            <a:pPr lvl="1"/>
            <a:r>
              <a:rPr lang="lt-LT" sz="2400" dirty="0"/>
              <a:t>Specific types of outliers and noise</a:t>
            </a:r>
          </a:p>
          <a:p>
            <a:pPr lvl="1"/>
            <a:r>
              <a:rPr lang="lt-LT" sz="2400" dirty="0"/>
              <a:t>True change labels are unavailable</a:t>
            </a:r>
          </a:p>
          <a:p>
            <a:r>
              <a:rPr lang="lt-LT" sz="2800" dirty="0"/>
              <a:t>3+ component prediction system </a:t>
            </a:r>
          </a:p>
          <a:p>
            <a:pPr lvl="1"/>
            <a:r>
              <a:rPr lang="lt-LT" sz="2400" dirty="0"/>
              <a:t>Signal model (2</a:t>
            </a:r>
            <a:r>
              <a:rPr lang="en-US" sz="2400" baseline="30000" dirty="0" err="1"/>
              <a:t>nd</a:t>
            </a:r>
            <a:r>
              <a:rPr lang="en-US" sz="2400" dirty="0"/>
              <a:t> </a:t>
            </a:r>
            <a:r>
              <a:rPr lang="lt-LT" sz="2400" dirty="0"/>
              <a:t>order regression)</a:t>
            </a:r>
          </a:p>
          <a:p>
            <a:pPr lvl="1"/>
            <a:r>
              <a:rPr lang="lt-LT" sz="2400" dirty="0"/>
              <a:t>Outlier elimination</a:t>
            </a:r>
          </a:p>
          <a:p>
            <a:pPr lvl="1"/>
            <a:r>
              <a:rPr lang="lt-LT" sz="2400" dirty="0"/>
              <a:t>Change detection and training window selection</a:t>
            </a:r>
            <a:endParaRPr lang="en-US" sz="2400" dirty="0"/>
          </a:p>
          <a:p>
            <a:pPr lvl="1"/>
            <a:r>
              <a:rPr lang="en-US" sz="2400" dirty="0"/>
              <a:t>Backtracking</a:t>
            </a:r>
            <a:endParaRPr lang="lt-LT" sz="2400" dirty="0"/>
          </a:p>
          <a:p>
            <a:pPr lvl="1"/>
            <a:endParaRPr lang="lt-LT" sz="2400" dirty="0"/>
          </a:p>
        </p:txBody>
      </p:sp>
      <p:sp>
        <p:nvSpPr>
          <p:cNvPr id="471044" name="Rectangle 4"/>
          <p:cNvSpPr>
            <a:spLocks noChangeArrowheads="1"/>
          </p:cNvSpPr>
          <p:nvPr/>
        </p:nvSpPr>
        <p:spPr bwMode="auto">
          <a:xfrm>
            <a:off x="467544" y="5826750"/>
            <a:ext cx="8136904" cy="338554"/>
          </a:xfrm>
          <a:prstGeom prst="rect">
            <a:avLst/>
          </a:prstGeom>
          <a:noFill/>
          <a:ln w="9525">
            <a:noFill/>
            <a:miter lim="800000"/>
            <a:headEnd/>
            <a:tailEnd/>
          </a:ln>
          <a:effectLst/>
        </p:spPr>
        <p:txBody>
          <a:bodyPr wrap="square">
            <a:spAutoFit/>
          </a:bodyPr>
          <a:lstStyle/>
          <a:p>
            <a:pPr algn="r"/>
            <a:r>
              <a:rPr lang="lt-LT" sz="1600" dirty="0"/>
              <a:t>Pechenizhkiy et al, </a:t>
            </a:r>
            <a:r>
              <a:rPr lang="en-US" sz="1600" dirty="0"/>
              <a:t>20</a:t>
            </a:r>
            <a:r>
              <a:rPr lang="lt-LT" sz="1600" dirty="0"/>
              <a:t>09. </a:t>
            </a:r>
            <a:r>
              <a:rPr lang="en-US" sz="1600" dirty="0"/>
              <a:t>SIGKDD Explorations</a:t>
            </a:r>
            <a:r>
              <a:rPr lang="lt-LT" sz="1600" dirty="0"/>
              <a:t> 11(2), p. 109-116 </a:t>
            </a:r>
          </a:p>
        </p:txBody>
      </p:sp>
      <p:sp>
        <p:nvSpPr>
          <p:cNvPr id="471045" name="Text Box 5"/>
          <p:cNvSpPr txBox="1">
            <a:spLocks noChangeArrowheads="1"/>
          </p:cNvSpPr>
          <p:nvPr/>
        </p:nvSpPr>
        <p:spPr bwMode="auto">
          <a:xfrm>
            <a:off x="6372225" y="4293096"/>
            <a:ext cx="2376488" cy="915987"/>
          </a:xfrm>
          <a:prstGeom prst="rect">
            <a:avLst/>
          </a:prstGeom>
          <a:noFill/>
          <a:ln w="9525">
            <a:noFill/>
            <a:miter lim="800000"/>
            <a:headEnd/>
            <a:tailEnd/>
          </a:ln>
          <a:effectLst/>
        </p:spPr>
        <p:txBody>
          <a:bodyPr>
            <a:spAutoFit/>
          </a:bodyPr>
          <a:lstStyle/>
          <a:p>
            <a:pPr>
              <a:spcBef>
                <a:spcPct val="50000"/>
              </a:spcBef>
            </a:pPr>
            <a:r>
              <a:rPr lang="lt-LT" dirty="0">
                <a:solidFill>
                  <a:srgbClr val="FF0000"/>
                </a:solidFill>
              </a:rPr>
              <a:t>Based on </a:t>
            </a:r>
            <a:r>
              <a:rPr lang="en-US" dirty="0">
                <a:solidFill>
                  <a:srgbClr val="FF0000"/>
                </a:solidFill>
              </a:rPr>
              <a:t>moving average and </a:t>
            </a:r>
            <a:r>
              <a:rPr lang="lt-LT" dirty="0">
                <a:solidFill>
                  <a:srgbClr val="FF0000"/>
                </a:solidFill>
              </a:rPr>
              <a:t>learnable thresholds</a:t>
            </a:r>
          </a:p>
        </p:txBody>
      </p:sp>
      <p:sp>
        <p:nvSpPr>
          <p:cNvPr id="471046" name="Line 6"/>
          <p:cNvSpPr>
            <a:spLocks noChangeShapeType="1"/>
          </p:cNvSpPr>
          <p:nvPr/>
        </p:nvSpPr>
        <p:spPr bwMode="auto">
          <a:xfrm flipH="1">
            <a:off x="4140200" y="4509120"/>
            <a:ext cx="2232000" cy="504255"/>
          </a:xfrm>
          <a:prstGeom prst="line">
            <a:avLst/>
          </a:prstGeom>
          <a:noFill/>
          <a:ln w="9525">
            <a:solidFill>
              <a:srgbClr val="FF0000"/>
            </a:solidFill>
            <a:round/>
            <a:headEnd/>
            <a:tailEnd type="triangle" w="med" len="med"/>
          </a:ln>
          <a:effectLst/>
        </p:spPr>
        <p:txBody>
          <a:bodyPr/>
          <a:lstStyle/>
          <a:p>
            <a:endParaRPr lang="en-US"/>
          </a:p>
        </p:txBody>
      </p:sp>
      <p:sp>
        <p:nvSpPr>
          <p:cNvPr id="471047" name="Line 7"/>
          <p:cNvSpPr>
            <a:spLocks noChangeShapeType="1"/>
          </p:cNvSpPr>
          <p:nvPr/>
        </p:nvSpPr>
        <p:spPr bwMode="auto">
          <a:xfrm flipH="1">
            <a:off x="5795962" y="4509121"/>
            <a:ext cx="576237" cy="575692"/>
          </a:xfrm>
          <a:prstGeom prst="line">
            <a:avLst/>
          </a:prstGeom>
          <a:noFill/>
          <a:ln w="9525">
            <a:solidFill>
              <a:srgbClr val="FF0000"/>
            </a:solidFill>
            <a:round/>
            <a:headEnd/>
            <a:tailEnd type="triangle" w="med" len="med"/>
          </a:ln>
          <a:effectLst/>
        </p:spPr>
        <p:txBody>
          <a:bodyPr/>
          <a:lstStyle/>
          <a:p>
            <a:endParaRPr lang="en-US"/>
          </a:p>
        </p:txBody>
      </p:sp>
      <p:sp>
        <p:nvSpPr>
          <p:cNvPr id="1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48</a:t>
            </a:fld>
            <a:endParaRPr lang="en-US" dirty="0"/>
          </a:p>
        </p:txBody>
      </p:sp>
    </p:spTree>
    <p:extLst>
      <p:ext uri="{BB962C8B-B14F-4D97-AF65-F5344CB8AC3E}">
        <p14:creationId xmlns:p14="http://schemas.microsoft.com/office/powerpoint/2010/main" val="396209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72DC-D4E5-E542-970C-D9E952936CF0}"/>
              </a:ext>
            </a:extLst>
          </p:cNvPr>
          <p:cNvSpPr>
            <a:spLocks noGrp="1"/>
          </p:cNvSpPr>
          <p:nvPr>
            <p:ph type="title"/>
          </p:nvPr>
        </p:nvSpPr>
        <p:spPr/>
        <p:txBody>
          <a:bodyPr/>
          <a:lstStyle/>
          <a:p>
            <a:r>
              <a:rPr lang="en-NL" dirty="0"/>
              <a:t>Covid &amp; Concept Drift</a:t>
            </a:r>
          </a:p>
        </p:txBody>
      </p:sp>
      <p:pic>
        <p:nvPicPr>
          <p:cNvPr id="6" name="Content Placeholder 5">
            <a:extLst>
              <a:ext uri="{FF2B5EF4-FFF2-40B4-BE49-F238E27FC236}">
                <a16:creationId xmlns:a16="http://schemas.microsoft.com/office/drawing/2014/main" id="{8D09EBC5-D888-6C44-A029-6BE584D51F05}"/>
              </a:ext>
            </a:extLst>
          </p:cNvPr>
          <p:cNvPicPr>
            <a:picLocks noGrp="1" noChangeAspect="1"/>
          </p:cNvPicPr>
          <p:nvPr>
            <p:ph idx="1"/>
          </p:nvPr>
        </p:nvPicPr>
        <p:blipFill>
          <a:blip r:embed="rId2"/>
          <a:stretch>
            <a:fillRect/>
          </a:stretch>
        </p:blipFill>
        <p:spPr>
          <a:xfrm>
            <a:off x="1038186" y="1268413"/>
            <a:ext cx="7067628" cy="4857750"/>
          </a:xfrm>
          <a:prstGeom prst="rect">
            <a:avLst/>
          </a:prstGeom>
        </p:spPr>
      </p:pic>
      <p:sp>
        <p:nvSpPr>
          <p:cNvPr id="4" name="Slide Number Placeholder 3">
            <a:extLst>
              <a:ext uri="{FF2B5EF4-FFF2-40B4-BE49-F238E27FC236}">
                <a16:creationId xmlns:a16="http://schemas.microsoft.com/office/drawing/2014/main" id="{CE6CFC2E-5F10-CE44-A0E1-AF04EEA47783}"/>
              </a:ext>
            </a:extLst>
          </p:cNvPr>
          <p:cNvSpPr>
            <a:spLocks noGrp="1"/>
          </p:cNvSpPr>
          <p:nvPr>
            <p:ph type="sldNum" sz="quarter" idx="12"/>
          </p:nvPr>
        </p:nvSpPr>
        <p:spPr/>
        <p:txBody>
          <a:bodyPr/>
          <a:lstStyle/>
          <a:p>
            <a:fld id="{6614ECFC-E50C-43D3-B8F0-45E8546E5638}" type="slidenum">
              <a:rPr lang="en-US" smtClean="0"/>
              <a:pPr/>
              <a:t>4</a:t>
            </a:fld>
            <a:endParaRPr lang="en-US" dirty="0"/>
          </a:p>
        </p:txBody>
      </p:sp>
      <p:sp>
        <p:nvSpPr>
          <p:cNvPr id="3" name="Rectangle 2">
            <a:extLst>
              <a:ext uri="{FF2B5EF4-FFF2-40B4-BE49-F238E27FC236}">
                <a16:creationId xmlns:a16="http://schemas.microsoft.com/office/drawing/2014/main" id="{762D8F33-539C-764F-944E-106C6132CC3D}"/>
              </a:ext>
            </a:extLst>
          </p:cNvPr>
          <p:cNvSpPr/>
          <p:nvPr/>
        </p:nvSpPr>
        <p:spPr>
          <a:xfrm>
            <a:off x="251520" y="6351711"/>
            <a:ext cx="8352928" cy="461665"/>
          </a:xfrm>
          <a:prstGeom prst="rect">
            <a:avLst/>
          </a:prstGeom>
        </p:spPr>
        <p:txBody>
          <a:bodyPr wrap="square">
            <a:spAutoFit/>
          </a:bodyPr>
          <a:lstStyle/>
          <a:p>
            <a:r>
              <a:rPr lang="en-GB" sz="1200" dirty="0">
                <a:hlinkClick r:id="rId3"/>
              </a:rPr>
              <a:t>https://www.technologyreview.com/2020/05/11/1001563/covid-pandemic-broken-ai-machine-learning-amazon-retail-fraud-humans-in-the-loop</a:t>
            </a:r>
            <a:endParaRPr lang="en-GB" sz="1200" dirty="0"/>
          </a:p>
        </p:txBody>
      </p:sp>
    </p:spTree>
    <p:extLst>
      <p:ext uri="{BB962C8B-B14F-4D97-AF65-F5344CB8AC3E}">
        <p14:creationId xmlns:p14="http://schemas.microsoft.com/office/powerpoint/2010/main" val="28972589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3" name="TextBox 39"/>
          <p:cNvSpPr txBox="1">
            <a:spLocks noChangeArrowheads="1"/>
          </p:cNvSpPr>
          <p:nvPr/>
        </p:nvSpPr>
        <p:spPr bwMode="auto">
          <a:xfrm>
            <a:off x="3000375" y="1500188"/>
            <a:ext cx="2357438" cy="366712"/>
          </a:xfrm>
          <a:prstGeom prst="rect">
            <a:avLst/>
          </a:prstGeom>
          <a:noFill/>
          <a:ln w="9525">
            <a:noFill/>
            <a:miter lim="800000"/>
            <a:headEnd/>
            <a:tailEnd/>
          </a:ln>
        </p:spPr>
        <p:txBody>
          <a:bodyPr>
            <a:prstTxWarp prst="textNoShape">
              <a:avLst/>
            </a:prstTxWarp>
            <a:spAutoFit/>
          </a:bodyPr>
          <a:lstStyle/>
          <a:p>
            <a:r>
              <a:rPr lang="lt-LT"/>
              <a:t>Triggering</a:t>
            </a:r>
            <a:endParaRPr lang="en-US"/>
          </a:p>
        </p:txBody>
      </p:sp>
      <p:sp>
        <p:nvSpPr>
          <p:cNvPr id="455684" name="TextBox 40"/>
          <p:cNvSpPr txBox="1">
            <a:spLocks noChangeArrowheads="1"/>
          </p:cNvSpPr>
          <p:nvPr/>
        </p:nvSpPr>
        <p:spPr bwMode="auto">
          <a:xfrm>
            <a:off x="5929313" y="1500188"/>
            <a:ext cx="2357437" cy="366712"/>
          </a:xfrm>
          <a:prstGeom prst="rect">
            <a:avLst/>
          </a:prstGeom>
          <a:noFill/>
          <a:ln w="9525">
            <a:noFill/>
            <a:miter lim="800000"/>
            <a:headEnd/>
            <a:tailEnd/>
          </a:ln>
        </p:spPr>
        <p:txBody>
          <a:bodyPr>
            <a:prstTxWarp prst="textNoShape">
              <a:avLst/>
            </a:prstTxWarp>
            <a:spAutoFit/>
          </a:bodyPr>
          <a:lstStyle/>
          <a:p>
            <a:r>
              <a:rPr lang="lt-LT"/>
              <a:t>Evolving </a:t>
            </a:r>
          </a:p>
        </p:txBody>
      </p:sp>
      <p:sp>
        <p:nvSpPr>
          <p:cNvPr id="455685"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55686"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a:spLocks noChangeArrowheads="1"/>
          </p:cNvSpPr>
          <p:nvPr/>
        </p:nvSpPr>
        <p:spPr bwMode="auto">
          <a:xfrm>
            <a:off x="5786438" y="4214813"/>
            <a:ext cx="1285875" cy="1285875"/>
          </a:xfrm>
          <a:prstGeom prst="ellipse">
            <a:avLst/>
          </a:prstGeom>
          <a:solidFill>
            <a:srgbClr val="FF0000"/>
          </a:solidFill>
          <a:ln w="25400">
            <a:solidFill>
              <a:srgbClr val="89A4A7"/>
            </a:solidFill>
            <a:round/>
            <a:headEnd/>
            <a:tailEnd/>
          </a:ln>
        </p:spPr>
        <p:txBody>
          <a:bodyPr anchor="ctr">
            <a:prstTxWarp prst="textNoShape">
              <a:avLst/>
            </a:prstTxWarp>
          </a:bodyPr>
          <a:lstStyle/>
          <a:p>
            <a:pPr algn="ctr">
              <a:defRPr/>
            </a:pPr>
            <a:endParaRPr lang="en-US">
              <a:solidFill>
                <a:schemeClr val="lt1"/>
              </a:solidFill>
              <a:latin typeface="+mn-lt"/>
              <a:ea typeface="+mn-ea"/>
              <a:cs typeface="+mn-cs"/>
            </a:endParaRPr>
          </a:p>
        </p:txBody>
      </p:sp>
      <p:sp>
        <p:nvSpPr>
          <p:cNvPr id="455691"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55692"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55693"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55694"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55696" name="TextBox 49"/>
          <p:cNvSpPr txBox="1">
            <a:spLocks noChangeArrowheads="1"/>
          </p:cNvSpPr>
          <p:nvPr/>
        </p:nvSpPr>
        <p:spPr bwMode="auto">
          <a:xfrm>
            <a:off x="3851275" y="5486400"/>
            <a:ext cx="3924300" cy="822325"/>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build many models,</a:t>
            </a:r>
          </a:p>
          <a:p>
            <a:r>
              <a:rPr lang="lt-LT" sz="2400">
                <a:solidFill>
                  <a:srgbClr val="FF0000"/>
                </a:solidFill>
              </a:rPr>
              <a:t>dynamically combine</a:t>
            </a:r>
            <a:endParaRPr lang="en-US" sz="2400">
              <a:solidFill>
                <a:srgbClr val="FF0000"/>
              </a:solidFill>
            </a:endParaRPr>
          </a:p>
        </p:txBody>
      </p:sp>
      <p:sp>
        <p:nvSpPr>
          <p:cNvPr id="455697" name="TextBox 49"/>
          <p:cNvSpPr txBox="1">
            <a:spLocks noChangeArrowheads="1"/>
          </p:cNvSpPr>
          <p:nvPr/>
        </p:nvSpPr>
        <p:spPr bwMode="auto">
          <a:xfrm>
            <a:off x="6732588" y="5294313"/>
            <a:ext cx="2411412" cy="641350"/>
          </a:xfrm>
          <a:prstGeom prst="rect">
            <a:avLst/>
          </a:prstGeom>
          <a:noFill/>
          <a:ln w="9525">
            <a:noFill/>
            <a:miter lim="800000"/>
            <a:headEnd/>
            <a:tailEnd/>
          </a:ln>
        </p:spPr>
        <p:txBody>
          <a:bodyPr>
            <a:prstTxWarp prst="textNoShape">
              <a:avLst/>
            </a:prstTxWarp>
            <a:spAutoFit/>
          </a:bodyPr>
          <a:lstStyle/>
          <a:p>
            <a:r>
              <a:rPr lang="en-US"/>
              <a:t>adaptive </a:t>
            </a:r>
          </a:p>
          <a:p>
            <a:r>
              <a:rPr lang="en-US"/>
              <a:t>fusion rules</a:t>
            </a:r>
          </a:p>
        </p:txBody>
      </p:sp>
      <p:sp>
        <p:nvSpPr>
          <p:cNvPr id="16" name="Title 15"/>
          <p:cNvSpPr>
            <a:spLocks noGrp="1"/>
          </p:cNvSpPr>
          <p:nvPr>
            <p:ph type="title"/>
          </p:nvPr>
        </p:nvSpPr>
        <p:spPr/>
        <p:txBody>
          <a:bodyPr/>
          <a:lstStyle/>
          <a:p>
            <a:r>
              <a:rPr lang="en-US" dirty="0"/>
              <a:t>Closer Look</a:t>
            </a:r>
          </a:p>
        </p:txBody>
      </p:sp>
      <p:sp>
        <p:nvSpPr>
          <p:cNvPr id="2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49</a:t>
            </a:fld>
            <a:endParaRPr 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traight Connector 111"/>
          <p:cNvSpPr/>
          <p:nvPr/>
        </p:nvSpPr>
        <p:spPr>
          <a:xfrm>
            <a:off x="276225" y="2058988"/>
            <a:ext cx="6796088"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13" name="Freeform 112"/>
          <p:cNvSpPr/>
          <p:nvPr/>
        </p:nvSpPr>
        <p:spPr>
          <a:xfrm>
            <a:off x="400050"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4" name="Freeform 113"/>
          <p:cNvSpPr/>
          <p:nvPr/>
        </p:nvSpPr>
        <p:spPr>
          <a:xfrm>
            <a:off x="400050" y="18669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5" name="Freeform 114"/>
          <p:cNvSpPr/>
          <p:nvPr/>
        </p:nvSpPr>
        <p:spPr>
          <a:xfrm>
            <a:off x="1093788"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6" name="Freeform 115"/>
          <p:cNvSpPr/>
          <p:nvPr/>
        </p:nvSpPr>
        <p:spPr>
          <a:xfrm>
            <a:off x="1093788" y="18669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7" name="Freeform 116"/>
          <p:cNvSpPr/>
          <p:nvPr/>
        </p:nvSpPr>
        <p:spPr>
          <a:xfrm>
            <a:off x="1787525"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8" name="Freeform 117"/>
          <p:cNvSpPr/>
          <p:nvPr/>
        </p:nvSpPr>
        <p:spPr>
          <a:xfrm>
            <a:off x="1787525" y="18669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35" name="Rectangle 134"/>
          <p:cNvSpPr/>
          <p:nvPr/>
        </p:nvSpPr>
        <p:spPr>
          <a:xfrm>
            <a:off x="214313" y="1143000"/>
            <a:ext cx="2000250"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6" name="Freeform 135"/>
          <p:cNvSpPr/>
          <p:nvPr/>
        </p:nvSpPr>
        <p:spPr>
          <a:xfrm>
            <a:off x="6419850" y="138271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37" name="Straight Connector 136"/>
          <p:cNvSpPr/>
          <p:nvPr/>
        </p:nvSpPr>
        <p:spPr>
          <a:xfrm>
            <a:off x="276225" y="3344863"/>
            <a:ext cx="6796088"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42" name="Freeform 141"/>
          <p:cNvSpPr/>
          <p:nvPr/>
        </p:nvSpPr>
        <p:spPr>
          <a:xfrm>
            <a:off x="1787525" y="2644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43" name="Freeform 142"/>
          <p:cNvSpPr/>
          <p:nvPr/>
        </p:nvSpPr>
        <p:spPr>
          <a:xfrm>
            <a:off x="1787525" y="31527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6" name="Freeform 145"/>
          <p:cNvSpPr/>
          <p:nvPr/>
        </p:nvSpPr>
        <p:spPr>
          <a:xfrm>
            <a:off x="3001963" y="2644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7" name="Freeform 146"/>
          <p:cNvSpPr/>
          <p:nvPr/>
        </p:nvSpPr>
        <p:spPr>
          <a:xfrm>
            <a:off x="3001963" y="31527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8" name="Freeform 147"/>
          <p:cNvSpPr/>
          <p:nvPr/>
        </p:nvSpPr>
        <p:spPr>
          <a:xfrm>
            <a:off x="2530475" y="2644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9" name="Freeform 148"/>
          <p:cNvSpPr/>
          <p:nvPr/>
        </p:nvSpPr>
        <p:spPr>
          <a:xfrm>
            <a:off x="2530475" y="315277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58" name="Rectangle 157"/>
          <p:cNvSpPr/>
          <p:nvPr/>
        </p:nvSpPr>
        <p:spPr>
          <a:xfrm>
            <a:off x="1714500" y="2428875"/>
            <a:ext cx="1785938"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9" name="Freeform 158"/>
          <p:cNvSpPr/>
          <p:nvPr/>
        </p:nvSpPr>
        <p:spPr>
          <a:xfrm>
            <a:off x="6419850" y="26685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60" name="Straight Connector 159"/>
          <p:cNvSpPr/>
          <p:nvPr/>
        </p:nvSpPr>
        <p:spPr>
          <a:xfrm>
            <a:off x="276225" y="4559300"/>
            <a:ext cx="6796088"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73" name="Freeform 172"/>
          <p:cNvSpPr/>
          <p:nvPr/>
        </p:nvSpPr>
        <p:spPr>
          <a:xfrm>
            <a:off x="4286250" y="3857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4" name="Freeform 173"/>
          <p:cNvSpPr/>
          <p:nvPr/>
        </p:nvSpPr>
        <p:spPr>
          <a:xfrm>
            <a:off x="4286250" y="4364038"/>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5" name="Freeform 174"/>
          <p:cNvSpPr/>
          <p:nvPr/>
        </p:nvSpPr>
        <p:spPr>
          <a:xfrm>
            <a:off x="4681538" y="3857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6" name="Freeform 175"/>
          <p:cNvSpPr/>
          <p:nvPr/>
        </p:nvSpPr>
        <p:spPr>
          <a:xfrm>
            <a:off x="4681538" y="4364038"/>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7" name="Freeform 176"/>
          <p:cNvSpPr/>
          <p:nvPr/>
        </p:nvSpPr>
        <p:spPr>
          <a:xfrm>
            <a:off x="5181600" y="3857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8" name="Freeform 177"/>
          <p:cNvSpPr/>
          <p:nvPr/>
        </p:nvSpPr>
        <p:spPr>
          <a:xfrm>
            <a:off x="5181600" y="4364038"/>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9" name="Freeform 178"/>
          <p:cNvSpPr/>
          <p:nvPr/>
        </p:nvSpPr>
        <p:spPr>
          <a:xfrm>
            <a:off x="5824538" y="38576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80" name="Freeform 179"/>
          <p:cNvSpPr/>
          <p:nvPr/>
        </p:nvSpPr>
        <p:spPr>
          <a:xfrm>
            <a:off x="5824538" y="4364038"/>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81" name="Rectangle 180"/>
          <p:cNvSpPr/>
          <p:nvPr/>
        </p:nvSpPr>
        <p:spPr>
          <a:xfrm>
            <a:off x="4143375" y="3643313"/>
            <a:ext cx="2205038" cy="107156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2" name="Freeform 181"/>
          <p:cNvSpPr/>
          <p:nvPr/>
        </p:nvSpPr>
        <p:spPr>
          <a:xfrm>
            <a:off x="6419850" y="38830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83" name="Straight Connector 182"/>
          <p:cNvSpPr/>
          <p:nvPr/>
        </p:nvSpPr>
        <p:spPr>
          <a:xfrm>
            <a:off x="266700" y="5773738"/>
            <a:ext cx="6796088" cy="1270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190" name="Freeform 189"/>
          <p:cNvSpPr/>
          <p:nvPr/>
        </p:nvSpPr>
        <p:spPr>
          <a:xfrm>
            <a:off x="3711575" y="507365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91" name="Freeform 190"/>
          <p:cNvSpPr/>
          <p:nvPr/>
        </p:nvSpPr>
        <p:spPr>
          <a:xfrm>
            <a:off x="3711575" y="558165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92" name="Freeform 191"/>
          <p:cNvSpPr/>
          <p:nvPr/>
        </p:nvSpPr>
        <p:spPr>
          <a:xfrm>
            <a:off x="2992438" y="507365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93" name="Freeform 192"/>
          <p:cNvSpPr/>
          <p:nvPr/>
        </p:nvSpPr>
        <p:spPr>
          <a:xfrm>
            <a:off x="2992438" y="558165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94" name="Freeform 193"/>
          <p:cNvSpPr/>
          <p:nvPr/>
        </p:nvSpPr>
        <p:spPr>
          <a:xfrm>
            <a:off x="2522538" y="507365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95" name="Freeform 194"/>
          <p:cNvSpPr/>
          <p:nvPr/>
        </p:nvSpPr>
        <p:spPr>
          <a:xfrm>
            <a:off x="2522538" y="558165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96" name="Freeform 195"/>
          <p:cNvSpPr/>
          <p:nvPr/>
        </p:nvSpPr>
        <p:spPr>
          <a:xfrm>
            <a:off x="4276725" y="507206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97" name="Freeform 196"/>
          <p:cNvSpPr/>
          <p:nvPr/>
        </p:nvSpPr>
        <p:spPr>
          <a:xfrm>
            <a:off x="4276725" y="5578475"/>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98" name="Freeform 197"/>
          <p:cNvSpPr/>
          <p:nvPr/>
        </p:nvSpPr>
        <p:spPr>
          <a:xfrm>
            <a:off x="4672013" y="507206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99" name="Freeform 198"/>
          <p:cNvSpPr/>
          <p:nvPr/>
        </p:nvSpPr>
        <p:spPr>
          <a:xfrm>
            <a:off x="4672013" y="5578475"/>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204" name="Rectangle 203"/>
          <p:cNvSpPr/>
          <p:nvPr/>
        </p:nvSpPr>
        <p:spPr>
          <a:xfrm>
            <a:off x="2195513" y="4857750"/>
            <a:ext cx="2876550" cy="1071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5" name="Freeform 204"/>
          <p:cNvSpPr/>
          <p:nvPr/>
        </p:nvSpPr>
        <p:spPr>
          <a:xfrm>
            <a:off x="6411913" y="509746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213037" name="TextBox 205"/>
          <p:cNvSpPr txBox="1">
            <a:spLocks noChangeArrowheads="1"/>
          </p:cNvSpPr>
          <p:nvPr/>
        </p:nvSpPr>
        <p:spPr bwMode="auto">
          <a:xfrm>
            <a:off x="2857500" y="1428750"/>
            <a:ext cx="1500188" cy="369888"/>
          </a:xfrm>
          <a:prstGeom prst="rect">
            <a:avLst/>
          </a:prstGeom>
          <a:noFill/>
          <a:ln w="9525">
            <a:noFill/>
            <a:miter lim="800000"/>
            <a:headEnd/>
            <a:tailEnd/>
          </a:ln>
        </p:spPr>
        <p:txBody>
          <a:bodyPr>
            <a:prstTxWarp prst="textNoShape">
              <a:avLst/>
            </a:prstTxWarp>
            <a:spAutoFit/>
          </a:bodyPr>
          <a:lstStyle/>
          <a:p>
            <a:r>
              <a:rPr lang="en-US"/>
              <a:t>Classifier 1</a:t>
            </a:r>
          </a:p>
        </p:txBody>
      </p:sp>
      <p:sp>
        <p:nvSpPr>
          <p:cNvPr id="213038" name="TextBox 206"/>
          <p:cNvSpPr txBox="1">
            <a:spLocks noChangeArrowheads="1"/>
          </p:cNvSpPr>
          <p:nvPr/>
        </p:nvSpPr>
        <p:spPr bwMode="auto">
          <a:xfrm>
            <a:off x="3786188" y="2643188"/>
            <a:ext cx="1500187" cy="369887"/>
          </a:xfrm>
          <a:prstGeom prst="rect">
            <a:avLst/>
          </a:prstGeom>
          <a:noFill/>
          <a:ln w="9525">
            <a:noFill/>
            <a:miter lim="800000"/>
            <a:headEnd/>
            <a:tailEnd/>
          </a:ln>
        </p:spPr>
        <p:txBody>
          <a:bodyPr>
            <a:prstTxWarp prst="textNoShape">
              <a:avLst/>
            </a:prstTxWarp>
            <a:spAutoFit/>
          </a:bodyPr>
          <a:lstStyle/>
          <a:p>
            <a:r>
              <a:rPr lang="en-US"/>
              <a:t>Classifier 2</a:t>
            </a:r>
          </a:p>
        </p:txBody>
      </p:sp>
      <p:sp>
        <p:nvSpPr>
          <p:cNvPr id="213039" name="TextBox 207"/>
          <p:cNvSpPr txBox="1">
            <a:spLocks noChangeArrowheads="1"/>
          </p:cNvSpPr>
          <p:nvPr/>
        </p:nvSpPr>
        <p:spPr bwMode="auto">
          <a:xfrm>
            <a:off x="2357438" y="3857625"/>
            <a:ext cx="1500187" cy="369888"/>
          </a:xfrm>
          <a:prstGeom prst="rect">
            <a:avLst/>
          </a:prstGeom>
          <a:noFill/>
          <a:ln w="9525">
            <a:noFill/>
            <a:miter lim="800000"/>
            <a:headEnd/>
            <a:tailEnd/>
          </a:ln>
        </p:spPr>
        <p:txBody>
          <a:bodyPr>
            <a:prstTxWarp prst="textNoShape">
              <a:avLst/>
            </a:prstTxWarp>
            <a:spAutoFit/>
          </a:bodyPr>
          <a:lstStyle/>
          <a:p>
            <a:r>
              <a:rPr lang="en-US"/>
              <a:t>Classifier 3</a:t>
            </a:r>
          </a:p>
        </p:txBody>
      </p:sp>
      <p:sp>
        <p:nvSpPr>
          <p:cNvPr id="213040" name="TextBox 208"/>
          <p:cNvSpPr txBox="1">
            <a:spLocks noChangeArrowheads="1"/>
          </p:cNvSpPr>
          <p:nvPr/>
        </p:nvSpPr>
        <p:spPr bwMode="auto">
          <a:xfrm>
            <a:off x="500063" y="5072063"/>
            <a:ext cx="1500187" cy="369887"/>
          </a:xfrm>
          <a:prstGeom prst="rect">
            <a:avLst/>
          </a:prstGeom>
          <a:noFill/>
          <a:ln w="9525">
            <a:noFill/>
            <a:miter lim="800000"/>
            <a:headEnd/>
            <a:tailEnd/>
          </a:ln>
        </p:spPr>
        <p:txBody>
          <a:bodyPr>
            <a:prstTxWarp prst="textNoShape">
              <a:avLst/>
            </a:prstTxWarp>
            <a:spAutoFit/>
          </a:bodyPr>
          <a:lstStyle/>
          <a:p>
            <a:r>
              <a:rPr lang="en-US"/>
              <a:t>Classifier 4</a:t>
            </a:r>
          </a:p>
        </p:txBody>
      </p:sp>
      <p:sp>
        <p:nvSpPr>
          <p:cNvPr id="210" name="Right Brace 209"/>
          <p:cNvSpPr/>
          <p:nvPr/>
        </p:nvSpPr>
        <p:spPr>
          <a:xfrm>
            <a:off x="6715125" y="1214438"/>
            <a:ext cx="1214438" cy="500062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13042" name="TextBox 210"/>
          <p:cNvSpPr txBox="1">
            <a:spLocks noChangeArrowheads="1"/>
          </p:cNvSpPr>
          <p:nvPr/>
        </p:nvSpPr>
        <p:spPr bwMode="auto">
          <a:xfrm>
            <a:off x="8085138" y="3500438"/>
            <a:ext cx="627062" cy="369887"/>
          </a:xfrm>
          <a:prstGeom prst="rect">
            <a:avLst/>
          </a:prstGeom>
          <a:noFill/>
          <a:ln w="9525">
            <a:noFill/>
            <a:miter lim="800000"/>
            <a:headEnd/>
            <a:tailEnd/>
          </a:ln>
        </p:spPr>
        <p:txBody>
          <a:bodyPr wrap="none">
            <a:prstTxWarp prst="textNoShape">
              <a:avLst/>
            </a:prstTxWarp>
            <a:spAutoFit/>
          </a:bodyPr>
          <a:lstStyle/>
          <a:p>
            <a:r>
              <a:rPr lang="en-US"/>
              <a:t>vote</a:t>
            </a:r>
          </a:p>
        </p:txBody>
      </p:sp>
      <p:sp>
        <p:nvSpPr>
          <p:cNvPr id="51" name="Title 50"/>
          <p:cNvSpPr>
            <a:spLocks noGrp="1"/>
          </p:cNvSpPr>
          <p:nvPr>
            <p:ph type="title"/>
          </p:nvPr>
        </p:nvSpPr>
        <p:spPr>
          <a:xfrm>
            <a:off x="457200" y="44625"/>
            <a:ext cx="8229600" cy="869776"/>
          </a:xfrm>
        </p:spPr>
        <p:txBody>
          <a:bodyPr/>
          <a:lstStyle/>
          <a:p>
            <a:r>
              <a:rPr lang="en-US" dirty="0"/>
              <a:t>Dynamic Ensemble</a:t>
            </a:r>
          </a:p>
        </p:txBody>
      </p:sp>
      <p:sp>
        <p:nvSpPr>
          <p:cNvPr id="5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50</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traight Connector 182"/>
          <p:cNvSpPr/>
          <p:nvPr/>
        </p:nvSpPr>
        <p:spPr>
          <a:xfrm>
            <a:off x="1643063" y="1428750"/>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4020" name="TextBox 205"/>
          <p:cNvSpPr txBox="1">
            <a:spLocks noChangeArrowheads="1"/>
          </p:cNvSpPr>
          <p:nvPr/>
        </p:nvSpPr>
        <p:spPr bwMode="auto">
          <a:xfrm>
            <a:off x="571500" y="1714500"/>
            <a:ext cx="1000125" cy="369888"/>
          </a:xfrm>
          <a:prstGeom prst="rect">
            <a:avLst/>
          </a:prstGeom>
          <a:noFill/>
          <a:ln w="9525">
            <a:noFill/>
            <a:miter lim="800000"/>
            <a:headEnd/>
            <a:tailEnd/>
          </a:ln>
        </p:spPr>
        <p:txBody>
          <a:bodyPr>
            <a:prstTxWarp prst="textNoShape">
              <a:avLst/>
            </a:prstTxWarp>
            <a:spAutoFit/>
          </a:bodyPr>
          <a:lstStyle/>
          <a:p>
            <a:r>
              <a:rPr lang="en-US"/>
              <a:t>voter 1</a:t>
            </a:r>
          </a:p>
        </p:txBody>
      </p:sp>
      <p:sp>
        <p:nvSpPr>
          <p:cNvPr id="51" name="Smiley Face 50"/>
          <p:cNvSpPr/>
          <p:nvPr/>
        </p:nvSpPr>
        <p:spPr>
          <a:xfrm>
            <a:off x="714375" y="1000125"/>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Straight Connector 52"/>
          <p:cNvSpPr/>
          <p:nvPr/>
        </p:nvSpPr>
        <p:spPr>
          <a:xfrm>
            <a:off x="1643063" y="2643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4023" name="TextBox 53"/>
          <p:cNvSpPr txBox="1">
            <a:spLocks noChangeArrowheads="1"/>
          </p:cNvSpPr>
          <p:nvPr/>
        </p:nvSpPr>
        <p:spPr bwMode="auto">
          <a:xfrm>
            <a:off x="571500" y="2870200"/>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55" name="Smiley Face 54"/>
          <p:cNvSpPr/>
          <p:nvPr/>
        </p:nvSpPr>
        <p:spPr>
          <a:xfrm>
            <a:off x="714375" y="2214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Straight Connector 56"/>
          <p:cNvSpPr/>
          <p:nvPr/>
        </p:nvSpPr>
        <p:spPr>
          <a:xfrm>
            <a:off x="1643063" y="3786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4026" name="TextBox 57"/>
          <p:cNvSpPr txBox="1">
            <a:spLocks noChangeArrowheads="1"/>
          </p:cNvSpPr>
          <p:nvPr/>
        </p:nvSpPr>
        <p:spPr bwMode="auto">
          <a:xfrm>
            <a:off x="571500" y="4013200"/>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59" name="Smiley Face 58"/>
          <p:cNvSpPr/>
          <p:nvPr/>
        </p:nvSpPr>
        <p:spPr>
          <a:xfrm>
            <a:off x="714375" y="3357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Straight Connector 60"/>
          <p:cNvSpPr/>
          <p:nvPr/>
        </p:nvSpPr>
        <p:spPr>
          <a:xfrm>
            <a:off x="1643063" y="5000625"/>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4029" name="TextBox 61"/>
          <p:cNvSpPr txBox="1">
            <a:spLocks noChangeArrowheads="1"/>
          </p:cNvSpPr>
          <p:nvPr/>
        </p:nvSpPr>
        <p:spPr bwMode="auto">
          <a:xfrm>
            <a:off x="571500" y="5227638"/>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63" name="Smiley Face 62"/>
          <p:cNvSpPr/>
          <p:nvPr/>
        </p:nvSpPr>
        <p:spPr>
          <a:xfrm>
            <a:off x="714375" y="4572000"/>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Plus 64"/>
          <p:cNvSpPr/>
          <p:nvPr/>
        </p:nvSpPr>
        <p:spPr>
          <a:xfrm>
            <a:off x="2357438" y="1143000"/>
            <a:ext cx="642937"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Minus 65"/>
          <p:cNvSpPr/>
          <p:nvPr/>
        </p:nvSpPr>
        <p:spPr>
          <a:xfrm>
            <a:off x="2357438" y="2357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4033" name="TextBox 66"/>
          <p:cNvSpPr txBox="1">
            <a:spLocks noChangeArrowheads="1"/>
          </p:cNvSpPr>
          <p:nvPr/>
        </p:nvSpPr>
        <p:spPr bwMode="auto">
          <a:xfrm>
            <a:off x="642938" y="5857875"/>
            <a:ext cx="1000125" cy="369888"/>
          </a:xfrm>
          <a:prstGeom prst="rect">
            <a:avLst/>
          </a:prstGeom>
          <a:noFill/>
          <a:ln w="9525">
            <a:noFill/>
            <a:miter lim="800000"/>
            <a:headEnd/>
            <a:tailEnd/>
          </a:ln>
        </p:spPr>
        <p:txBody>
          <a:bodyPr>
            <a:prstTxWarp prst="textNoShape">
              <a:avLst/>
            </a:prstTxWarp>
            <a:spAutoFit/>
          </a:bodyPr>
          <a:lstStyle/>
          <a:p>
            <a:r>
              <a:rPr lang="en-US"/>
              <a:t>TRUE</a:t>
            </a:r>
          </a:p>
        </p:txBody>
      </p:sp>
      <p:sp>
        <p:nvSpPr>
          <p:cNvPr id="69" name="Plus 68"/>
          <p:cNvSpPr/>
          <p:nvPr/>
        </p:nvSpPr>
        <p:spPr>
          <a:xfrm>
            <a:off x="2357438" y="3500438"/>
            <a:ext cx="642937" cy="642937"/>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Minus 69"/>
          <p:cNvSpPr/>
          <p:nvPr/>
        </p:nvSpPr>
        <p:spPr>
          <a:xfrm>
            <a:off x="2428875" y="4714875"/>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Minus 70"/>
          <p:cNvSpPr/>
          <p:nvPr/>
        </p:nvSpPr>
        <p:spPr>
          <a:xfrm>
            <a:off x="2428875" y="5786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 name="Straight Connector 2"/>
          <p:cNvSpPr/>
          <p:nvPr/>
        </p:nvSpPr>
        <p:spPr>
          <a:xfrm>
            <a:off x="1116013" y="2081213"/>
            <a:ext cx="784860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4" name="TextBox 3"/>
          <p:cNvSpPr txBox="1"/>
          <p:nvPr/>
        </p:nvSpPr>
        <p:spPr>
          <a:xfrm>
            <a:off x="7915275" y="1663700"/>
            <a:ext cx="904875" cy="417513"/>
          </a:xfrm>
          <a:prstGeom prst="rect">
            <a:avLst/>
          </a:prstGeom>
          <a:noFill/>
          <a:ln>
            <a:noFill/>
          </a:ln>
        </p:spPr>
        <p:txBody>
          <a:bodyPr lIns="81639" tIns="40820" rIns="81639" bIns="40820">
            <a:prstTxWarp prst="textNoShape">
              <a:avLst/>
            </a:prstTxWarp>
            <a:spAutoFit/>
          </a:bodyPr>
          <a:lstStyle/>
          <a:p>
            <a:pPr hangingPunct="0">
              <a:buSzPct val="45000"/>
              <a:buFont typeface="StarSymbol" charset="0"/>
              <a:buNone/>
            </a:pPr>
            <a:r>
              <a:rPr lang="lt-LT" sz="2200">
                <a:latin typeface="Arial" charset="0"/>
                <a:ea typeface="Lucida Sans Unicode" charset="0"/>
                <a:cs typeface="Tahoma" charset="0"/>
              </a:rPr>
              <a:t>time</a:t>
            </a:r>
            <a:endParaRPr lang="en-US" sz="2200">
              <a:latin typeface="Arial" charset="0"/>
              <a:ea typeface="Lucida Sans Unicode" charset="0"/>
              <a:cs typeface="Tahoma" charset="0"/>
            </a:endParaRPr>
          </a:p>
        </p:txBody>
      </p:sp>
      <p:sp>
        <p:nvSpPr>
          <p:cNvPr id="25" name="Title 50"/>
          <p:cNvSpPr>
            <a:spLocks noGrp="1"/>
          </p:cNvSpPr>
          <p:nvPr>
            <p:ph type="title"/>
          </p:nvPr>
        </p:nvSpPr>
        <p:spPr>
          <a:xfrm>
            <a:off x="457200" y="44625"/>
            <a:ext cx="8229600" cy="869776"/>
          </a:xfrm>
        </p:spPr>
        <p:txBody>
          <a:bodyPr/>
          <a:lstStyle/>
          <a:p>
            <a:r>
              <a:rPr lang="en-US" dirty="0"/>
              <a:t>Dynamic Ensemble</a:t>
            </a:r>
          </a:p>
        </p:txBody>
      </p:sp>
      <p:sp>
        <p:nvSpPr>
          <p:cNvPr id="3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51</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traight Connector 182"/>
          <p:cNvSpPr/>
          <p:nvPr/>
        </p:nvSpPr>
        <p:spPr>
          <a:xfrm>
            <a:off x="1643063" y="1428750"/>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5044" name="TextBox 205"/>
          <p:cNvSpPr txBox="1">
            <a:spLocks noChangeArrowheads="1"/>
          </p:cNvSpPr>
          <p:nvPr/>
        </p:nvSpPr>
        <p:spPr bwMode="auto">
          <a:xfrm>
            <a:off x="571500" y="1714500"/>
            <a:ext cx="1000125" cy="369888"/>
          </a:xfrm>
          <a:prstGeom prst="rect">
            <a:avLst/>
          </a:prstGeom>
          <a:noFill/>
          <a:ln w="9525">
            <a:noFill/>
            <a:miter lim="800000"/>
            <a:headEnd/>
            <a:tailEnd/>
          </a:ln>
        </p:spPr>
        <p:txBody>
          <a:bodyPr>
            <a:prstTxWarp prst="textNoShape">
              <a:avLst/>
            </a:prstTxWarp>
            <a:spAutoFit/>
          </a:bodyPr>
          <a:lstStyle/>
          <a:p>
            <a:r>
              <a:rPr lang="en-US"/>
              <a:t>voter 1</a:t>
            </a:r>
          </a:p>
        </p:txBody>
      </p:sp>
      <p:sp>
        <p:nvSpPr>
          <p:cNvPr id="51" name="Smiley Face 50"/>
          <p:cNvSpPr/>
          <p:nvPr/>
        </p:nvSpPr>
        <p:spPr>
          <a:xfrm>
            <a:off x="714375" y="1000125"/>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Straight Connector 52"/>
          <p:cNvSpPr/>
          <p:nvPr/>
        </p:nvSpPr>
        <p:spPr>
          <a:xfrm>
            <a:off x="1643063" y="2643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5047" name="TextBox 53"/>
          <p:cNvSpPr txBox="1">
            <a:spLocks noChangeArrowheads="1"/>
          </p:cNvSpPr>
          <p:nvPr/>
        </p:nvSpPr>
        <p:spPr bwMode="auto">
          <a:xfrm>
            <a:off x="571500" y="2870200"/>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55" name="Smiley Face 54"/>
          <p:cNvSpPr/>
          <p:nvPr/>
        </p:nvSpPr>
        <p:spPr>
          <a:xfrm>
            <a:off x="714375" y="2214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Straight Connector 56"/>
          <p:cNvSpPr/>
          <p:nvPr/>
        </p:nvSpPr>
        <p:spPr>
          <a:xfrm>
            <a:off x="1643063" y="3786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5050" name="TextBox 57"/>
          <p:cNvSpPr txBox="1">
            <a:spLocks noChangeArrowheads="1"/>
          </p:cNvSpPr>
          <p:nvPr/>
        </p:nvSpPr>
        <p:spPr bwMode="auto">
          <a:xfrm>
            <a:off x="571500" y="4013200"/>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59" name="Smiley Face 58"/>
          <p:cNvSpPr/>
          <p:nvPr/>
        </p:nvSpPr>
        <p:spPr>
          <a:xfrm>
            <a:off x="714375" y="3357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Straight Connector 60"/>
          <p:cNvSpPr/>
          <p:nvPr/>
        </p:nvSpPr>
        <p:spPr>
          <a:xfrm>
            <a:off x="1643063" y="5000625"/>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5053" name="TextBox 61"/>
          <p:cNvSpPr txBox="1">
            <a:spLocks noChangeArrowheads="1"/>
          </p:cNvSpPr>
          <p:nvPr/>
        </p:nvSpPr>
        <p:spPr bwMode="auto">
          <a:xfrm>
            <a:off x="571500" y="5227638"/>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63" name="Smiley Face 62"/>
          <p:cNvSpPr/>
          <p:nvPr/>
        </p:nvSpPr>
        <p:spPr>
          <a:xfrm>
            <a:off x="714375" y="4572000"/>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Plus 64"/>
          <p:cNvSpPr/>
          <p:nvPr/>
        </p:nvSpPr>
        <p:spPr>
          <a:xfrm>
            <a:off x="2357438" y="1143000"/>
            <a:ext cx="642937"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Minus 65"/>
          <p:cNvSpPr/>
          <p:nvPr/>
        </p:nvSpPr>
        <p:spPr>
          <a:xfrm>
            <a:off x="2357438" y="2357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057" name="TextBox 66"/>
          <p:cNvSpPr txBox="1">
            <a:spLocks noChangeArrowheads="1"/>
          </p:cNvSpPr>
          <p:nvPr/>
        </p:nvSpPr>
        <p:spPr bwMode="auto">
          <a:xfrm>
            <a:off x="642938" y="5857875"/>
            <a:ext cx="1000125" cy="369888"/>
          </a:xfrm>
          <a:prstGeom prst="rect">
            <a:avLst/>
          </a:prstGeom>
          <a:noFill/>
          <a:ln w="9525">
            <a:noFill/>
            <a:miter lim="800000"/>
            <a:headEnd/>
            <a:tailEnd/>
          </a:ln>
        </p:spPr>
        <p:txBody>
          <a:bodyPr>
            <a:prstTxWarp prst="textNoShape">
              <a:avLst/>
            </a:prstTxWarp>
            <a:spAutoFit/>
          </a:bodyPr>
          <a:lstStyle/>
          <a:p>
            <a:r>
              <a:rPr lang="en-US"/>
              <a:t>TRUE</a:t>
            </a:r>
          </a:p>
        </p:txBody>
      </p:sp>
      <p:sp>
        <p:nvSpPr>
          <p:cNvPr id="69" name="Plus 68"/>
          <p:cNvSpPr/>
          <p:nvPr/>
        </p:nvSpPr>
        <p:spPr>
          <a:xfrm>
            <a:off x="2357438" y="3500438"/>
            <a:ext cx="642937" cy="642937"/>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Minus 69"/>
          <p:cNvSpPr/>
          <p:nvPr/>
        </p:nvSpPr>
        <p:spPr>
          <a:xfrm>
            <a:off x="2428875" y="4714875"/>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Minus 70"/>
          <p:cNvSpPr/>
          <p:nvPr/>
        </p:nvSpPr>
        <p:spPr>
          <a:xfrm>
            <a:off x="2428875" y="5786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061" name="TextBox 71"/>
          <p:cNvSpPr txBox="1">
            <a:spLocks noChangeArrowheads="1"/>
          </p:cNvSpPr>
          <p:nvPr/>
        </p:nvSpPr>
        <p:spPr bwMode="auto">
          <a:xfrm>
            <a:off x="3071813" y="1285875"/>
            <a:ext cx="1000125" cy="369888"/>
          </a:xfrm>
          <a:prstGeom prst="rect">
            <a:avLst/>
          </a:prstGeom>
          <a:noFill/>
          <a:ln w="9525">
            <a:noFill/>
            <a:miter lim="800000"/>
            <a:headEnd/>
            <a:tailEnd/>
          </a:ln>
        </p:spPr>
        <p:txBody>
          <a:bodyPr>
            <a:prstTxWarp prst="textNoShape">
              <a:avLst/>
            </a:prstTxWarp>
            <a:spAutoFit/>
          </a:bodyPr>
          <a:lstStyle/>
          <a:p>
            <a:r>
              <a:rPr lang="en-US"/>
              <a:t>punish</a:t>
            </a:r>
          </a:p>
        </p:txBody>
      </p:sp>
      <p:sp>
        <p:nvSpPr>
          <p:cNvPr id="215062" name="TextBox 72"/>
          <p:cNvSpPr txBox="1">
            <a:spLocks noChangeArrowheads="1"/>
          </p:cNvSpPr>
          <p:nvPr/>
        </p:nvSpPr>
        <p:spPr bwMode="auto">
          <a:xfrm>
            <a:off x="3071813" y="3571875"/>
            <a:ext cx="1000125" cy="369888"/>
          </a:xfrm>
          <a:prstGeom prst="rect">
            <a:avLst/>
          </a:prstGeom>
          <a:noFill/>
          <a:ln w="9525">
            <a:noFill/>
            <a:miter lim="800000"/>
            <a:headEnd/>
            <a:tailEnd/>
          </a:ln>
        </p:spPr>
        <p:txBody>
          <a:bodyPr>
            <a:prstTxWarp prst="textNoShape">
              <a:avLst/>
            </a:prstTxWarp>
            <a:spAutoFit/>
          </a:bodyPr>
          <a:lstStyle/>
          <a:p>
            <a:r>
              <a:rPr lang="en-US"/>
              <a:t>punish</a:t>
            </a:r>
          </a:p>
        </p:txBody>
      </p:sp>
      <p:sp>
        <p:nvSpPr>
          <p:cNvPr id="215063" name="TextBox 74"/>
          <p:cNvSpPr txBox="1">
            <a:spLocks noChangeArrowheads="1"/>
          </p:cNvSpPr>
          <p:nvPr/>
        </p:nvSpPr>
        <p:spPr bwMode="auto">
          <a:xfrm>
            <a:off x="3143250" y="2428875"/>
            <a:ext cx="1000125" cy="369888"/>
          </a:xfrm>
          <a:prstGeom prst="rect">
            <a:avLst/>
          </a:prstGeom>
          <a:noFill/>
          <a:ln w="9525">
            <a:noFill/>
            <a:miter lim="800000"/>
            <a:headEnd/>
            <a:tailEnd/>
          </a:ln>
        </p:spPr>
        <p:txBody>
          <a:bodyPr>
            <a:prstTxWarp prst="textNoShape">
              <a:avLst/>
            </a:prstTxWarp>
            <a:spAutoFit/>
          </a:bodyPr>
          <a:lstStyle/>
          <a:p>
            <a:r>
              <a:rPr lang="en-US"/>
              <a:t>reward</a:t>
            </a:r>
          </a:p>
        </p:txBody>
      </p:sp>
      <p:sp>
        <p:nvSpPr>
          <p:cNvPr id="215064" name="TextBox 75"/>
          <p:cNvSpPr txBox="1">
            <a:spLocks noChangeArrowheads="1"/>
          </p:cNvSpPr>
          <p:nvPr/>
        </p:nvSpPr>
        <p:spPr bwMode="auto">
          <a:xfrm>
            <a:off x="3143250" y="4786313"/>
            <a:ext cx="1000125" cy="369887"/>
          </a:xfrm>
          <a:prstGeom prst="rect">
            <a:avLst/>
          </a:prstGeom>
          <a:noFill/>
          <a:ln w="9525">
            <a:noFill/>
            <a:miter lim="800000"/>
            <a:headEnd/>
            <a:tailEnd/>
          </a:ln>
        </p:spPr>
        <p:txBody>
          <a:bodyPr>
            <a:prstTxWarp prst="textNoShape">
              <a:avLst/>
            </a:prstTxWarp>
            <a:spAutoFit/>
          </a:bodyPr>
          <a:lstStyle/>
          <a:p>
            <a:r>
              <a:rPr lang="en-US"/>
              <a:t>reward</a:t>
            </a:r>
          </a:p>
        </p:txBody>
      </p:sp>
      <p:sp>
        <p:nvSpPr>
          <p:cNvPr id="215065" name="TextBox 77"/>
          <p:cNvSpPr txBox="1">
            <a:spLocks noChangeArrowheads="1"/>
          </p:cNvSpPr>
          <p:nvPr/>
        </p:nvSpPr>
        <p:spPr bwMode="auto">
          <a:xfrm>
            <a:off x="4143375" y="1643063"/>
            <a:ext cx="1000125" cy="369887"/>
          </a:xfrm>
          <a:prstGeom prst="rect">
            <a:avLst/>
          </a:prstGeom>
          <a:noFill/>
          <a:ln w="9525">
            <a:noFill/>
            <a:miter lim="800000"/>
            <a:headEnd/>
            <a:tailEnd/>
          </a:ln>
        </p:spPr>
        <p:txBody>
          <a:bodyPr>
            <a:prstTxWarp prst="textNoShape">
              <a:avLst/>
            </a:prstTxWarp>
            <a:spAutoFit/>
          </a:bodyPr>
          <a:lstStyle/>
          <a:p>
            <a:r>
              <a:rPr lang="en-US"/>
              <a:t>voter 1</a:t>
            </a:r>
          </a:p>
        </p:txBody>
      </p:sp>
      <p:sp>
        <p:nvSpPr>
          <p:cNvPr id="79" name="Smiley Face 78"/>
          <p:cNvSpPr/>
          <p:nvPr/>
        </p:nvSpPr>
        <p:spPr>
          <a:xfrm>
            <a:off x="4286250" y="1071563"/>
            <a:ext cx="642938" cy="64293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067" name="TextBox 80"/>
          <p:cNvSpPr txBox="1">
            <a:spLocks noChangeArrowheads="1"/>
          </p:cNvSpPr>
          <p:nvPr/>
        </p:nvSpPr>
        <p:spPr bwMode="auto">
          <a:xfrm>
            <a:off x="4143375" y="2798763"/>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82" name="Smiley Face 81"/>
          <p:cNvSpPr/>
          <p:nvPr/>
        </p:nvSpPr>
        <p:spPr>
          <a:xfrm>
            <a:off x="4286250" y="2000250"/>
            <a:ext cx="928688" cy="9286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069" name="TextBox 83"/>
          <p:cNvSpPr txBox="1">
            <a:spLocks noChangeArrowheads="1"/>
          </p:cNvSpPr>
          <p:nvPr/>
        </p:nvSpPr>
        <p:spPr bwMode="auto">
          <a:xfrm>
            <a:off x="4143375" y="3941763"/>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85" name="Smiley Face 84"/>
          <p:cNvSpPr/>
          <p:nvPr/>
        </p:nvSpPr>
        <p:spPr>
          <a:xfrm>
            <a:off x="4286250" y="3429000"/>
            <a:ext cx="642938" cy="64293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5071" name="TextBox 86"/>
          <p:cNvSpPr txBox="1">
            <a:spLocks noChangeArrowheads="1"/>
          </p:cNvSpPr>
          <p:nvPr/>
        </p:nvSpPr>
        <p:spPr bwMode="auto">
          <a:xfrm>
            <a:off x="4143375" y="5156200"/>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88" name="Smiley Face 87"/>
          <p:cNvSpPr/>
          <p:nvPr/>
        </p:nvSpPr>
        <p:spPr>
          <a:xfrm>
            <a:off x="4286250" y="4286250"/>
            <a:ext cx="1000125" cy="100012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Title 50"/>
          <p:cNvSpPr>
            <a:spLocks noGrp="1"/>
          </p:cNvSpPr>
          <p:nvPr>
            <p:ph type="title"/>
          </p:nvPr>
        </p:nvSpPr>
        <p:spPr>
          <a:xfrm>
            <a:off x="457200" y="44625"/>
            <a:ext cx="8229600" cy="869776"/>
          </a:xfrm>
        </p:spPr>
        <p:txBody>
          <a:bodyPr/>
          <a:lstStyle/>
          <a:p>
            <a:r>
              <a:rPr lang="en-US" dirty="0"/>
              <a:t>Dynamic Ensemble</a:t>
            </a:r>
          </a:p>
        </p:txBody>
      </p:sp>
      <p:sp>
        <p:nvSpPr>
          <p:cNvPr id="4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52</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traight Connector 182"/>
          <p:cNvSpPr/>
          <p:nvPr/>
        </p:nvSpPr>
        <p:spPr>
          <a:xfrm>
            <a:off x="1643063" y="1428750"/>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68" name="TextBox 205"/>
          <p:cNvSpPr txBox="1">
            <a:spLocks noChangeArrowheads="1"/>
          </p:cNvSpPr>
          <p:nvPr/>
        </p:nvSpPr>
        <p:spPr bwMode="auto">
          <a:xfrm>
            <a:off x="571500" y="1714500"/>
            <a:ext cx="1000125" cy="369888"/>
          </a:xfrm>
          <a:prstGeom prst="rect">
            <a:avLst/>
          </a:prstGeom>
          <a:noFill/>
          <a:ln w="9525">
            <a:noFill/>
            <a:miter lim="800000"/>
            <a:headEnd/>
            <a:tailEnd/>
          </a:ln>
        </p:spPr>
        <p:txBody>
          <a:bodyPr>
            <a:prstTxWarp prst="textNoShape">
              <a:avLst/>
            </a:prstTxWarp>
            <a:spAutoFit/>
          </a:bodyPr>
          <a:lstStyle/>
          <a:p>
            <a:r>
              <a:rPr lang="en-US"/>
              <a:t>voter 1</a:t>
            </a:r>
          </a:p>
        </p:txBody>
      </p:sp>
      <p:sp>
        <p:nvSpPr>
          <p:cNvPr id="51" name="Smiley Face 50"/>
          <p:cNvSpPr/>
          <p:nvPr/>
        </p:nvSpPr>
        <p:spPr>
          <a:xfrm>
            <a:off x="714375" y="1000125"/>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Straight Connector 52"/>
          <p:cNvSpPr/>
          <p:nvPr/>
        </p:nvSpPr>
        <p:spPr>
          <a:xfrm>
            <a:off x="1643063" y="2643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71" name="TextBox 53"/>
          <p:cNvSpPr txBox="1">
            <a:spLocks noChangeArrowheads="1"/>
          </p:cNvSpPr>
          <p:nvPr/>
        </p:nvSpPr>
        <p:spPr bwMode="auto">
          <a:xfrm>
            <a:off x="571500" y="2870200"/>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55" name="Smiley Face 54"/>
          <p:cNvSpPr/>
          <p:nvPr/>
        </p:nvSpPr>
        <p:spPr>
          <a:xfrm>
            <a:off x="714375" y="2214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Straight Connector 56"/>
          <p:cNvSpPr/>
          <p:nvPr/>
        </p:nvSpPr>
        <p:spPr>
          <a:xfrm>
            <a:off x="1643063" y="3786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74" name="TextBox 57"/>
          <p:cNvSpPr txBox="1">
            <a:spLocks noChangeArrowheads="1"/>
          </p:cNvSpPr>
          <p:nvPr/>
        </p:nvSpPr>
        <p:spPr bwMode="auto">
          <a:xfrm>
            <a:off x="571500" y="4013200"/>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59" name="Smiley Face 58"/>
          <p:cNvSpPr/>
          <p:nvPr/>
        </p:nvSpPr>
        <p:spPr>
          <a:xfrm>
            <a:off x="714375" y="3357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Straight Connector 60"/>
          <p:cNvSpPr/>
          <p:nvPr/>
        </p:nvSpPr>
        <p:spPr>
          <a:xfrm>
            <a:off x="1643063" y="5000625"/>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77" name="TextBox 61"/>
          <p:cNvSpPr txBox="1">
            <a:spLocks noChangeArrowheads="1"/>
          </p:cNvSpPr>
          <p:nvPr/>
        </p:nvSpPr>
        <p:spPr bwMode="auto">
          <a:xfrm>
            <a:off x="571500" y="5227638"/>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63" name="Smiley Face 62"/>
          <p:cNvSpPr/>
          <p:nvPr/>
        </p:nvSpPr>
        <p:spPr>
          <a:xfrm>
            <a:off x="714375" y="4572000"/>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Plus 64"/>
          <p:cNvSpPr/>
          <p:nvPr/>
        </p:nvSpPr>
        <p:spPr>
          <a:xfrm>
            <a:off x="2357438" y="1143000"/>
            <a:ext cx="642937"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Minus 65"/>
          <p:cNvSpPr/>
          <p:nvPr/>
        </p:nvSpPr>
        <p:spPr>
          <a:xfrm>
            <a:off x="2357438" y="2357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6081" name="TextBox 66"/>
          <p:cNvSpPr txBox="1">
            <a:spLocks noChangeArrowheads="1"/>
          </p:cNvSpPr>
          <p:nvPr/>
        </p:nvSpPr>
        <p:spPr bwMode="auto">
          <a:xfrm>
            <a:off x="642938" y="5857875"/>
            <a:ext cx="1000125" cy="369888"/>
          </a:xfrm>
          <a:prstGeom prst="rect">
            <a:avLst/>
          </a:prstGeom>
          <a:noFill/>
          <a:ln w="9525">
            <a:noFill/>
            <a:miter lim="800000"/>
            <a:headEnd/>
            <a:tailEnd/>
          </a:ln>
        </p:spPr>
        <p:txBody>
          <a:bodyPr>
            <a:prstTxWarp prst="textNoShape">
              <a:avLst/>
            </a:prstTxWarp>
            <a:spAutoFit/>
          </a:bodyPr>
          <a:lstStyle/>
          <a:p>
            <a:r>
              <a:rPr lang="en-US"/>
              <a:t>TRUE</a:t>
            </a:r>
          </a:p>
        </p:txBody>
      </p:sp>
      <p:sp>
        <p:nvSpPr>
          <p:cNvPr id="69" name="Plus 68"/>
          <p:cNvSpPr/>
          <p:nvPr/>
        </p:nvSpPr>
        <p:spPr>
          <a:xfrm>
            <a:off x="2357438" y="3500438"/>
            <a:ext cx="642937" cy="642937"/>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Minus 69"/>
          <p:cNvSpPr/>
          <p:nvPr/>
        </p:nvSpPr>
        <p:spPr>
          <a:xfrm>
            <a:off x="2428875" y="4714875"/>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Minus 70"/>
          <p:cNvSpPr/>
          <p:nvPr/>
        </p:nvSpPr>
        <p:spPr>
          <a:xfrm>
            <a:off x="2428875" y="5786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6085" name="TextBox 71"/>
          <p:cNvSpPr txBox="1">
            <a:spLocks noChangeArrowheads="1"/>
          </p:cNvSpPr>
          <p:nvPr/>
        </p:nvSpPr>
        <p:spPr bwMode="auto">
          <a:xfrm>
            <a:off x="3071813" y="1285875"/>
            <a:ext cx="1000125" cy="369888"/>
          </a:xfrm>
          <a:prstGeom prst="rect">
            <a:avLst/>
          </a:prstGeom>
          <a:noFill/>
          <a:ln w="9525">
            <a:noFill/>
            <a:miter lim="800000"/>
            <a:headEnd/>
            <a:tailEnd/>
          </a:ln>
        </p:spPr>
        <p:txBody>
          <a:bodyPr>
            <a:prstTxWarp prst="textNoShape">
              <a:avLst/>
            </a:prstTxWarp>
            <a:spAutoFit/>
          </a:bodyPr>
          <a:lstStyle/>
          <a:p>
            <a:r>
              <a:rPr lang="en-US"/>
              <a:t>punish</a:t>
            </a:r>
          </a:p>
        </p:txBody>
      </p:sp>
      <p:sp>
        <p:nvSpPr>
          <p:cNvPr id="216086" name="TextBox 72"/>
          <p:cNvSpPr txBox="1">
            <a:spLocks noChangeArrowheads="1"/>
          </p:cNvSpPr>
          <p:nvPr/>
        </p:nvSpPr>
        <p:spPr bwMode="auto">
          <a:xfrm>
            <a:off x="3071813" y="3571875"/>
            <a:ext cx="1000125" cy="369888"/>
          </a:xfrm>
          <a:prstGeom prst="rect">
            <a:avLst/>
          </a:prstGeom>
          <a:noFill/>
          <a:ln w="9525">
            <a:noFill/>
            <a:miter lim="800000"/>
            <a:headEnd/>
            <a:tailEnd/>
          </a:ln>
        </p:spPr>
        <p:txBody>
          <a:bodyPr>
            <a:prstTxWarp prst="textNoShape">
              <a:avLst/>
            </a:prstTxWarp>
            <a:spAutoFit/>
          </a:bodyPr>
          <a:lstStyle/>
          <a:p>
            <a:r>
              <a:rPr lang="en-US"/>
              <a:t>punish</a:t>
            </a:r>
          </a:p>
        </p:txBody>
      </p:sp>
      <p:sp>
        <p:nvSpPr>
          <p:cNvPr id="216087" name="TextBox 74"/>
          <p:cNvSpPr txBox="1">
            <a:spLocks noChangeArrowheads="1"/>
          </p:cNvSpPr>
          <p:nvPr/>
        </p:nvSpPr>
        <p:spPr bwMode="auto">
          <a:xfrm>
            <a:off x="3143250" y="2428875"/>
            <a:ext cx="1000125" cy="369888"/>
          </a:xfrm>
          <a:prstGeom prst="rect">
            <a:avLst/>
          </a:prstGeom>
          <a:noFill/>
          <a:ln w="9525">
            <a:noFill/>
            <a:miter lim="800000"/>
            <a:headEnd/>
            <a:tailEnd/>
          </a:ln>
        </p:spPr>
        <p:txBody>
          <a:bodyPr>
            <a:prstTxWarp prst="textNoShape">
              <a:avLst/>
            </a:prstTxWarp>
            <a:spAutoFit/>
          </a:bodyPr>
          <a:lstStyle/>
          <a:p>
            <a:r>
              <a:rPr lang="en-US"/>
              <a:t>reward</a:t>
            </a:r>
          </a:p>
        </p:txBody>
      </p:sp>
      <p:sp>
        <p:nvSpPr>
          <p:cNvPr id="216088" name="TextBox 75"/>
          <p:cNvSpPr txBox="1">
            <a:spLocks noChangeArrowheads="1"/>
          </p:cNvSpPr>
          <p:nvPr/>
        </p:nvSpPr>
        <p:spPr bwMode="auto">
          <a:xfrm>
            <a:off x="3143250" y="4786313"/>
            <a:ext cx="1000125" cy="369887"/>
          </a:xfrm>
          <a:prstGeom prst="rect">
            <a:avLst/>
          </a:prstGeom>
          <a:noFill/>
          <a:ln w="9525">
            <a:noFill/>
            <a:miter lim="800000"/>
            <a:headEnd/>
            <a:tailEnd/>
          </a:ln>
        </p:spPr>
        <p:txBody>
          <a:bodyPr>
            <a:prstTxWarp prst="textNoShape">
              <a:avLst/>
            </a:prstTxWarp>
            <a:spAutoFit/>
          </a:bodyPr>
          <a:lstStyle/>
          <a:p>
            <a:r>
              <a:rPr lang="en-US"/>
              <a:t>reward</a:t>
            </a:r>
          </a:p>
        </p:txBody>
      </p:sp>
      <p:sp>
        <p:nvSpPr>
          <p:cNvPr id="77" name="Straight Connector 76"/>
          <p:cNvSpPr/>
          <p:nvPr/>
        </p:nvSpPr>
        <p:spPr>
          <a:xfrm>
            <a:off x="5214938" y="1357313"/>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90" name="TextBox 77"/>
          <p:cNvSpPr txBox="1">
            <a:spLocks noChangeArrowheads="1"/>
          </p:cNvSpPr>
          <p:nvPr/>
        </p:nvSpPr>
        <p:spPr bwMode="auto">
          <a:xfrm>
            <a:off x="4143375" y="1643063"/>
            <a:ext cx="1000125" cy="369887"/>
          </a:xfrm>
          <a:prstGeom prst="rect">
            <a:avLst/>
          </a:prstGeom>
          <a:noFill/>
          <a:ln w="9525">
            <a:noFill/>
            <a:miter lim="800000"/>
            <a:headEnd/>
            <a:tailEnd/>
          </a:ln>
        </p:spPr>
        <p:txBody>
          <a:bodyPr>
            <a:prstTxWarp prst="textNoShape">
              <a:avLst/>
            </a:prstTxWarp>
            <a:spAutoFit/>
          </a:bodyPr>
          <a:lstStyle/>
          <a:p>
            <a:r>
              <a:rPr lang="en-US"/>
              <a:t>voter 1</a:t>
            </a:r>
          </a:p>
        </p:txBody>
      </p:sp>
      <p:sp>
        <p:nvSpPr>
          <p:cNvPr id="79" name="Smiley Face 78"/>
          <p:cNvSpPr/>
          <p:nvPr/>
        </p:nvSpPr>
        <p:spPr>
          <a:xfrm>
            <a:off x="4286250" y="1071563"/>
            <a:ext cx="642938" cy="64293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Straight Connector 79"/>
          <p:cNvSpPr/>
          <p:nvPr/>
        </p:nvSpPr>
        <p:spPr>
          <a:xfrm>
            <a:off x="5214938" y="2571750"/>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93" name="TextBox 80"/>
          <p:cNvSpPr txBox="1">
            <a:spLocks noChangeArrowheads="1"/>
          </p:cNvSpPr>
          <p:nvPr/>
        </p:nvSpPr>
        <p:spPr bwMode="auto">
          <a:xfrm>
            <a:off x="4143375" y="2798763"/>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82" name="Smiley Face 81"/>
          <p:cNvSpPr/>
          <p:nvPr/>
        </p:nvSpPr>
        <p:spPr>
          <a:xfrm>
            <a:off x="4286250" y="2000250"/>
            <a:ext cx="928688" cy="9286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Straight Connector 82"/>
          <p:cNvSpPr/>
          <p:nvPr/>
        </p:nvSpPr>
        <p:spPr>
          <a:xfrm>
            <a:off x="5214938" y="3714750"/>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96" name="TextBox 83"/>
          <p:cNvSpPr txBox="1">
            <a:spLocks noChangeArrowheads="1"/>
          </p:cNvSpPr>
          <p:nvPr/>
        </p:nvSpPr>
        <p:spPr bwMode="auto">
          <a:xfrm>
            <a:off x="4143375" y="3941763"/>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85" name="Smiley Face 84"/>
          <p:cNvSpPr/>
          <p:nvPr/>
        </p:nvSpPr>
        <p:spPr>
          <a:xfrm>
            <a:off x="4286250" y="3429000"/>
            <a:ext cx="642938" cy="64293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Straight Connector 85"/>
          <p:cNvSpPr/>
          <p:nvPr/>
        </p:nvSpPr>
        <p:spPr>
          <a:xfrm>
            <a:off x="5214938" y="4929188"/>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6099" name="TextBox 86"/>
          <p:cNvSpPr txBox="1">
            <a:spLocks noChangeArrowheads="1"/>
          </p:cNvSpPr>
          <p:nvPr/>
        </p:nvSpPr>
        <p:spPr bwMode="auto">
          <a:xfrm>
            <a:off x="4143375" y="5156200"/>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88" name="Smiley Face 87"/>
          <p:cNvSpPr/>
          <p:nvPr/>
        </p:nvSpPr>
        <p:spPr>
          <a:xfrm>
            <a:off x="4286250" y="4286250"/>
            <a:ext cx="1000125" cy="100012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Minus 89"/>
          <p:cNvSpPr/>
          <p:nvPr/>
        </p:nvSpPr>
        <p:spPr>
          <a:xfrm>
            <a:off x="5929313" y="2286000"/>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Plus 90"/>
          <p:cNvSpPr/>
          <p:nvPr/>
        </p:nvSpPr>
        <p:spPr>
          <a:xfrm>
            <a:off x="5929313" y="3429000"/>
            <a:ext cx="642937"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Minus 91"/>
          <p:cNvSpPr/>
          <p:nvPr/>
        </p:nvSpPr>
        <p:spPr>
          <a:xfrm>
            <a:off x="6000750" y="4643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 name="Minus 92"/>
          <p:cNvSpPr/>
          <p:nvPr/>
        </p:nvSpPr>
        <p:spPr>
          <a:xfrm>
            <a:off x="5929313" y="1071563"/>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6105" name="TextBox 95"/>
          <p:cNvSpPr txBox="1">
            <a:spLocks noChangeArrowheads="1"/>
          </p:cNvSpPr>
          <p:nvPr/>
        </p:nvSpPr>
        <p:spPr bwMode="auto">
          <a:xfrm>
            <a:off x="4357688" y="5857875"/>
            <a:ext cx="1000125" cy="369888"/>
          </a:xfrm>
          <a:prstGeom prst="rect">
            <a:avLst/>
          </a:prstGeom>
          <a:noFill/>
          <a:ln w="9525">
            <a:noFill/>
            <a:miter lim="800000"/>
            <a:headEnd/>
            <a:tailEnd/>
          </a:ln>
        </p:spPr>
        <p:txBody>
          <a:bodyPr>
            <a:prstTxWarp prst="textNoShape">
              <a:avLst/>
            </a:prstTxWarp>
            <a:spAutoFit/>
          </a:bodyPr>
          <a:lstStyle/>
          <a:p>
            <a:r>
              <a:rPr lang="en-US"/>
              <a:t>TRUE</a:t>
            </a:r>
          </a:p>
        </p:txBody>
      </p:sp>
      <p:sp>
        <p:nvSpPr>
          <p:cNvPr id="98" name="Plus 97"/>
          <p:cNvSpPr/>
          <p:nvPr/>
        </p:nvSpPr>
        <p:spPr>
          <a:xfrm>
            <a:off x="6000750" y="5572125"/>
            <a:ext cx="642938"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Title 50"/>
          <p:cNvSpPr>
            <a:spLocks noGrp="1"/>
          </p:cNvSpPr>
          <p:nvPr>
            <p:ph type="title"/>
          </p:nvPr>
        </p:nvSpPr>
        <p:spPr>
          <a:xfrm>
            <a:off x="457200" y="44625"/>
            <a:ext cx="8229600" cy="869776"/>
          </a:xfrm>
        </p:spPr>
        <p:txBody>
          <a:bodyPr/>
          <a:lstStyle/>
          <a:p>
            <a:r>
              <a:rPr lang="en-US" dirty="0"/>
              <a:t>Dynamic Ensemble</a:t>
            </a:r>
          </a:p>
        </p:txBody>
      </p:sp>
      <p:sp>
        <p:nvSpPr>
          <p:cNvPr id="5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53</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traight Connector 182"/>
          <p:cNvSpPr/>
          <p:nvPr/>
        </p:nvSpPr>
        <p:spPr>
          <a:xfrm>
            <a:off x="1643063" y="1428750"/>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092" name="TextBox 205"/>
          <p:cNvSpPr txBox="1">
            <a:spLocks noChangeArrowheads="1"/>
          </p:cNvSpPr>
          <p:nvPr/>
        </p:nvSpPr>
        <p:spPr bwMode="auto">
          <a:xfrm>
            <a:off x="571500" y="1714500"/>
            <a:ext cx="1000125" cy="369888"/>
          </a:xfrm>
          <a:prstGeom prst="rect">
            <a:avLst/>
          </a:prstGeom>
          <a:noFill/>
          <a:ln w="9525">
            <a:noFill/>
            <a:miter lim="800000"/>
            <a:headEnd/>
            <a:tailEnd/>
          </a:ln>
        </p:spPr>
        <p:txBody>
          <a:bodyPr>
            <a:prstTxWarp prst="textNoShape">
              <a:avLst/>
            </a:prstTxWarp>
            <a:spAutoFit/>
          </a:bodyPr>
          <a:lstStyle/>
          <a:p>
            <a:r>
              <a:rPr lang="en-US"/>
              <a:t>voter 1</a:t>
            </a:r>
          </a:p>
        </p:txBody>
      </p:sp>
      <p:sp>
        <p:nvSpPr>
          <p:cNvPr id="51" name="Smiley Face 50"/>
          <p:cNvSpPr/>
          <p:nvPr/>
        </p:nvSpPr>
        <p:spPr>
          <a:xfrm>
            <a:off x="714375" y="1000125"/>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3" name="Straight Connector 52"/>
          <p:cNvSpPr/>
          <p:nvPr/>
        </p:nvSpPr>
        <p:spPr>
          <a:xfrm>
            <a:off x="1643063" y="2643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095" name="TextBox 53"/>
          <p:cNvSpPr txBox="1">
            <a:spLocks noChangeArrowheads="1"/>
          </p:cNvSpPr>
          <p:nvPr/>
        </p:nvSpPr>
        <p:spPr bwMode="auto">
          <a:xfrm>
            <a:off x="571500" y="2870200"/>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55" name="Smiley Face 54"/>
          <p:cNvSpPr/>
          <p:nvPr/>
        </p:nvSpPr>
        <p:spPr>
          <a:xfrm>
            <a:off x="714375" y="2214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Straight Connector 56"/>
          <p:cNvSpPr/>
          <p:nvPr/>
        </p:nvSpPr>
        <p:spPr>
          <a:xfrm>
            <a:off x="1643063" y="3786188"/>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098" name="TextBox 57"/>
          <p:cNvSpPr txBox="1">
            <a:spLocks noChangeArrowheads="1"/>
          </p:cNvSpPr>
          <p:nvPr/>
        </p:nvSpPr>
        <p:spPr bwMode="auto">
          <a:xfrm>
            <a:off x="571500" y="4013200"/>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59" name="Smiley Face 58"/>
          <p:cNvSpPr/>
          <p:nvPr/>
        </p:nvSpPr>
        <p:spPr>
          <a:xfrm>
            <a:off x="714375" y="3357563"/>
            <a:ext cx="785813" cy="78581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Straight Connector 60"/>
          <p:cNvSpPr/>
          <p:nvPr/>
        </p:nvSpPr>
        <p:spPr>
          <a:xfrm>
            <a:off x="1643063" y="5000625"/>
            <a:ext cx="588962"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101" name="TextBox 61"/>
          <p:cNvSpPr txBox="1">
            <a:spLocks noChangeArrowheads="1"/>
          </p:cNvSpPr>
          <p:nvPr/>
        </p:nvSpPr>
        <p:spPr bwMode="auto">
          <a:xfrm>
            <a:off x="571500" y="5227638"/>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63" name="Smiley Face 62"/>
          <p:cNvSpPr/>
          <p:nvPr/>
        </p:nvSpPr>
        <p:spPr>
          <a:xfrm>
            <a:off x="714375" y="4572000"/>
            <a:ext cx="785813" cy="785813"/>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Plus 64"/>
          <p:cNvSpPr/>
          <p:nvPr/>
        </p:nvSpPr>
        <p:spPr>
          <a:xfrm>
            <a:off x="2357438" y="1143000"/>
            <a:ext cx="642937"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Minus 65"/>
          <p:cNvSpPr/>
          <p:nvPr/>
        </p:nvSpPr>
        <p:spPr>
          <a:xfrm>
            <a:off x="2357438" y="2357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05" name="TextBox 66"/>
          <p:cNvSpPr txBox="1">
            <a:spLocks noChangeArrowheads="1"/>
          </p:cNvSpPr>
          <p:nvPr/>
        </p:nvSpPr>
        <p:spPr bwMode="auto">
          <a:xfrm>
            <a:off x="642938" y="5857875"/>
            <a:ext cx="1000125" cy="369888"/>
          </a:xfrm>
          <a:prstGeom prst="rect">
            <a:avLst/>
          </a:prstGeom>
          <a:noFill/>
          <a:ln w="9525">
            <a:noFill/>
            <a:miter lim="800000"/>
            <a:headEnd/>
            <a:tailEnd/>
          </a:ln>
        </p:spPr>
        <p:txBody>
          <a:bodyPr>
            <a:prstTxWarp prst="textNoShape">
              <a:avLst/>
            </a:prstTxWarp>
            <a:spAutoFit/>
          </a:bodyPr>
          <a:lstStyle/>
          <a:p>
            <a:r>
              <a:rPr lang="en-US"/>
              <a:t>TRUE</a:t>
            </a:r>
          </a:p>
        </p:txBody>
      </p:sp>
      <p:sp>
        <p:nvSpPr>
          <p:cNvPr id="69" name="Plus 68"/>
          <p:cNvSpPr/>
          <p:nvPr/>
        </p:nvSpPr>
        <p:spPr>
          <a:xfrm>
            <a:off x="2357438" y="3500438"/>
            <a:ext cx="642937" cy="642937"/>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0" name="Minus 69"/>
          <p:cNvSpPr/>
          <p:nvPr/>
        </p:nvSpPr>
        <p:spPr>
          <a:xfrm>
            <a:off x="2428875" y="4714875"/>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Minus 70"/>
          <p:cNvSpPr/>
          <p:nvPr/>
        </p:nvSpPr>
        <p:spPr>
          <a:xfrm>
            <a:off x="2428875" y="5786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09" name="TextBox 71"/>
          <p:cNvSpPr txBox="1">
            <a:spLocks noChangeArrowheads="1"/>
          </p:cNvSpPr>
          <p:nvPr/>
        </p:nvSpPr>
        <p:spPr bwMode="auto">
          <a:xfrm>
            <a:off x="3071813" y="1285875"/>
            <a:ext cx="1000125" cy="369888"/>
          </a:xfrm>
          <a:prstGeom prst="rect">
            <a:avLst/>
          </a:prstGeom>
          <a:noFill/>
          <a:ln w="9525">
            <a:noFill/>
            <a:miter lim="800000"/>
            <a:headEnd/>
            <a:tailEnd/>
          </a:ln>
        </p:spPr>
        <p:txBody>
          <a:bodyPr>
            <a:prstTxWarp prst="textNoShape">
              <a:avLst/>
            </a:prstTxWarp>
            <a:spAutoFit/>
          </a:bodyPr>
          <a:lstStyle/>
          <a:p>
            <a:r>
              <a:rPr lang="en-US"/>
              <a:t>punish</a:t>
            </a:r>
          </a:p>
        </p:txBody>
      </p:sp>
      <p:sp>
        <p:nvSpPr>
          <p:cNvPr id="217110" name="TextBox 72"/>
          <p:cNvSpPr txBox="1">
            <a:spLocks noChangeArrowheads="1"/>
          </p:cNvSpPr>
          <p:nvPr/>
        </p:nvSpPr>
        <p:spPr bwMode="auto">
          <a:xfrm>
            <a:off x="3071813" y="3571875"/>
            <a:ext cx="1000125" cy="369888"/>
          </a:xfrm>
          <a:prstGeom prst="rect">
            <a:avLst/>
          </a:prstGeom>
          <a:noFill/>
          <a:ln w="9525">
            <a:noFill/>
            <a:miter lim="800000"/>
            <a:headEnd/>
            <a:tailEnd/>
          </a:ln>
        </p:spPr>
        <p:txBody>
          <a:bodyPr>
            <a:prstTxWarp prst="textNoShape">
              <a:avLst/>
            </a:prstTxWarp>
            <a:spAutoFit/>
          </a:bodyPr>
          <a:lstStyle/>
          <a:p>
            <a:r>
              <a:rPr lang="en-US"/>
              <a:t>punish</a:t>
            </a:r>
          </a:p>
        </p:txBody>
      </p:sp>
      <p:sp>
        <p:nvSpPr>
          <p:cNvPr id="217111" name="TextBox 74"/>
          <p:cNvSpPr txBox="1">
            <a:spLocks noChangeArrowheads="1"/>
          </p:cNvSpPr>
          <p:nvPr/>
        </p:nvSpPr>
        <p:spPr bwMode="auto">
          <a:xfrm>
            <a:off x="3143250" y="2428875"/>
            <a:ext cx="1000125" cy="369888"/>
          </a:xfrm>
          <a:prstGeom prst="rect">
            <a:avLst/>
          </a:prstGeom>
          <a:noFill/>
          <a:ln w="9525">
            <a:noFill/>
            <a:miter lim="800000"/>
            <a:headEnd/>
            <a:tailEnd/>
          </a:ln>
        </p:spPr>
        <p:txBody>
          <a:bodyPr>
            <a:prstTxWarp prst="textNoShape">
              <a:avLst/>
            </a:prstTxWarp>
            <a:spAutoFit/>
          </a:bodyPr>
          <a:lstStyle/>
          <a:p>
            <a:r>
              <a:rPr lang="en-US"/>
              <a:t>reward</a:t>
            </a:r>
          </a:p>
        </p:txBody>
      </p:sp>
      <p:sp>
        <p:nvSpPr>
          <p:cNvPr id="217112" name="TextBox 75"/>
          <p:cNvSpPr txBox="1">
            <a:spLocks noChangeArrowheads="1"/>
          </p:cNvSpPr>
          <p:nvPr/>
        </p:nvSpPr>
        <p:spPr bwMode="auto">
          <a:xfrm>
            <a:off x="3143250" y="4786313"/>
            <a:ext cx="1000125" cy="369887"/>
          </a:xfrm>
          <a:prstGeom prst="rect">
            <a:avLst/>
          </a:prstGeom>
          <a:noFill/>
          <a:ln w="9525">
            <a:noFill/>
            <a:miter lim="800000"/>
            <a:headEnd/>
            <a:tailEnd/>
          </a:ln>
        </p:spPr>
        <p:txBody>
          <a:bodyPr>
            <a:prstTxWarp prst="textNoShape">
              <a:avLst/>
            </a:prstTxWarp>
            <a:spAutoFit/>
          </a:bodyPr>
          <a:lstStyle/>
          <a:p>
            <a:r>
              <a:rPr lang="en-US"/>
              <a:t>reward</a:t>
            </a:r>
          </a:p>
        </p:txBody>
      </p:sp>
      <p:sp>
        <p:nvSpPr>
          <p:cNvPr id="77" name="Straight Connector 76"/>
          <p:cNvSpPr/>
          <p:nvPr/>
        </p:nvSpPr>
        <p:spPr>
          <a:xfrm>
            <a:off x="5214938" y="1357313"/>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114" name="TextBox 77"/>
          <p:cNvSpPr txBox="1">
            <a:spLocks noChangeArrowheads="1"/>
          </p:cNvSpPr>
          <p:nvPr/>
        </p:nvSpPr>
        <p:spPr bwMode="auto">
          <a:xfrm>
            <a:off x="4143375" y="1643063"/>
            <a:ext cx="1000125" cy="369887"/>
          </a:xfrm>
          <a:prstGeom prst="rect">
            <a:avLst/>
          </a:prstGeom>
          <a:noFill/>
          <a:ln w="9525">
            <a:noFill/>
            <a:miter lim="800000"/>
            <a:headEnd/>
            <a:tailEnd/>
          </a:ln>
        </p:spPr>
        <p:txBody>
          <a:bodyPr>
            <a:prstTxWarp prst="textNoShape">
              <a:avLst/>
            </a:prstTxWarp>
            <a:spAutoFit/>
          </a:bodyPr>
          <a:lstStyle/>
          <a:p>
            <a:r>
              <a:rPr lang="en-US"/>
              <a:t>voter 1</a:t>
            </a:r>
          </a:p>
        </p:txBody>
      </p:sp>
      <p:sp>
        <p:nvSpPr>
          <p:cNvPr id="79" name="Smiley Face 78"/>
          <p:cNvSpPr/>
          <p:nvPr/>
        </p:nvSpPr>
        <p:spPr>
          <a:xfrm>
            <a:off x="4286250" y="1071563"/>
            <a:ext cx="642938" cy="642937"/>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Straight Connector 79"/>
          <p:cNvSpPr/>
          <p:nvPr/>
        </p:nvSpPr>
        <p:spPr>
          <a:xfrm>
            <a:off x="5214938" y="2571750"/>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117" name="TextBox 80"/>
          <p:cNvSpPr txBox="1">
            <a:spLocks noChangeArrowheads="1"/>
          </p:cNvSpPr>
          <p:nvPr/>
        </p:nvSpPr>
        <p:spPr bwMode="auto">
          <a:xfrm>
            <a:off x="4143375" y="2798763"/>
            <a:ext cx="1000125" cy="368300"/>
          </a:xfrm>
          <a:prstGeom prst="rect">
            <a:avLst/>
          </a:prstGeom>
          <a:noFill/>
          <a:ln w="9525">
            <a:noFill/>
            <a:miter lim="800000"/>
            <a:headEnd/>
            <a:tailEnd/>
          </a:ln>
        </p:spPr>
        <p:txBody>
          <a:bodyPr>
            <a:prstTxWarp prst="textNoShape">
              <a:avLst/>
            </a:prstTxWarp>
            <a:spAutoFit/>
          </a:bodyPr>
          <a:lstStyle/>
          <a:p>
            <a:r>
              <a:rPr lang="en-US"/>
              <a:t>voter 2</a:t>
            </a:r>
          </a:p>
        </p:txBody>
      </p:sp>
      <p:sp>
        <p:nvSpPr>
          <p:cNvPr id="82" name="Smiley Face 81"/>
          <p:cNvSpPr/>
          <p:nvPr/>
        </p:nvSpPr>
        <p:spPr>
          <a:xfrm>
            <a:off x="4286250" y="2000250"/>
            <a:ext cx="928688" cy="92868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Straight Connector 82"/>
          <p:cNvSpPr/>
          <p:nvPr/>
        </p:nvSpPr>
        <p:spPr>
          <a:xfrm>
            <a:off x="5214938" y="3714750"/>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120" name="TextBox 83"/>
          <p:cNvSpPr txBox="1">
            <a:spLocks noChangeArrowheads="1"/>
          </p:cNvSpPr>
          <p:nvPr/>
        </p:nvSpPr>
        <p:spPr bwMode="auto">
          <a:xfrm>
            <a:off x="4143375" y="3941763"/>
            <a:ext cx="1000125" cy="368300"/>
          </a:xfrm>
          <a:prstGeom prst="rect">
            <a:avLst/>
          </a:prstGeom>
          <a:noFill/>
          <a:ln w="9525">
            <a:noFill/>
            <a:miter lim="800000"/>
            <a:headEnd/>
            <a:tailEnd/>
          </a:ln>
        </p:spPr>
        <p:txBody>
          <a:bodyPr>
            <a:prstTxWarp prst="textNoShape">
              <a:avLst/>
            </a:prstTxWarp>
            <a:spAutoFit/>
          </a:bodyPr>
          <a:lstStyle/>
          <a:p>
            <a:r>
              <a:rPr lang="en-US"/>
              <a:t>voter 3</a:t>
            </a:r>
          </a:p>
        </p:txBody>
      </p:sp>
      <p:sp>
        <p:nvSpPr>
          <p:cNvPr id="85" name="Smiley Face 84"/>
          <p:cNvSpPr/>
          <p:nvPr/>
        </p:nvSpPr>
        <p:spPr>
          <a:xfrm>
            <a:off x="4286250" y="3429000"/>
            <a:ext cx="642938" cy="64293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Straight Connector 85"/>
          <p:cNvSpPr/>
          <p:nvPr/>
        </p:nvSpPr>
        <p:spPr>
          <a:xfrm>
            <a:off x="5214938" y="4929188"/>
            <a:ext cx="590550" cy="0"/>
          </a:xfrm>
          <a:prstGeom prst="line">
            <a:avLst/>
          </a:prstGeom>
          <a:noFill/>
          <a:ln w="72000">
            <a:solidFill>
              <a:srgbClr val="808080"/>
            </a:solidFill>
            <a:prstDash val="solid"/>
            <a:tailEnd type="arrow"/>
          </a:ln>
        </p:spPr>
        <p:txBody>
          <a:bodyPr lIns="114295" tIns="73475" rIns="114295" bIns="73475"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1600" dirty="0">
              <a:latin typeface="Arial" pitchFamily="18"/>
              <a:ea typeface="Lucida Sans Unicode" pitchFamily="2"/>
              <a:cs typeface="Tahoma" pitchFamily="2"/>
            </a:endParaRPr>
          </a:p>
        </p:txBody>
      </p:sp>
      <p:sp>
        <p:nvSpPr>
          <p:cNvPr id="217123" name="TextBox 86"/>
          <p:cNvSpPr txBox="1">
            <a:spLocks noChangeArrowheads="1"/>
          </p:cNvSpPr>
          <p:nvPr/>
        </p:nvSpPr>
        <p:spPr bwMode="auto">
          <a:xfrm>
            <a:off x="4143375" y="5156200"/>
            <a:ext cx="1000125" cy="368300"/>
          </a:xfrm>
          <a:prstGeom prst="rect">
            <a:avLst/>
          </a:prstGeom>
          <a:noFill/>
          <a:ln w="9525">
            <a:noFill/>
            <a:miter lim="800000"/>
            <a:headEnd/>
            <a:tailEnd/>
          </a:ln>
        </p:spPr>
        <p:txBody>
          <a:bodyPr>
            <a:prstTxWarp prst="textNoShape">
              <a:avLst/>
            </a:prstTxWarp>
            <a:spAutoFit/>
          </a:bodyPr>
          <a:lstStyle/>
          <a:p>
            <a:r>
              <a:rPr lang="en-US"/>
              <a:t>voter 4</a:t>
            </a:r>
          </a:p>
        </p:txBody>
      </p:sp>
      <p:sp>
        <p:nvSpPr>
          <p:cNvPr id="88" name="Smiley Face 87"/>
          <p:cNvSpPr/>
          <p:nvPr/>
        </p:nvSpPr>
        <p:spPr>
          <a:xfrm>
            <a:off x="4286250" y="4286250"/>
            <a:ext cx="1000125" cy="100012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0" name="Minus 89"/>
          <p:cNvSpPr/>
          <p:nvPr/>
        </p:nvSpPr>
        <p:spPr>
          <a:xfrm>
            <a:off x="5929313" y="2286000"/>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Plus 90"/>
          <p:cNvSpPr/>
          <p:nvPr/>
        </p:nvSpPr>
        <p:spPr>
          <a:xfrm>
            <a:off x="5929313" y="3429000"/>
            <a:ext cx="642937"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Minus 91"/>
          <p:cNvSpPr/>
          <p:nvPr/>
        </p:nvSpPr>
        <p:spPr>
          <a:xfrm>
            <a:off x="6000750" y="4643438"/>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3" name="Minus 92"/>
          <p:cNvSpPr/>
          <p:nvPr/>
        </p:nvSpPr>
        <p:spPr>
          <a:xfrm>
            <a:off x="5929313" y="1071563"/>
            <a:ext cx="714375" cy="571500"/>
          </a:xfrm>
          <a:prstGeom prst="mathMin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29" name="TextBox 95"/>
          <p:cNvSpPr txBox="1">
            <a:spLocks noChangeArrowheads="1"/>
          </p:cNvSpPr>
          <p:nvPr/>
        </p:nvSpPr>
        <p:spPr bwMode="auto">
          <a:xfrm>
            <a:off x="4357688" y="5857875"/>
            <a:ext cx="1000125" cy="369888"/>
          </a:xfrm>
          <a:prstGeom prst="rect">
            <a:avLst/>
          </a:prstGeom>
          <a:noFill/>
          <a:ln w="9525">
            <a:noFill/>
            <a:miter lim="800000"/>
            <a:headEnd/>
            <a:tailEnd/>
          </a:ln>
        </p:spPr>
        <p:txBody>
          <a:bodyPr>
            <a:prstTxWarp prst="textNoShape">
              <a:avLst/>
            </a:prstTxWarp>
            <a:spAutoFit/>
          </a:bodyPr>
          <a:lstStyle/>
          <a:p>
            <a:r>
              <a:rPr lang="en-US"/>
              <a:t>TRUE</a:t>
            </a:r>
          </a:p>
        </p:txBody>
      </p:sp>
      <p:sp>
        <p:nvSpPr>
          <p:cNvPr id="98" name="Plus 97"/>
          <p:cNvSpPr/>
          <p:nvPr/>
        </p:nvSpPr>
        <p:spPr>
          <a:xfrm>
            <a:off x="6000750" y="5572125"/>
            <a:ext cx="642938" cy="642938"/>
          </a:xfrm>
          <a:prstGeom prst="mathPlus">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31" name="TextBox 99"/>
          <p:cNvSpPr txBox="1">
            <a:spLocks noChangeArrowheads="1"/>
          </p:cNvSpPr>
          <p:nvPr/>
        </p:nvSpPr>
        <p:spPr bwMode="auto">
          <a:xfrm>
            <a:off x="6983413" y="1547813"/>
            <a:ext cx="1000125" cy="368300"/>
          </a:xfrm>
          <a:prstGeom prst="rect">
            <a:avLst/>
          </a:prstGeom>
          <a:noFill/>
          <a:ln w="9525">
            <a:noFill/>
            <a:miter lim="800000"/>
            <a:headEnd/>
            <a:tailEnd/>
          </a:ln>
        </p:spPr>
        <p:txBody>
          <a:bodyPr>
            <a:prstTxWarp prst="textNoShape">
              <a:avLst/>
            </a:prstTxWarp>
            <a:spAutoFit/>
          </a:bodyPr>
          <a:lstStyle/>
          <a:p>
            <a:r>
              <a:rPr lang="en-US"/>
              <a:t>voter 1</a:t>
            </a:r>
          </a:p>
        </p:txBody>
      </p:sp>
      <p:sp>
        <p:nvSpPr>
          <p:cNvPr id="101" name="Smiley Face 100"/>
          <p:cNvSpPr/>
          <p:nvPr/>
        </p:nvSpPr>
        <p:spPr>
          <a:xfrm>
            <a:off x="7126288" y="1171575"/>
            <a:ext cx="446087" cy="44767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33" name="TextBox 102"/>
          <p:cNvSpPr txBox="1">
            <a:spLocks noChangeArrowheads="1"/>
          </p:cNvSpPr>
          <p:nvPr/>
        </p:nvSpPr>
        <p:spPr bwMode="auto">
          <a:xfrm>
            <a:off x="6983413" y="2701925"/>
            <a:ext cx="1000125" cy="369888"/>
          </a:xfrm>
          <a:prstGeom prst="rect">
            <a:avLst/>
          </a:prstGeom>
          <a:noFill/>
          <a:ln w="9525">
            <a:noFill/>
            <a:miter lim="800000"/>
            <a:headEnd/>
            <a:tailEnd/>
          </a:ln>
        </p:spPr>
        <p:txBody>
          <a:bodyPr>
            <a:prstTxWarp prst="textNoShape">
              <a:avLst/>
            </a:prstTxWarp>
            <a:spAutoFit/>
          </a:bodyPr>
          <a:lstStyle/>
          <a:p>
            <a:r>
              <a:rPr lang="en-US"/>
              <a:t>voter 2</a:t>
            </a:r>
          </a:p>
        </p:txBody>
      </p:sp>
      <p:sp>
        <p:nvSpPr>
          <p:cNvPr id="104" name="Smiley Face 103"/>
          <p:cNvSpPr/>
          <p:nvPr/>
        </p:nvSpPr>
        <p:spPr>
          <a:xfrm>
            <a:off x="7126288" y="2071688"/>
            <a:ext cx="760412" cy="762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35" name="TextBox 105"/>
          <p:cNvSpPr txBox="1">
            <a:spLocks noChangeArrowheads="1"/>
          </p:cNvSpPr>
          <p:nvPr/>
        </p:nvSpPr>
        <p:spPr bwMode="auto">
          <a:xfrm>
            <a:off x="6983413" y="3844925"/>
            <a:ext cx="1000125" cy="369888"/>
          </a:xfrm>
          <a:prstGeom prst="rect">
            <a:avLst/>
          </a:prstGeom>
          <a:noFill/>
          <a:ln w="9525">
            <a:noFill/>
            <a:miter lim="800000"/>
            <a:headEnd/>
            <a:tailEnd/>
          </a:ln>
        </p:spPr>
        <p:txBody>
          <a:bodyPr>
            <a:prstTxWarp prst="textNoShape">
              <a:avLst/>
            </a:prstTxWarp>
            <a:spAutoFit/>
          </a:bodyPr>
          <a:lstStyle/>
          <a:p>
            <a:r>
              <a:rPr lang="en-US"/>
              <a:t>voter 3</a:t>
            </a:r>
          </a:p>
        </p:txBody>
      </p:sp>
      <p:sp>
        <p:nvSpPr>
          <p:cNvPr id="107" name="Smiley Face 106"/>
          <p:cNvSpPr/>
          <p:nvPr/>
        </p:nvSpPr>
        <p:spPr>
          <a:xfrm>
            <a:off x="7126288" y="3028950"/>
            <a:ext cx="946150" cy="94773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7137" name="TextBox 108"/>
          <p:cNvSpPr txBox="1">
            <a:spLocks noChangeArrowheads="1"/>
          </p:cNvSpPr>
          <p:nvPr/>
        </p:nvSpPr>
        <p:spPr bwMode="auto">
          <a:xfrm>
            <a:off x="6983413" y="5059363"/>
            <a:ext cx="1000125" cy="369887"/>
          </a:xfrm>
          <a:prstGeom prst="rect">
            <a:avLst/>
          </a:prstGeom>
          <a:noFill/>
          <a:ln w="9525">
            <a:noFill/>
            <a:miter lim="800000"/>
            <a:headEnd/>
            <a:tailEnd/>
          </a:ln>
        </p:spPr>
        <p:txBody>
          <a:bodyPr>
            <a:prstTxWarp prst="textNoShape">
              <a:avLst/>
            </a:prstTxWarp>
            <a:spAutoFit/>
          </a:bodyPr>
          <a:lstStyle/>
          <a:p>
            <a:r>
              <a:rPr lang="en-US"/>
              <a:t>voter 4</a:t>
            </a:r>
          </a:p>
        </p:txBody>
      </p:sp>
      <p:sp>
        <p:nvSpPr>
          <p:cNvPr id="110" name="Smiley Face 109"/>
          <p:cNvSpPr/>
          <p:nvPr/>
        </p:nvSpPr>
        <p:spPr>
          <a:xfrm>
            <a:off x="7126288" y="4386263"/>
            <a:ext cx="803275" cy="804862"/>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Title 50"/>
          <p:cNvSpPr>
            <a:spLocks noGrp="1"/>
          </p:cNvSpPr>
          <p:nvPr>
            <p:ph type="title"/>
          </p:nvPr>
        </p:nvSpPr>
        <p:spPr>
          <a:xfrm>
            <a:off x="457200" y="44625"/>
            <a:ext cx="8229600" cy="869776"/>
          </a:xfrm>
        </p:spPr>
        <p:txBody>
          <a:bodyPr/>
          <a:lstStyle/>
          <a:p>
            <a:r>
              <a:rPr lang="en-US" dirty="0"/>
              <a:t>Dynamic Ensemble</a:t>
            </a:r>
          </a:p>
        </p:txBody>
      </p:sp>
      <p:sp>
        <p:nvSpPr>
          <p:cNvPr id="6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54</a:t>
            </a:fld>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TextBox 39"/>
          <p:cNvSpPr txBox="1">
            <a:spLocks noChangeArrowheads="1"/>
          </p:cNvSpPr>
          <p:nvPr/>
        </p:nvSpPr>
        <p:spPr bwMode="auto">
          <a:xfrm>
            <a:off x="3000375" y="990600"/>
            <a:ext cx="2357438" cy="366712"/>
          </a:xfrm>
          <a:prstGeom prst="rect">
            <a:avLst/>
          </a:prstGeom>
          <a:noFill/>
          <a:ln w="9525">
            <a:noFill/>
            <a:miter lim="800000"/>
            <a:headEnd/>
            <a:tailEnd/>
          </a:ln>
        </p:spPr>
        <p:txBody>
          <a:bodyPr>
            <a:prstTxWarp prst="textNoShape">
              <a:avLst/>
            </a:prstTxWarp>
            <a:spAutoFit/>
          </a:bodyPr>
          <a:lstStyle/>
          <a:p>
            <a:r>
              <a:rPr lang="lt-LT"/>
              <a:t>Triggering</a:t>
            </a:r>
            <a:endParaRPr lang="en-US"/>
          </a:p>
        </p:txBody>
      </p:sp>
      <p:sp>
        <p:nvSpPr>
          <p:cNvPr id="457732" name="TextBox 40"/>
          <p:cNvSpPr txBox="1">
            <a:spLocks noChangeArrowheads="1"/>
          </p:cNvSpPr>
          <p:nvPr/>
        </p:nvSpPr>
        <p:spPr bwMode="auto">
          <a:xfrm>
            <a:off x="5929313" y="990600"/>
            <a:ext cx="2357437" cy="366712"/>
          </a:xfrm>
          <a:prstGeom prst="rect">
            <a:avLst/>
          </a:prstGeom>
          <a:noFill/>
          <a:ln w="9525">
            <a:noFill/>
            <a:miter lim="800000"/>
            <a:headEnd/>
            <a:tailEnd/>
          </a:ln>
        </p:spPr>
        <p:txBody>
          <a:bodyPr>
            <a:prstTxWarp prst="textNoShape">
              <a:avLst/>
            </a:prstTxWarp>
            <a:spAutoFit/>
          </a:bodyPr>
          <a:lstStyle/>
          <a:p>
            <a:r>
              <a:rPr lang="lt-LT"/>
              <a:t>Evolving </a:t>
            </a:r>
          </a:p>
        </p:txBody>
      </p:sp>
      <p:sp>
        <p:nvSpPr>
          <p:cNvPr id="457733" name="TextBox 41"/>
          <p:cNvSpPr txBox="1">
            <a:spLocks noChangeArrowheads="1"/>
          </p:cNvSpPr>
          <p:nvPr/>
        </p:nvSpPr>
        <p:spPr bwMode="auto">
          <a:xfrm>
            <a:off x="357188" y="2133600"/>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57734" name="TextBox 42"/>
          <p:cNvSpPr txBox="1">
            <a:spLocks noChangeArrowheads="1"/>
          </p:cNvSpPr>
          <p:nvPr/>
        </p:nvSpPr>
        <p:spPr bwMode="auto">
          <a:xfrm>
            <a:off x="500063" y="3990975"/>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1919287"/>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199072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a:spLocks noChangeArrowheads="1"/>
          </p:cNvSpPr>
          <p:nvPr/>
        </p:nvSpPr>
        <p:spPr bwMode="auto">
          <a:xfrm>
            <a:off x="2786063" y="3776662"/>
            <a:ext cx="1285875" cy="1214438"/>
          </a:xfrm>
          <a:prstGeom prst="ellipse">
            <a:avLst/>
          </a:prstGeom>
          <a:solidFill>
            <a:srgbClr val="FF0000"/>
          </a:solidFill>
          <a:ln w="25400">
            <a:solidFill>
              <a:srgbClr val="89A4A7"/>
            </a:solidFill>
            <a:round/>
            <a:headEnd/>
            <a:tailEnd/>
          </a:ln>
        </p:spPr>
        <p:txBody>
          <a:bodyPr anchor="ctr">
            <a:prstTxWarp prst="textNoShape">
              <a:avLst/>
            </a:prstTxWarp>
          </a:bodyPr>
          <a:lstStyle/>
          <a:p>
            <a:pPr algn="ctr">
              <a:defRPr/>
            </a:pPr>
            <a:endParaRPr lang="en-US">
              <a:solidFill>
                <a:schemeClr val="lt1"/>
              </a:solidFill>
              <a:latin typeface="+mn-lt"/>
              <a:ea typeface="+mn-ea"/>
              <a:cs typeface="+mn-cs"/>
            </a:endParaRPr>
          </a:p>
        </p:txBody>
      </p:sp>
      <p:sp>
        <p:nvSpPr>
          <p:cNvPr id="49" name="Oval 48"/>
          <p:cNvSpPr/>
          <p:nvPr/>
        </p:nvSpPr>
        <p:spPr>
          <a:xfrm>
            <a:off x="5786438" y="370522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7739" name="TextBox 49"/>
          <p:cNvSpPr txBox="1">
            <a:spLocks noChangeArrowheads="1"/>
          </p:cNvSpPr>
          <p:nvPr/>
        </p:nvSpPr>
        <p:spPr bwMode="auto">
          <a:xfrm>
            <a:off x="3419475" y="2408237"/>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57740" name="TextBox 50"/>
          <p:cNvSpPr txBox="1">
            <a:spLocks noChangeArrowheads="1"/>
          </p:cNvSpPr>
          <p:nvPr/>
        </p:nvSpPr>
        <p:spPr bwMode="auto">
          <a:xfrm>
            <a:off x="5867400" y="3998912"/>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57741" name="TextBox 51"/>
          <p:cNvSpPr txBox="1">
            <a:spLocks noChangeArrowheads="1"/>
          </p:cNvSpPr>
          <p:nvPr/>
        </p:nvSpPr>
        <p:spPr bwMode="auto">
          <a:xfrm>
            <a:off x="2771775" y="4208462"/>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57742" name="TextBox 52"/>
          <p:cNvSpPr txBox="1">
            <a:spLocks noChangeArrowheads="1"/>
          </p:cNvSpPr>
          <p:nvPr/>
        </p:nvSpPr>
        <p:spPr bwMode="auto">
          <a:xfrm>
            <a:off x="6300788" y="2481262"/>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57743" name="TextBox 49"/>
          <p:cNvSpPr txBox="1">
            <a:spLocks noChangeArrowheads="1"/>
          </p:cNvSpPr>
          <p:nvPr/>
        </p:nvSpPr>
        <p:spPr bwMode="auto">
          <a:xfrm>
            <a:off x="252413" y="5080000"/>
            <a:ext cx="4032250" cy="1187450"/>
          </a:xfrm>
          <a:prstGeom prst="rect">
            <a:avLst/>
          </a:prstGeom>
          <a:noFill/>
          <a:ln w="9525">
            <a:noFill/>
            <a:miter lim="800000"/>
            <a:headEnd/>
            <a:tailEnd/>
          </a:ln>
        </p:spPr>
        <p:txBody>
          <a:bodyPr>
            <a:prstTxWarp prst="textNoShape">
              <a:avLst/>
            </a:prstTxWarp>
            <a:spAutoFit/>
          </a:bodyPr>
          <a:lstStyle/>
          <a:p>
            <a:r>
              <a:rPr lang="lt-LT" sz="2400">
                <a:solidFill>
                  <a:srgbClr val="FF0000"/>
                </a:solidFill>
              </a:rPr>
              <a:t>build many models,</a:t>
            </a:r>
          </a:p>
          <a:p>
            <a:r>
              <a:rPr lang="lt-LT" sz="2400">
                <a:solidFill>
                  <a:srgbClr val="FF0000"/>
                </a:solidFill>
              </a:rPr>
              <a:t>switch models according to the observed incoming data</a:t>
            </a:r>
            <a:endParaRPr lang="en-US" sz="2400">
              <a:solidFill>
                <a:srgbClr val="FF0000"/>
              </a:solidFill>
            </a:endParaRPr>
          </a:p>
        </p:txBody>
      </p:sp>
      <p:sp>
        <p:nvSpPr>
          <p:cNvPr id="457745" name="TextBox 49"/>
          <p:cNvSpPr txBox="1">
            <a:spLocks noChangeArrowheads="1"/>
          </p:cNvSpPr>
          <p:nvPr/>
        </p:nvSpPr>
        <p:spPr bwMode="auto">
          <a:xfrm>
            <a:off x="3419475" y="4941887"/>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16" name="Title 15"/>
          <p:cNvSpPr>
            <a:spLocks noGrp="1"/>
          </p:cNvSpPr>
          <p:nvPr>
            <p:ph type="title"/>
          </p:nvPr>
        </p:nvSpPr>
        <p:spPr/>
        <p:txBody>
          <a:bodyPr/>
          <a:lstStyle/>
          <a:p>
            <a:r>
              <a:rPr lang="en-US" dirty="0"/>
              <a:t>Closer Look</a:t>
            </a:r>
          </a:p>
        </p:txBody>
      </p:sp>
      <p:sp>
        <p:nvSpPr>
          <p:cNvPr id="2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55</a:t>
            </a:fld>
            <a:endParaRPr lang="en-US" dirty="0"/>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2"/>
          <p:cNvSpPr/>
          <p:nvPr/>
        </p:nvSpPr>
        <p:spPr>
          <a:xfrm>
            <a:off x="1493838"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4" name="Freeform 113"/>
          <p:cNvSpPr/>
          <p:nvPr/>
        </p:nvSpPr>
        <p:spPr>
          <a:xfrm>
            <a:off x="1493838" y="18669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5" name="Freeform 114"/>
          <p:cNvSpPr/>
          <p:nvPr/>
        </p:nvSpPr>
        <p:spPr>
          <a:xfrm>
            <a:off x="1920875" y="16351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6" name="Freeform 115"/>
          <p:cNvSpPr/>
          <p:nvPr/>
        </p:nvSpPr>
        <p:spPr>
          <a:xfrm>
            <a:off x="1920875" y="2143125"/>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17" name="Freeform 116"/>
          <p:cNvSpPr/>
          <p:nvPr/>
        </p:nvSpPr>
        <p:spPr>
          <a:xfrm>
            <a:off x="2352675"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8" name="Freeform 117"/>
          <p:cNvSpPr/>
          <p:nvPr/>
        </p:nvSpPr>
        <p:spPr>
          <a:xfrm>
            <a:off x="2352675" y="1866900"/>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2" name="Freeform 141"/>
          <p:cNvSpPr/>
          <p:nvPr/>
        </p:nvSpPr>
        <p:spPr>
          <a:xfrm>
            <a:off x="2092325" y="508476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43" name="Freeform 142"/>
          <p:cNvSpPr/>
          <p:nvPr/>
        </p:nvSpPr>
        <p:spPr>
          <a:xfrm>
            <a:off x="2092325" y="5592763"/>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6" name="Freeform 145"/>
          <p:cNvSpPr/>
          <p:nvPr/>
        </p:nvSpPr>
        <p:spPr>
          <a:xfrm>
            <a:off x="3001963" y="53800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7" name="Freeform 146"/>
          <p:cNvSpPr/>
          <p:nvPr/>
        </p:nvSpPr>
        <p:spPr>
          <a:xfrm>
            <a:off x="3001963" y="58880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8" name="Freeform 147"/>
          <p:cNvSpPr/>
          <p:nvPr/>
        </p:nvSpPr>
        <p:spPr>
          <a:xfrm>
            <a:off x="2530475" y="53800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9" name="Freeform 148"/>
          <p:cNvSpPr/>
          <p:nvPr/>
        </p:nvSpPr>
        <p:spPr>
          <a:xfrm>
            <a:off x="2530475" y="5888038"/>
            <a:ext cx="247650" cy="133350"/>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3" name="Freeform 172"/>
          <p:cNvSpPr/>
          <p:nvPr/>
        </p:nvSpPr>
        <p:spPr>
          <a:xfrm>
            <a:off x="3132138" y="32131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4" name="Freeform 173"/>
          <p:cNvSpPr/>
          <p:nvPr/>
        </p:nvSpPr>
        <p:spPr>
          <a:xfrm>
            <a:off x="3132138" y="371951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5" name="Freeform 174"/>
          <p:cNvSpPr/>
          <p:nvPr/>
        </p:nvSpPr>
        <p:spPr>
          <a:xfrm>
            <a:off x="3527425" y="35829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6" name="Freeform 175"/>
          <p:cNvSpPr/>
          <p:nvPr/>
        </p:nvSpPr>
        <p:spPr>
          <a:xfrm>
            <a:off x="3527425" y="4089400"/>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7" name="Freeform 176"/>
          <p:cNvSpPr/>
          <p:nvPr/>
        </p:nvSpPr>
        <p:spPr>
          <a:xfrm>
            <a:off x="4027488" y="35829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8" name="Freeform 177"/>
          <p:cNvSpPr/>
          <p:nvPr/>
        </p:nvSpPr>
        <p:spPr>
          <a:xfrm>
            <a:off x="4027488" y="4089400"/>
            <a:ext cx="247650" cy="134938"/>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79" name="Freeform 178"/>
          <p:cNvSpPr/>
          <p:nvPr/>
        </p:nvSpPr>
        <p:spPr>
          <a:xfrm>
            <a:off x="4425950" y="32131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80" name="Freeform 179"/>
          <p:cNvSpPr/>
          <p:nvPr/>
        </p:nvSpPr>
        <p:spPr>
          <a:xfrm>
            <a:off x="4425950" y="3719513"/>
            <a:ext cx="247650" cy="134937"/>
          </a:xfrm>
          <a:custGeom>
            <a:avLst>
              <a:gd name="f0" fmla="val 6941"/>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378974" name="TextBox 205"/>
          <p:cNvSpPr txBox="1">
            <a:spLocks noChangeArrowheads="1"/>
          </p:cNvSpPr>
          <p:nvPr/>
        </p:nvSpPr>
        <p:spPr bwMode="auto">
          <a:xfrm>
            <a:off x="1344613" y="2486025"/>
            <a:ext cx="2651125" cy="366713"/>
          </a:xfrm>
          <a:prstGeom prst="rect">
            <a:avLst/>
          </a:prstGeom>
          <a:noFill/>
          <a:ln w="9525">
            <a:noFill/>
            <a:miter lim="800000"/>
            <a:headEnd/>
            <a:tailEnd/>
          </a:ln>
        </p:spPr>
        <p:txBody>
          <a:bodyPr>
            <a:prstTxWarp prst="textNoShape">
              <a:avLst/>
            </a:prstTxWarp>
            <a:spAutoFit/>
          </a:bodyPr>
          <a:lstStyle/>
          <a:p>
            <a:r>
              <a:rPr lang="lt-LT"/>
              <a:t>Group</a:t>
            </a:r>
            <a:r>
              <a:rPr lang="en-US"/>
              <a:t> 1</a:t>
            </a:r>
            <a:r>
              <a:rPr lang="lt-LT"/>
              <a:t> = Classifier 1</a:t>
            </a:r>
            <a:endParaRPr lang="en-US"/>
          </a:p>
        </p:txBody>
      </p:sp>
      <p:sp>
        <p:nvSpPr>
          <p:cNvPr id="378979" name="TextBox 205"/>
          <p:cNvSpPr txBox="1">
            <a:spLocks noChangeArrowheads="1"/>
          </p:cNvSpPr>
          <p:nvPr/>
        </p:nvSpPr>
        <p:spPr bwMode="auto">
          <a:xfrm>
            <a:off x="696913" y="4575175"/>
            <a:ext cx="2651125" cy="366713"/>
          </a:xfrm>
          <a:prstGeom prst="rect">
            <a:avLst/>
          </a:prstGeom>
          <a:noFill/>
          <a:ln w="9525">
            <a:noFill/>
            <a:miter lim="800000"/>
            <a:headEnd/>
            <a:tailEnd/>
          </a:ln>
        </p:spPr>
        <p:txBody>
          <a:bodyPr>
            <a:prstTxWarp prst="textNoShape">
              <a:avLst/>
            </a:prstTxWarp>
            <a:spAutoFit/>
          </a:bodyPr>
          <a:lstStyle/>
          <a:p>
            <a:r>
              <a:rPr lang="lt-LT"/>
              <a:t>Group</a:t>
            </a:r>
            <a:r>
              <a:rPr lang="en-US"/>
              <a:t> </a:t>
            </a:r>
            <a:r>
              <a:rPr lang="lt-LT"/>
              <a:t>2 = Classifier 2</a:t>
            </a:r>
            <a:endParaRPr lang="en-US"/>
          </a:p>
        </p:txBody>
      </p:sp>
      <p:sp>
        <p:nvSpPr>
          <p:cNvPr id="378980" name="TextBox 205"/>
          <p:cNvSpPr txBox="1">
            <a:spLocks noChangeArrowheads="1"/>
          </p:cNvSpPr>
          <p:nvPr/>
        </p:nvSpPr>
        <p:spPr bwMode="auto">
          <a:xfrm>
            <a:off x="4081463" y="4292600"/>
            <a:ext cx="2651125" cy="366713"/>
          </a:xfrm>
          <a:prstGeom prst="rect">
            <a:avLst/>
          </a:prstGeom>
          <a:noFill/>
          <a:ln w="9525">
            <a:noFill/>
            <a:miter lim="800000"/>
            <a:headEnd/>
            <a:tailEnd/>
          </a:ln>
        </p:spPr>
        <p:txBody>
          <a:bodyPr>
            <a:prstTxWarp prst="textNoShape">
              <a:avLst/>
            </a:prstTxWarp>
            <a:spAutoFit/>
          </a:bodyPr>
          <a:lstStyle/>
          <a:p>
            <a:r>
              <a:rPr lang="lt-LT"/>
              <a:t>Group</a:t>
            </a:r>
            <a:r>
              <a:rPr lang="en-US"/>
              <a:t> </a:t>
            </a:r>
            <a:r>
              <a:rPr lang="lt-LT"/>
              <a:t>3 = Classifier 3</a:t>
            </a:r>
            <a:endParaRPr lang="en-US"/>
          </a:p>
        </p:txBody>
      </p:sp>
      <p:sp>
        <p:nvSpPr>
          <p:cNvPr id="378981" name="TextBox 49"/>
          <p:cNvSpPr txBox="1">
            <a:spLocks noChangeArrowheads="1"/>
          </p:cNvSpPr>
          <p:nvPr/>
        </p:nvSpPr>
        <p:spPr bwMode="auto">
          <a:xfrm>
            <a:off x="5219700" y="2060575"/>
            <a:ext cx="3924300" cy="1200329"/>
          </a:xfrm>
          <a:prstGeom prst="rect">
            <a:avLst/>
          </a:prstGeom>
          <a:noFill/>
          <a:ln w="9525">
            <a:noFill/>
            <a:miter lim="800000"/>
            <a:headEnd/>
            <a:tailEnd/>
          </a:ln>
        </p:spPr>
        <p:txBody>
          <a:bodyPr>
            <a:prstTxWarp prst="textNoShape">
              <a:avLst/>
            </a:prstTxWarp>
            <a:spAutoFit/>
          </a:bodyPr>
          <a:lstStyle/>
          <a:p>
            <a:r>
              <a:rPr lang="en-US" sz="2400" dirty="0">
                <a:solidFill>
                  <a:srgbClr val="FF0000"/>
                </a:solidFill>
              </a:rPr>
              <a:t>- </a:t>
            </a:r>
            <a:r>
              <a:rPr lang="lt-LT" sz="2400" dirty="0">
                <a:solidFill>
                  <a:srgbClr val="FF0000"/>
                </a:solidFill>
              </a:rPr>
              <a:t>partition the training data</a:t>
            </a:r>
          </a:p>
          <a:p>
            <a:r>
              <a:rPr lang="en-US" sz="2400" dirty="0">
                <a:solidFill>
                  <a:srgbClr val="FF0000"/>
                </a:solidFill>
              </a:rPr>
              <a:t>- </a:t>
            </a:r>
            <a:r>
              <a:rPr lang="lt-LT" sz="2400" dirty="0">
                <a:solidFill>
                  <a:srgbClr val="FF0000"/>
                </a:solidFill>
              </a:rPr>
              <a:t>build</a:t>
            </a:r>
            <a:r>
              <a:rPr lang="en-US" sz="2400" dirty="0">
                <a:solidFill>
                  <a:srgbClr val="FF0000"/>
                </a:solidFill>
              </a:rPr>
              <a:t>/select best</a:t>
            </a:r>
            <a:r>
              <a:rPr lang="lt-LT" sz="2400" dirty="0">
                <a:solidFill>
                  <a:srgbClr val="FF0000"/>
                </a:solidFill>
              </a:rPr>
              <a:t> classifiers</a:t>
            </a:r>
            <a:r>
              <a:rPr lang="en-US" sz="2400" dirty="0">
                <a:solidFill>
                  <a:srgbClr val="FF0000"/>
                </a:solidFill>
              </a:rPr>
              <a:t> for each partition</a:t>
            </a:r>
          </a:p>
        </p:txBody>
      </p:sp>
      <p:sp>
        <p:nvSpPr>
          <p:cNvPr id="27" name="Title 26"/>
          <p:cNvSpPr>
            <a:spLocks noGrp="1"/>
          </p:cNvSpPr>
          <p:nvPr>
            <p:ph type="title"/>
          </p:nvPr>
        </p:nvSpPr>
        <p:spPr/>
        <p:txBody>
          <a:bodyPr/>
          <a:lstStyle/>
          <a:p>
            <a:r>
              <a:rPr lang="en-US" dirty="0"/>
              <a:t>Dynamic Integration</a:t>
            </a:r>
          </a:p>
        </p:txBody>
      </p:sp>
      <p:sp>
        <p:nvSpPr>
          <p:cNvPr id="33"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56</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Freeform 112"/>
          <p:cNvSpPr/>
          <p:nvPr/>
        </p:nvSpPr>
        <p:spPr>
          <a:xfrm>
            <a:off x="1493838"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5" name="Freeform 114"/>
          <p:cNvSpPr/>
          <p:nvPr/>
        </p:nvSpPr>
        <p:spPr>
          <a:xfrm>
            <a:off x="1920875" y="163512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17" name="Freeform 116"/>
          <p:cNvSpPr/>
          <p:nvPr/>
        </p:nvSpPr>
        <p:spPr>
          <a:xfrm>
            <a:off x="2352675" y="13589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42" name="Freeform 141"/>
          <p:cNvSpPr/>
          <p:nvPr/>
        </p:nvSpPr>
        <p:spPr>
          <a:xfrm>
            <a:off x="2092325" y="5084763"/>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46" name="Freeform 145"/>
          <p:cNvSpPr/>
          <p:nvPr/>
        </p:nvSpPr>
        <p:spPr>
          <a:xfrm>
            <a:off x="3001963" y="53800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48" name="Freeform 147"/>
          <p:cNvSpPr/>
          <p:nvPr/>
        </p:nvSpPr>
        <p:spPr>
          <a:xfrm>
            <a:off x="2530475" y="538003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Font typeface="StarSymbol"/>
              <a:buNone/>
              <a:defRPr/>
            </a:pPr>
            <a:endParaRPr lang="en-US" sz="900" dirty="0">
              <a:latin typeface="Arial" pitchFamily="18"/>
              <a:ea typeface="Lucida Sans Unicode" pitchFamily="2"/>
              <a:cs typeface="Tahoma" pitchFamily="2"/>
            </a:endParaRPr>
          </a:p>
        </p:txBody>
      </p:sp>
      <p:sp>
        <p:nvSpPr>
          <p:cNvPr id="159" name="Freeform 158"/>
          <p:cNvSpPr/>
          <p:nvPr/>
        </p:nvSpPr>
        <p:spPr>
          <a:xfrm>
            <a:off x="7708900" y="3025775"/>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3" name="Freeform 172"/>
          <p:cNvSpPr/>
          <p:nvPr/>
        </p:nvSpPr>
        <p:spPr>
          <a:xfrm>
            <a:off x="3132138" y="32131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5" name="Freeform 174"/>
          <p:cNvSpPr/>
          <p:nvPr/>
        </p:nvSpPr>
        <p:spPr>
          <a:xfrm>
            <a:off x="3527425" y="35829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7" name="Freeform 176"/>
          <p:cNvSpPr/>
          <p:nvPr/>
        </p:nvSpPr>
        <p:spPr>
          <a:xfrm>
            <a:off x="4027488" y="3582988"/>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179" name="Freeform 178"/>
          <p:cNvSpPr/>
          <p:nvPr/>
        </p:nvSpPr>
        <p:spPr>
          <a:xfrm>
            <a:off x="4425950" y="3213100"/>
            <a:ext cx="247650" cy="403225"/>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6600"/>
          </a:solidFill>
          <a:ln w="0">
            <a:solidFill>
              <a:srgbClr val="000000"/>
            </a:solidFill>
            <a:prstDash val="solid"/>
          </a:ln>
        </p:spPr>
        <p:txBody>
          <a:bodyPr lIns="81639" tIns="40820" rIns="81639" bIns="40820" anchor="ctr">
            <a:prstTxWarp prst="textNoShape">
              <a:avLst/>
            </a:prstTxWarp>
          </a:bodyPr>
          <a:lstStyle/>
          <a:p>
            <a:pPr algn="ctr" hangingPunct="0">
              <a:buSzPct val="45000"/>
              <a:buFont typeface="StarSymbol" charset="0"/>
              <a:buNone/>
            </a:pPr>
            <a:endParaRPr lang="lt-LT" sz="900" baseline="-25000">
              <a:latin typeface="Arial" charset="0"/>
              <a:ea typeface="Lucida Sans Unicode" charset="0"/>
              <a:cs typeface="Tahoma" charset="0"/>
            </a:endParaRPr>
          </a:p>
        </p:txBody>
      </p:sp>
      <p:sp>
        <p:nvSpPr>
          <p:cNvPr id="480280" name="TextBox 205"/>
          <p:cNvSpPr txBox="1">
            <a:spLocks noChangeArrowheads="1"/>
          </p:cNvSpPr>
          <p:nvPr/>
        </p:nvSpPr>
        <p:spPr bwMode="auto">
          <a:xfrm>
            <a:off x="1344613" y="2486025"/>
            <a:ext cx="2651125" cy="366713"/>
          </a:xfrm>
          <a:prstGeom prst="rect">
            <a:avLst/>
          </a:prstGeom>
          <a:noFill/>
          <a:ln w="9525">
            <a:noFill/>
            <a:miter lim="800000"/>
            <a:headEnd/>
            <a:tailEnd/>
          </a:ln>
        </p:spPr>
        <p:txBody>
          <a:bodyPr>
            <a:prstTxWarp prst="textNoShape">
              <a:avLst/>
            </a:prstTxWarp>
            <a:spAutoFit/>
          </a:bodyPr>
          <a:lstStyle/>
          <a:p>
            <a:r>
              <a:rPr lang="lt-LT"/>
              <a:t>Group</a:t>
            </a:r>
            <a:r>
              <a:rPr lang="en-US"/>
              <a:t> 1</a:t>
            </a:r>
            <a:r>
              <a:rPr lang="lt-LT"/>
              <a:t> = Classifier 1</a:t>
            </a:r>
            <a:endParaRPr lang="en-US"/>
          </a:p>
        </p:txBody>
      </p:sp>
      <p:sp>
        <p:nvSpPr>
          <p:cNvPr id="480281" name="TextBox 205"/>
          <p:cNvSpPr txBox="1">
            <a:spLocks noChangeArrowheads="1"/>
          </p:cNvSpPr>
          <p:nvPr/>
        </p:nvSpPr>
        <p:spPr bwMode="auto">
          <a:xfrm>
            <a:off x="696913" y="4575175"/>
            <a:ext cx="2651125" cy="366713"/>
          </a:xfrm>
          <a:prstGeom prst="rect">
            <a:avLst/>
          </a:prstGeom>
          <a:noFill/>
          <a:ln w="9525">
            <a:noFill/>
            <a:miter lim="800000"/>
            <a:headEnd/>
            <a:tailEnd/>
          </a:ln>
        </p:spPr>
        <p:txBody>
          <a:bodyPr>
            <a:prstTxWarp prst="textNoShape">
              <a:avLst/>
            </a:prstTxWarp>
            <a:spAutoFit/>
          </a:bodyPr>
          <a:lstStyle/>
          <a:p>
            <a:r>
              <a:rPr lang="lt-LT"/>
              <a:t>Group</a:t>
            </a:r>
            <a:r>
              <a:rPr lang="en-US"/>
              <a:t> </a:t>
            </a:r>
            <a:r>
              <a:rPr lang="lt-LT"/>
              <a:t>2 = Classifier 2</a:t>
            </a:r>
            <a:endParaRPr lang="en-US"/>
          </a:p>
        </p:txBody>
      </p:sp>
      <p:sp>
        <p:nvSpPr>
          <p:cNvPr id="480282" name="TextBox 205"/>
          <p:cNvSpPr txBox="1">
            <a:spLocks noChangeArrowheads="1"/>
          </p:cNvSpPr>
          <p:nvPr/>
        </p:nvSpPr>
        <p:spPr bwMode="auto">
          <a:xfrm>
            <a:off x="4081463" y="4292600"/>
            <a:ext cx="2651125" cy="366713"/>
          </a:xfrm>
          <a:prstGeom prst="rect">
            <a:avLst/>
          </a:prstGeom>
          <a:noFill/>
          <a:ln w="9525">
            <a:noFill/>
            <a:miter lim="800000"/>
            <a:headEnd/>
            <a:tailEnd/>
          </a:ln>
        </p:spPr>
        <p:txBody>
          <a:bodyPr>
            <a:prstTxWarp prst="textNoShape">
              <a:avLst/>
            </a:prstTxWarp>
            <a:spAutoFit/>
          </a:bodyPr>
          <a:lstStyle/>
          <a:p>
            <a:r>
              <a:rPr lang="lt-LT"/>
              <a:t>Group</a:t>
            </a:r>
            <a:r>
              <a:rPr lang="en-US"/>
              <a:t> </a:t>
            </a:r>
            <a:r>
              <a:rPr lang="lt-LT"/>
              <a:t>3 = Classifier 3</a:t>
            </a:r>
            <a:endParaRPr lang="en-US"/>
          </a:p>
        </p:txBody>
      </p:sp>
      <p:sp>
        <p:nvSpPr>
          <p:cNvPr id="480283" name="TextBox 49"/>
          <p:cNvSpPr txBox="1">
            <a:spLocks noChangeArrowheads="1"/>
          </p:cNvSpPr>
          <p:nvPr/>
        </p:nvSpPr>
        <p:spPr bwMode="auto">
          <a:xfrm>
            <a:off x="4787702" y="980728"/>
            <a:ext cx="4320802" cy="1569660"/>
          </a:xfrm>
          <a:prstGeom prst="rect">
            <a:avLst/>
          </a:prstGeom>
          <a:noFill/>
          <a:ln w="9525">
            <a:noFill/>
            <a:miter lim="800000"/>
            <a:headEnd/>
            <a:tailEnd/>
          </a:ln>
        </p:spPr>
        <p:txBody>
          <a:bodyPr wrap="square">
            <a:prstTxWarp prst="textNoShape">
              <a:avLst/>
            </a:prstTxWarp>
            <a:spAutoFit/>
          </a:bodyPr>
          <a:lstStyle/>
          <a:p>
            <a:r>
              <a:rPr lang="en-US" sz="2400" dirty="0">
                <a:solidFill>
                  <a:srgbClr val="FF0000"/>
                </a:solidFill>
              </a:rPr>
              <a:t>- </a:t>
            </a:r>
            <a:r>
              <a:rPr lang="lt-LT" sz="2400" dirty="0">
                <a:solidFill>
                  <a:srgbClr val="FF0000"/>
                </a:solidFill>
              </a:rPr>
              <a:t>find to which partition </a:t>
            </a:r>
          </a:p>
          <a:p>
            <a:r>
              <a:rPr lang="lt-LT" sz="2400" dirty="0">
                <a:solidFill>
                  <a:srgbClr val="FF0000"/>
                </a:solidFill>
              </a:rPr>
              <a:t>the new instance belongs</a:t>
            </a:r>
          </a:p>
          <a:p>
            <a:r>
              <a:rPr lang="en-US" sz="2400" dirty="0">
                <a:solidFill>
                  <a:srgbClr val="FF0000"/>
                </a:solidFill>
              </a:rPr>
              <a:t>- </a:t>
            </a:r>
            <a:r>
              <a:rPr lang="lt-LT" sz="2400" dirty="0">
                <a:solidFill>
                  <a:srgbClr val="FF0000"/>
                </a:solidFill>
              </a:rPr>
              <a:t>assign </a:t>
            </a:r>
            <a:r>
              <a:rPr lang="en-US" sz="2400" dirty="0">
                <a:solidFill>
                  <a:srgbClr val="FF0000"/>
                </a:solidFill>
              </a:rPr>
              <a:t>a</a:t>
            </a:r>
            <a:r>
              <a:rPr lang="lt-LT" sz="2400" dirty="0">
                <a:solidFill>
                  <a:srgbClr val="FF0000"/>
                </a:solidFill>
              </a:rPr>
              <a:t> classifier</a:t>
            </a:r>
            <a:r>
              <a:rPr lang="en-US" sz="2400" dirty="0">
                <a:solidFill>
                  <a:srgbClr val="FF0000"/>
                </a:solidFill>
              </a:rPr>
              <a:t> that is expected to perform best on it </a:t>
            </a:r>
          </a:p>
        </p:txBody>
      </p:sp>
      <p:sp>
        <p:nvSpPr>
          <p:cNvPr id="480284" name="Line 28"/>
          <p:cNvSpPr>
            <a:spLocks noChangeShapeType="1"/>
          </p:cNvSpPr>
          <p:nvPr/>
        </p:nvSpPr>
        <p:spPr bwMode="auto">
          <a:xfrm flipV="1">
            <a:off x="4932363" y="3284538"/>
            <a:ext cx="2663825" cy="144462"/>
          </a:xfrm>
          <a:prstGeom prst="line">
            <a:avLst/>
          </a:prstGeom>
          <a:noFill/>
          <a:ln w="38100">
            <a:solidFill>
              <a:srgbClr val="FF0000"/>
            </a:solidFill>
            <a:round/>
            <a:headEnd type="triangle" w="med" len="med"/>
            <a:tailEnd type="triangle" w="med" len="med"/>
          </a:ln>
          <a:effectLst/>
        </p:spPr>
        <p:txBody>
          <a:bodyPr>
            <a:prstTxWarp prst="textNoShape">
              <a:avLst/>
            </a:prstTxWarp>
          </a:bodyPr>
          <a:lstStyle/>
          <a:p>
            <a:endParaRPr lang="en-US"/>
          </a:p>
        </p:txBody>
      </p:sp>
      <p:sp>
        <p:nvSpPr>
          <p:cNvPr id="480285" name="Oval 29"/>
          <p:cNvSpPr>
            <a:spLocks noChangeArrowheads="1"/>
          </p:cNvSpPr>
          <p:nvPr/>
        </p:nvSpPr>
        <p:spPr bwMode="auto">
          <a:xfrm>
            <a:off x="2771775" y="2492375"/>
            <a:ext cx="2700338" cy="25209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22" name="Title 26"/>
          <p:cNvSpPr>
            <a:spLocks noGrp="1"/>
          </p:cNvSpPr>
          <p:nvPr>
            <p:ph type="title"/>
          </p:nvPr>
        </p:nvSpPr>
        <p:spPr>
          <a:xfrm>
            <a:off x="457200" y="44624"/>
            <a:ext cx="8229600" cy="935037"/>
          </a:xfrm>
        </p:spPr>
        <p:txBody>
          <a:bodyPr/>
          <a:lstStyle/>
          <a:p>
            <a:r>
              <a:rPr lang="en-US" dirty="0"/>
              <a:t>Dynamic Integration</a:t>
            </a:r>
          </a:p>
        </p:txBody>
      </p:sp>
      <p:sp>
        <p:nvSpPr>
          <p:cNvPr id="2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57</a:t>
            </a:fld>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normAutofit/>
          </a:bodyPr>
          <a:lstStyle/>
          <a:p>
            <a:r>
              <a:rPr lang="lt-LT" dirty="0">
                <a:effectLst/>
              </a:rPr>
              <a:t>Which </a:t>
            </a:r>
            <a:r>
              <a:rPr lang="en-US" dirty="0">
                <a:effectLst/>
              </a:rPr>
              <a:t>T</a:t>
            </a:r>
            <a:r>
              <a:rPr lang="lt-LT" dirty="0">
                <a:effectLst/>
              </a:rPr>
              <a:t>echnique to </a:t>
            </a:r>
            <a:r>
              <a:rPr lang="en-US" dirty="0">
                <a:effectLst/>
              </a:rPr>
              <a:t>U</a:t>
            </a:r>
            <a:r>
              <a:rPr lang="lt-LT" dirty="0">
                <a:effectLst/>
              </a:rPr>
              <a:t>se?</a:t>
            </a:r>
          </a:p>
        </p:txBody>
      </p:sp>
      <p:sp>
        <p:nvSpPr>
          <p:cNvPr id="459779" name="Rectangle 3"/>
          <p:cNvSpPr>
            <a:spLocks noGrp="1" noChangeArrowheads="1"/>
          </p:cNvSpPr>
          <p:nvPr>
            <p:ph idx="1"/>
          </p:nvPr>
        </p:nvSpPr>
        <p:spPr/>
        <p:txBody>
          <a:bodyPr>
            <a:normAutofit fontScale="92500" lnSpcReduction="10000"/>
          </a:bodyPr>
          <a:lstStyle/>
          <a:p>
            <a:r>
              <a:rPr lang="lt-LT" dirty="0"/>
              <a:t>Adaptive learning techniques need to assume, </a:t>
            </a:r>
          </a:p>
          <a:p>
            <a:pPr lvl="1"/>
            <a:r>
              <a:rPr lang="lt-LT" dirty="0"/>
              <a:t>explicitly or implicitly, what change will happen</a:t>
            </a:r>
          </a:p>
          <a:p>
            <a:r>
              <a:rPr lang="lt-LT" dirty="0"/>
              <a:t>Changes can be </a:t>
            </a:r>
          </a:p>
          <a:p>
            <a:pPr lvl="1"/>
            <a:r>
              <a:rPr lang="en-US" dirty="0"/>
              <a:t>u</a:t>
            </a:r>
            <a:r>
              <a:rPr lang="lt-LT" dirty="0"/>
              <a:t>nexpected =&gt; control system is inherently reactive</a:t>
            </a:r>
          </a:p>
          <a:p>
            <a:pPr lvl="1"/>
            <a:r>
              <a:rPr lang="lt-LT" dirty="0"/>
              <a:t>expected, but exactly unknown</a:t>
            </a:r>
          </a:p>
          <a:p>
            <a:pPr lvl="1"/>
            <a:r>
              <a:rPr lang="lt-LT" dirty="0"/>
              <a:t>predictable</a:t>
            </a:r>
          </a:p>
          <a:p>
            <a:r>
              <a:rPr lang="lt-LT" dirty="0"/>
              <a:t>Changes can be of different types</a:t>
            </a:r>
          </a:p>
          <a:p>
            <a:pPr lvl="1"/>
            <a:r>
              <a:rPr lang="en-US" dirty="0"/>
              <a:t>g</a:t>
            </a:r>
            <a:r>
              <a:rPr lang="lt-LT" dirty="0"/>
              <a:t>radual, sudden, reoccuring</a:t>
            </a:r>
            <a:endParaRPr lang="en-US" dirty="0"/>
          </a:p>
          <a:p>
            <a:r>
              <a:rPr lang="en-US" dirty="0"/>
              <a:t>When designing an adaptive prediction system, first determine, </a:t>
            </a:r>
            <a:r>
              <a:rPr lang="en-US" i="1" dirty="0"/>
              <a:t>what changes are expected</a:t>
            </a:r>
            <a:endParaRPr lang="lt-LT" i="1" dirty="0"/>
          </a:p>
        </p:txBody>
      </p:sp>
      <p:sp>
        <p:nvSpPr>
          <p:cNvPr id="4" name="Rectangle 3"/>
          <p:cNvSpPr/>
          <p:nvPr/>
        </p:nvSpPr>
        <p:spPr>
          <a:xfrm>
            <a:off x="6096000" y="3352800"/>
            <a:ext cx="2952852" cy="461665"/>
          </a:xfrm>
          <a:prstGeom prst="rect">
            <a:avLst/>
          </a:prstGeom>
        </p:spPr>
        <p:txBody>
          <a:bodyPr wrap="none">
            <a:spAutoFit/>
          </a:bodyPr>
          <a:lstStyle/>
          <a:p>
            <a:r>
              <a:rPr lang="lt-LT" sz="2400" dirty="0"/>
              <a:t>=&gt; Room for proactive</a:t>
            </a:r>
            <a:endParaRPr lang="en-US" sz="2400" dirty="0"/>
          </a:p>
        </p:txBody>
      </p:sp>
      <p:sp>
        <p:nvSpPr>
          <p:cNvPr id="5" name="Right Brace 4"/>
          <p:cNvSpPr/>
          <p:nvPr/>
        </p:nvSpPr>
        <p:spPr>
          <a:xfrm>
            <a:off x="5638800" y="3352800"/>
            <a:ext cx="228600" cy="609600"/>
          </a:xfrm>
          <a:prstGeom prst="rightBrace">
            <a:avLst/>
          </a:prstGeom>
          <a:ln>
            <a:solidFill>
              <a:srgbClr val="8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FF0000"/>
              </a:solidFill>
            </a:endParaRPr>
          </a:p>
        </p:txBody>
      </p:sp>
      <p:sp>
        <p:nvSpPr>
          <p:cNvPr id="1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58</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13489-3666-B647-A012-D9EA220E3FB8}"/>
              </a:ext>
            </a:extLst>
          </p:cNvPr>
          <p:cNvSpPr>
            <a:spLocks noGrp="1"/>
          </p:cNvSpPr>
          <p:nvPr>
            <p:ph type="title"/>
          </p:nvPr>
        </p:nvSpPr>
        <p:spPr/>
        <p:txBody>
          <a:bodyPr/>
          <a:lstStyle/>
          <a:p>
            <a:r>
              <a:rPr lang="en-NL" dirty="0"/>
              <a:t>Top 10 search terms on Amazon</a:t>
            </a:r>
          </a:p>
        </p:txBody>
      </p:sp>
      <p:sp>
        <p:nvSpPr>
          <p:cNvPr id="3" name="Content Placeholder 2">
            <a:extLst>
              <a:ext uri="{FF2B5EF4-FFF2-40B4-BE49-F238E27FC236}">
                <a16:creationId xmlns:a16="http://schemas.microsoft.com/office/drawing/2014/main" id="{AF1141EC-25B7-4A44-8481-0541DA63A1DA}"/>
              </a:ext>
            </a:extLst>
          </p:cNvPr>
          <p:cNvSpPr>
            <a:spLocks noGrp="1"/>
          </p:cNvSpPr>
          <p:nvPr>
            <p:ph idx="1"/>
          </p:nvPr>
        </p:nvSpPr>
        <p:spPr>
          <a:xfrm>
            <a:off x="683568" y="979662"/>
            <a:ext cx="8003232" cy="5878338"/>
          </a:xfrm>
        </p:spPr>
        <p:txBody>
          <a:bodyPr>
            <a:normAutofit/>
          </a:bodyPr>
          <a:lstStyle/>
          <a:p>
            <a:r>
              <a:rPr lang="en-GB" dirty="0"/>
              <a:t>toilet paper, </a:t>
            </a:r>
          </a:p>
          <a:p>
            <a:r>
              <a:rPr lang="en-GB" dirty="0"/>
              <a:t>face mask, </a:t>
            </a:r>
          </a:p>
          <a:p>
            <a:r>
              <a:rPr lang="en-GB" dirty="0"/>
              <a:t>hand sanitizer, </a:t>
            </a:r>
          </a:p>
          <a:p>
            <a:r>
              <a:rPr lang="en-GB" dirty="0"/>
              <a:t>paper towels, </a:t>
            </a:r>
          </a:p>
          <a:p>
            <a:r>
              <a:rPr lang="en-GB" dirty="0"/>
              <a:t>Lysol spray, </a:t>
            </a:r>
          </a:p>
          <a:p>
            <a:r>
              <a:rPr lang="en-GB" dirty="0"/>
              <a:t>Clorox wipes, </a:t>
            </a:r>
          </a:p>
          <a:p>
            <a:r>
              <a:rPr lang="en-GB" dirty="0"/>
              <a:t>mask, </a:t>
            </a:r>
          </a:p>
          <a:p>
            <a:r>
              <a:rPr lang="en-GB" dirty="0"/>
              <a:t>Lysol, </a:t>
            </a:r>
          </a:p>
          <a:p>
            <a:r>
              <a:rPr lang="en-GB" dirty="0"/>
              <a:t>masks for germ protection, </a:t>
            </a:r>
          </a:p>
          <a:p>
            <a:r>
              <a:rPr lang="en-GB" dirty="0"/>
              <a:t>N95 mask</a:t>
            </a:r>
            <a:endParaRPr lang="en-NL" dirty="0"/>
          </a:p>
        </p:txBody>
      </p:sp>
      <p:sp>
        <p:nvSpPr>
          <p:cNvPr id="4" name="Slide Number Placeholder 3">
            <a:extLst>
              <a:ext uri="{FF2B5EF4-FFF2-40B4-BE49-F238E27FC236}">
                <a16:creationId xmlns:a16="http://schemas.microsoft.com/office/drawing/2014/main" id="{8532DDDE-3450-1D4F-A8F0-5FB958E841FF}"/>
              </a:ext>
            </a:extLst>
          </p:cNvPr>
          <p:cNvSpPr>
            <a:spLocks noGrp="1"/>
          </p:cNvSpPr>
          <p:nvPr>
            <p:ph type="sldNum" sz="quarter" idx="12"/>
          </p:nvPr>
        </p:nvSpPr>
        <p:spPr/>
        <p:txBody>
          <a:bodyPr/>
          <a:lstStyle/>
          <a:p>
            <a:fld id="{6614ECFC-E50C-43D3-B8F0-45E8546E5638}" type="slidenum">
              <a:rPr lang="en-US" smtClean="0"/>
              <a:pPr/>
              <a:t>5</a:t>
            </a:fld>
            <a:endParaRPr lang="en-US" dirty="0"/>
          </a:p>
        </p:txBody>
      </p:sp>
      <p:pic>
        <p:nvPicPr>
          <p:cNvPr id="2050" name="Picture 2">
            <a:extLst>
              <a:ext uri="{FF2B5EF4-FFF2-40B4-BE49-F238E27FC236}">
                <a16:creationId xmlns:a16="http://schemas.microsoft.com/office/drawing/2014/main" id="{BF37A868-C804-5C40-982F-20F6D164DF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0681" y="1124744"/>
            <a:ext cx="4644008" cy="316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3554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277688" y="-27384"/>
            <a:ext cx="8686800" cy="935037"/>
          </a:xfrm>
        </p:spPr>
        <p:txBody>
          <a:bodyPr>
            <a:normAutofit/>
          </a:bodyPr>
          <a:lstStyle/>
          <a:p>
            <a:pPr>
              <a:buSzPct val="45000"/>
              <a:buFont typeface="StarSymbol" charset="0"/>
              <a:buNone/>
            </a:pPr>
            <a:r>
              <a:rPr lang="en-US" dirty="0"/>
              <a:t>Which Approaches for Which Types</a:t>
            </a:r>
          </a:p>
        </p:txBody>
      </p:sp>
      <p:sp>
        <p:nvSpPr>
          <p:cNvPr id="434179" name="TextBox 39"/>
          <p:cNvSpPr txBox="1">
            <a:spLocks noChangeArrowheads="1"/>
          </p:cNvSpPr>
          <p:nvPr/>
        </p:nvSpPr>
        <p:spPr bwMode="auto">
          <a:xfrm>
            <a:off x="3000375" y="1500188"/>
            <a:ext cx="2357438" cy="646112"/>
          </a:xfrm>
          <a:prstGeom prst="rect">
            <a:avLst/>
          </a:prstGeom>
          <a:noFill/>
          <a:ln w="9525">
            <a:noFill/>
            <a:miter lim="800000"/>
            <a:headEnd/>
            <a:tailEnd/>
          </a:ln>
        </p:spPr>
        <p:txBody>
          <a:bodyPr>
            <a:prstTxWarp prst="textNoShape">
              <a:avLst/>
            </a:prstTxWarp>
            <a:spAutoFit/>
          </a:bodyPr>
          <a:lstStyle/>
          <a:p>
            <a:r>
              <a:rPr lang="lt-LT"/>
              <a:t>Triggering</a:t>
            </a:r>
          </a:p>
          <a:p>
            <a:r>
              <a:rPr lang="lt-LT"/>
              <a:t>(change detection)</a:t>
            </a:r>
            <a:endParaRPr lang="en-US"/>
          </a:p>
        </p:txBody>
      </p:sp>
      <p:sp>
        <p:nvSpPr>
          <p:cNvPr id="434180" name="TextBox 40"/>
          <p:cNvSpPr txBox="1">
            <a:spLocks noChangeArrowheads="1"/>
          </p:cNvSpPr>
          <p:nvPr/>
        </p:nvSpPr>
        <p:spPr bwMode="auto">
          <a:xfrm>
            <a:off x="5929313" y="1500188"/>
            <a:ext cx="2357437" cy="646112"/>
          </a:xfrm>
          <a:prstGeom prst="rect">
            <a:avLst/>
          </a:prstGeom>
          <a:noFill/>
          <a:ln w="9525">
            <a:noFill/>
            <a:miter lim="800000"/>
            <a:headEnd/>
            <a:tailEnd/>
          </a:ln>
        </p:spPr>
        <p:txBody>
          <a:bodyPr>
            <a:prstTxWarp prst="textNoShape">
              <a:avLst/>
            </a:prstTxWarp>
            <a:spAutoFit/>
          </a:bodyPr>
          <a:lstStyle/>
          <a:p>
            <a:r>
              <a:rPr lang="lt-LT"/>
              <a:t>Evolving </a:t>
            </a:r>
          </a:p>
          <a:p>
            <a:r>
              <a:rPr lang="lt-LT"/>
              <a:t>(adapting every step)</a:t>
            </a:r>
            <a:endParaRPr lang="en-US"/>
          </a:p>
        </p:txBody>
      </p:sp>
      <p:sp>
        <p:nvSpPr>
          <p:cNvPr id="434181"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34182"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4187"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34188"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34189"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34190"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34191"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434192"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434193" name="TextBox 49"/>
          <p:cNvSpPr txBox="1">
            <a:spLocks noChangeArrowheads="1"/>
          </p:cNvSpPr>
          <p:nvPr/>
        </p:nvSpPr>
        <p:spPr bwMode="auto">
          <a:xfrm>
            <a:off x="6732588" y="5294313"/>
            <a:ext cx="2411412" cy="641350"/>
          </a:xfrm>
          <a:prstGeom prst="rect">
            <a:avLst/>
          </a:prstGeom>
          <a:noFill/>
          <a:ln w="9525">
            <a:noFill/>
            <a:miter lim="800000"/>
            <a:headEnd/>
            <a:tailEnd/>
          </a:ln>
        </p:spPr>
        <p:txBody>
          <a:bodyPr>
            <a:prstTxWarp prst="textNoShape">
              <a:avLst/>
            </a:prstTxWarp>
            <a:spAutoFit/>
          </a:bodyPr>
          <a:lstStyle/>
          <a:p>
            <a:r>
              <a:rPr lang="en-US"/>
              <a:t>adaptive </a:t>
            </a:r>
          </a:p>
          <a:p>
            <a:r>
              <a:rPr lang="en-US"/>
              <a:t>fusion rules</a:t>
            </a:r>
          </a:p>
        </p:txBody>
      </p:sp>
      <p:sp>
        <p:nvSpPr>
          <p:cNvPr id="434194" name="TextBox 49"/>
          <p:cNvSpPr txBox="1">
            <a:spLocks noChangeArrowheads="1"/>
          </p:cNvSpPr>
          <p:nvPr/>
        </p:nvSpPr>
        <p:spPr bwMode="auto">
          <a:xfrm>
            <a:off x="3419475" y="5451475"/>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434195" name="Oval 19"/>
          <p:cNvSpPr>
            <a:spLocks noChangeArrowheads="1"/>
          </p:cNvSpPr>
          <p:nvPr/>
        </p:nvSpPr>
        <p:spPr bwMode="auto">
          <a:xfrm>
            <a:off x="1763713" y="1916113"/>
            <a:ext cx="7380287" cy="23050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434196" name="Text Box 20"/>
          <p:cNvSpPr txBox="1">
            <a:spLocks noChangeArrowheads="1"/>
          </p:cNvSpPr>
          <p:nvPr/>
        </p:nvSpPr>
        <p:spPr bwMode="auto">
          <a:xfrm>
            <a:off x="4140200" y="1989138"/>
            <a:ext cx="2787650" cy="641350"/>
          </a:xfrm>
          <a:prstGeom prst="rect">
            <a:avLst/>
          </a:prstGeom>
          <a:noFill/>
          <a:ln w="9525">
            <a:noFill/>
            <a:miter lim="800000"/>
            <a:headEnd/>
            <a:tailEnd/>
          </a:ln>
          <a:effectLst/>
        </p:spPr>
        <p:txBody>
          <a:bodyPr wrap="none">
            <a:prstTxWarp prst="textNoShape">
              <a:avLst/>
            </a:prstTxWarp>
            <a:spAutoFit/>
          </a:bodyPr>
          <a:lstStyle/>
          <a:p>
            <a:r>
              <a:rPr lang="en-US" sz="3600" b="1">
                <a:solidFill>
                  <a:srgbClr val="FF0000"/>
                </a:solidFill>
              </a:rPr>
              <a:t>sudden drift</a:t>
            </a:r>
            <a:endParaRPr lang="lt-LT" sz="3600" b="1">
              <a:solidFill>
                <a:srgbClr val="FF0000"/>
              </a:solidFill>
            </a:endParaRPr>
          </a:p>
        </p:txBody>
      </p:sp>
      <p:sp>
        <p:nvSpPr>
          <p:cNvPr id="2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59</a:t>
            </a:fld>
            <a:endParaRPr lang="en-US" dirty="0"/>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385192" y="44624"/>
            <a:ext cx="8435280" cy="935037"/>
          </a:xfrm>
        </p:spPr>
        <p:txBody>
          <a:bodyPr>
            <a:normAutofit/>
          </a:bodyPr>
          <a:lstStyle/>
          <a:p>
            <a:pPr>
              <a:buSzPct val="45000"/>
            </a:pPr>
            <a:r>
              <a:rPr lang="en-US" dirty="0"/>
              <a:t>Which Approaches for Which Types</a:t>
            </a:r>
          </a:p>
        </p:txBody>
      </p:sp>
      <p:sp>
        <p:nvSpPr>
          <p:cNvPr id="436227" name="TextBox 39"/>
          <p:cNvSpPr txBox="1">
            <a:spLocks noChangeArrowheads="1"/>
          </p:cNvSpPr>
          <p:nvPr/>
        </p:nvSpPr>
        <p:spPr bwMode="auto">
          <a:xfrm>
            <a:off x="3000375" y="1500188"/>
            <a:ext cx="2357438" cy="646112"/>
          </a:xfrm>
          <a:prstGeom prst="rect">
            <a:avLst/>
          </a:prstGeom>
          <a:noFill/>
          <a:ln w="9525">
            <a:noFill/>
            <a:miter lim="800000"/>
            <a:headEnd/>
            <a:tailEnd/>
          </a:ln>
        </p:spPr>
        <p:txBody>
          <a:bodyPr>
            <a:prstTxWarp prst="textNoShape">
              <a:avLst/>
            </a:prstTxWarp>
            <a:spAutoFit/>
          </a:bodyPr>
          <a:lstStyle/>
          <a:p>
            <a:r>
              <a:rPr lang="lt-LT"/>
              <a:t>Triggering</a:t>
            </a:r>
          </a:p>
          <a:p>
            <a:r>
              <a:rPr lang="lt-LT"/>
              <a:t>(change detection)</a:t>
            </a:r>
            <a:endParaRPr lang="en-US"/>
          </a:p>
        </p:txBody>
      </p:sp>
      <p:sp>
        <p:nvSpPr>
          <p:cNvPr id="436228" name="TextBox 40"/>
          <p:cNvSpPr txBox="1">
            <a:spLocks noChangeArrowheads="1"/>
          </p:cNvSpPr>
          <p:nvPr/>
        </p:nvSpPr>
        <p:spPr bwMode="auto">
          <a:xfrm>
            <a:off x="5929313" y="1500188"/>
            <a:ext cx="2357437" cy="646112"/>
          </a:xfrm>
          <a:prstGeom prst="rect">
            <a:avLst/>
          </a:prstGeom>
          <a:noFill/>
          <a:ln w="9525">
            <a:noFill/>
            <a:miter lim="800000"/>
            <a:headEnd/>
            <a:tailEnd/>
          </a:ln>
        </p:spPr>
        <p:txBody>
          <a:bodyPr>
            <a:prstTxWarp prst="textNoShape">
              <a:avLst/>
            </a:prstTxWarp>
            <a:spAutoFit/>
          </a:bodyPr>
          <a:lstStyle/>
          <a:p>
            <a:r>
              <a:rPr lang="lt-LT"/>
              <a:t>Evolving </a:t>
            </a:r>
          </a:p>
          <a:p>
            <a:r>
              <a:rPr lang="lt-LT"/>
              <a:t>(adapting every step)</a:t>
            </a:r>
            <a:endParaRPr lang="en-US"/>
          </a:p>
        </p:txBody>
      </p:sp>
      <p:sp>
        <p:nvSpPr>
          <p:cNvPr id="436229"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36230"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6235"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36236"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36237"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36238"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36239"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436240"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436241" name="TextBox 49"/>
          <p:cNvSpPr txBox="1">
            <a:spLocks noChangeArrowheads="1"/>
          </p:cNvSpPr>
          <p:nvPr/>
        </p:nvSpPr>
        <p:spPr bwMode="auto">
          <a:xfrm>
            <a:off x="6516216" y="5523954"/>
            <a:ext cx="2411412" cy="641350"/>
          </a:xfrm>
          <a:prstGeom prst="rect">
            <a:avLst/>
          </a:prstGeom>
          <a:noFill/>
          <a:ln w="9525">
            <a:noFill/>
            <a:miter lim="800000"/>
            <a:headEnd/>
            <a:tailEnd/>
          </a:ln>
        </p:spPr>
        <p:txBody>
          <a:bodyPr>
            <a:prstTxWarp prst="textNoShape">
              <a:avLst/>
            </a:prstTxWarp>
            <a:spAutoFit/>
          </a:bodyPr>
          <a:lstStyle/>
          <a:p>
            <a:r>
              <a:rPr lang="en-US" dirty="0"/>
              <a:t>adaptive </a:t>
            </a:r>
          </a:p>
          <a:p>
            <a:r>
              <a:rPr lang="en-US" dirty="0"/>
              <a:t>fusion rules</a:t>
            </a:r>
          </a:p>
        </p:txBody>
      </p:sp>
      <p:sp>
        <p:nvSpPr>
          <p:cNvPr id="436242" name="TextBox 49"/>
          <p:cNvSpPr txBox="1">
            <a:spLocks noChangeArrowheads="1"/>
          </p:cNvSpPr>
          <p:nvPr/>
        </p:nvSpPr>
        <p:spPr bwMode="auto">
          <a:xfrm>
            <a:off x="3419475" y="5451475"/>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436243" name="Oval 19"/>
          <p:cNvSpPr>
            <a:spLocks noChangeArrowheads="1"/>
          </p:cNvSpPr>
          <p:nvPr/>
        </p:nvSpPr>
        <p:spPr bwMode="auto">
          <a:xfrm>
            <a:off x="5148262" y="4003675"/>
            <a:ext cx="3600201" cy="23050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436244" name="Text Box 20"/>
          <p:cNvSpPr txBox="1">
            <a:spLocks noChangeArrowheads="1"/>
          </p:cNvSpPr>
          <p:nvPr/>
        </p:nvSpPr>
        <p:spPr bwMode="auto">
          <a:xfrm>
            <a:off x="6990134" y="4509120"/>
            <a:ext cx="1623650" cy="1200329"/>
          </a:xfrm>
          <a:prstGeom prst="rect">
            <a:avLst/>
          </a:prstGeom>
          <a:noFill/>
          <a:ln w="9525">
            <a:noFill/>
            <a:miter lim="800000"/>
            <a:headEnd/>
            <a:tailEnd/>
          </a:ln>
          <a:effectLst/>
        </p:spPr>
        <p:txBody>
          <a:bodyPr wrap="none">
            <a:prstTxWarp prst="textNoShape">
              <a:avLst/>
            </a:prstTxWarp>
            <a:spAutoFit/>
          </a:bodyPr>
          <a:lstStyle/>
          <a:p>
            <a:r>
              <a:rPr lang="lt-LT" sz="3600" b="1" dirty="0">
                <a:solidFill>
                  <a:srgbClr val="FF0000"/>
                </a:solidFill>
              </a:rPr>
              <a:t>gradual</a:t>
            </a:r>
            <a:br>
              <a:rPr lang="en-US" sz="3600" b="1" dirty="0">
                <a:solidFill>
                  <a:srgbClr val="FF0000"/>
                </a:solidFill>
              </a:rPr>
            </a:br>
            <a:r>
              <a:rPr lang="en-US" sz="3600" b="1" dirty="0">
                <a:solidFill>
                  <a:srgbClr val="FF0000"/>
                </a:solidFill>
              </a:rPr>
              <a:t>drift</a:t>
            </a:r>
            <a:endParaRPr lang="lt-LT" sz="3600" b="1" dirty="0">
              <a:solidFill>
                <a:srgbClr val="FF0000"/>
              </a:solidFill>
            </a:endParaRPr>
          </a:p>
        </p:txBody>
      </p:sp>
      <p:sp>
        <p:nvSpPr>
          <p:cNvPr id="2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60</a:t>
            </a:fld>
            <a:endParaRPr lang="en-US" dirty="0"/>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a:xfrm>
            <a:off x="323528" y="-27384"/>
            <a:ext cx="8579296" cy="935037"/>
          </a:xfrm>
        </p:spPr>
        <p:txBody>
          <a:bodyPr>
            <a:normAutofit/>
          </a:bodyPr>
          <a:lstStyle/>
          <a:p>
            <a:pPr>
              <a:buSzPct val="45000"/>
            </a:pPr>
            <a:r>
              <a:rPr lang="en-US" dirty="0"/>
              <a:t>Which Approaches for Which Types</a:t>
            </a:r>
          </a:p>
        </p:txBody>
      </p:sp>
      <p:sp>
        <p:nvSpPr>
          <p:cNvPr id="438275" name="TextBox 39"/>
          <p:cNvSpPr txBox="1">
            <a:spLocks noChangeArrowheads="1"/>
          </p:cNvSpPr>
          <p:nvPr/>
        </p:nvSpPr>
        <p:spPr bwMode="auto">
          <a:xfrm>
            <a:off x="3000375" y="1500188"/>
            <a:ext cx="2357438" cy="646112"/>
          </a:xfrm>
          <a:prstGeom prst="rect">
            <a:avLst/>
          </a:prstGeom>
          <a:noFill/>
          <a:ln w="9525">
            <a:noFill/>
            <a:miter lim="800000"/>
            <a:headEnd/>
            <a:tailEnd/>
          </a:ln>
        </p:spPr>
        <p:txBody>
          <a:bodyPr>
            <a:prstTxWarp prst="textNoShape">
              <a:avLst/>
            </a:prstTxWarp>
            <a:spAutoFit/>
          </a:bodyPr>
          <a:lstStyle/>
          <a:p>
            <a:r>
              <a:rPr lang="lt-LT"/>
              <a:t>Triggering</a:t>
            </a:r>
          </a:p>
          <a:p>
            <a:r>
              <a:rPr lang="lt-LT"/>
              <a:t>(change detection)</a:t>
            </a:r>
            <a:endParaRPr lang="en-US"/>
          </a:p>
        </p:txBody>
      </p:sp>
      <p:sp>
        <p:nvSpPr>
          <p:cNvPr id="438276" name="TextBox 40"/>
          <p:cNvSpPr txBox="1">
            <a:spLocks noChangeArrowheads="1"/>
          </p:cNvSpPr>
          <p:nvPr/>
        </p:nvSpPr>
        <p:spPr bwMode="auto">
          <a:xfrm>
            <a:off x="5929313" y="1500188"/>
            <a:ext cx="2357437" cy="646112"/>
          </a:xfrm>
          <a:prstGeom prst="rect">
            <a:avLst/>
          </a:prstGeom>
          <a:noFill/>
          <a:ln w="9525">
            <a:noFill/>
            <a:miter lim="800000"/>
            <a:headEnd/>
            <a:tailEnd/>
          </a:ln>
        </p:spPr>
        <p:txBody>
          <a:bodyPr>
            <a:prstTxWarp prst="textNoShape">
              <a:avLst/>
            </a:prstTxWarp>
            <a:spAutoFit/>
          </a:bodyPr>
          <a:lstStyle/>
          <a:p>
            <a:r>
              <a:rPr lang="lt-LT"/>
              <a:t>Evolving </a:t>
            </a:r>
          </a:p>
          <a:p>
            <a:r>
              <a:rPr lang="lt-LT"/>
              <a:t>(adapting every step)</a:t>
            </a:r>
            <a:endParaRPr lang="en-US"/>
          </a:p>
        </p:txBody>
      </p:sp>
      <p:sp>
        <p:nvSpPr>
          <p:cNvPr id="438277" name="TextBox 41"/>
          <p:cNvSpPr txBox="1">
            <a:spLocks noChangeArrowheads="1"/>
          </p:cNvSpPr>
          <p:nvPr/>
        </p:nvSpPr>
        <p:spPr bwMode="auto">
          <a:xfrm>
            <a:off x="357188" y="2643188"/>
            <a:ext cx="1857375" cy="369887"/>
          </a:xfrm>
          <a:prstGeom prst="rect">
            <a:avLst/>
          </a:prstGeom>
          <a:noFill/>
          <a:ln w="9525">
            <a:noFill/>
            <a:miter lim="800000"/>
            <a:headEnd/>
            <a:tailEnd/>
          </a:ln>
        </p:spPr>
        <p:txBody>
          <a:bodyPr>
            <a:prstTxWarp prst="textNoShape">
              <a:avLst/>
            </a:prstTxWarp>
            <a:spAutoFit/>
          </a:bodyPr>
          <a:lstStyle/>
          <a:p>
            <a:r>
              <a:rPr lang="lt-LT"/>
              <a:t>Single classifier</a:t>
            </a:r>
            <a:endParaRPr lang="en-US"/>
          </a:p>
        </p:txBody>
      </p:sp>
      <p:sp>
        <p:nvSpPr>
          <p:cNvPr id="438278" name="TextBox 42"/>
          <p:cNvSpPr txBox="1">
            <a:spLocks noChangeArrowheads="1"/>
          </p:cNvSpPr>
          <p:nvPr/>
        </p:nvSpPr>
        <p:spPr bwMode="auto">
          <a:xfrm>
            <a:off x="500063" y="4500563"/>
            <a:ext cx="1857375" cy="369887"/>
          </a:xfrm>
          <a:prstGeom prst="rect">
            <a:avLst/>
          </a:prstGeom>
          <a:noFill/>
          <a:ln w="9525">
            <a:noFill/>
            <a:miter lim="800000"/>
            <a:headEnd/>
            <a:tailEnd/>
          </a:ln>
        </p:spPr>
        <p:txBody>
          <a:bodyPr>
            <a:prstTxWarp prst="textNoShape">
              <a:avLst/>
            </a:prstTxWarp>
            <a:spAutoFit/>
          </a:bodyPr>
          <a:lstStyle/>
          <a:p>
            <a:r>
              <a:rPr lang="lt-LT"/>
              <a:t>Ensemble</a:t>
            </a:r>
            <a:endParaRPr lang="en-US"/>
          </a:p>
        </p:txBody>
      </p:sp>
      <p:sp>
        <p:nvSpPr>
          <p:cNvPr id="46" name="Oval 45"/>
          <p:cNvSpPr/>
          <p:nvPr/>
        </p:nvSpPr>
        <p:spPr>
          <a:xfrm>
            <a:off x="3357563" y="2428875"/>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6286500" y="25003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2786063" y="4286250"/>
            <a:ext cx="1285875" cy="1214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5786438" y="4214813"/>
            <a:ext cx="1285875" cy="12858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8283" name="TextBox 49"/>
          <p:cNvSpPr txBox="1">
            <a:spLocks noChangeArrowheads="1"/>
          </p:cNvSpPr>
          <p:nvPr/>
        </p:nvSpPr>
        <p:spPr bwMode="auto">
          <a:xfrm>
            <a:off x="3419475" y="2917825"/>
            <a:ext cx="1357313" cy="366713"/>
          </a:xfrm>
          <a:prstGeom prst="rect">
            <a:avLst/>
          </a:prstGeom>
          <a:noFill/>
          <a:ln w="9525">
            <a:noFill/>
            <a:miter lim="800000"/>
            <a:headEnd/>
            <a:tailEnd/>
          </a:ln>
        </p:spPr>
        <p:txBody>
          <a:bodyPr>
            <a:prstTxWarp prst="textNoShape">
              <a:avLst/>
            </a:prstTxWarp>
            <a:spAutoFit/>
          </a:bodyPr>
          <a:lstStyle/>
          <a:p>
            <a:r>
              <a:rPr lang="en-US"/>
              <a:t>Detectors</a:t>
            </a:r>
          </a:p>
        </p:txBody>
      </p:sp>
      <p:sp>
        <p:nvSpPr>
          <p:cNvPr id="438284" name="TextBox 50"/>
          <p:cNvSpPr txBox="1">
            <a:spLocks noChangeArrowheads="1"/>
          </p:cNvSpPr>
          <p:nvPr/>
        </p:nvSpPr>
        <p:spPr bwMode="auto">
          <a:xfrm>
            <a:off x="5867400" y="4508500"/>
            <a:ext cx="1143000" cy="641350"/>
          </a:xfrm>
          <a:prstGeom prst="rect">
            <a:avLst/>
          </a:prstGeom>
          <a:noFill/>
          <a:ln w="9525">
            <a:noFill/>
            <a:miter lim="800000"/>
            <a:headEnd/>
            <a:tailEnd/>
          </a:ln>
        </p:spPr>
        <p:txBody>
          <a:bodyPr>
            <a:prstTxWarp prst="textNoShape">
              <a:avLst/>
            </a:prstTxWarp>
            <a:spAutoFit/>
          </a:bodyPr>
          <a:lstStyle/>
          <a:p>
            <a:r>
              <a:rPr lang="en-US"/>
              <a:t>Dynamic ensemble</a:t>
            </a:r>
          </a:p>
        </p:txBody>
      </p:sp>
      <p:sp>
        <p:nvSpPr>
          <p:cNvPr id="438285" name="TextBox 51"/>
          <p:cNvSpPr txBox="1">
            <a:spLocks noChangeArrowheads="1"/>
          </p:cNvSpPr>
          <p:nvPr/>
        </p:nvSpPr>
        <p:spPr bwMode="auto">
          <a:xfrm>
            <a:off x="2771775" y="4718050"/>
            <a:ext cx="1368425" cy="366713"/>
          </a:xfrm>
          <a:prstGeom prst="rect">
            <a:avLst/>
          </a:prstGeom>
          <a:noFill/>
          <a:ln w="9525">
            <a:noFill/>
            <a:miter lim="800000"/>
            <a:headEnd/>
            <a:tailEnd/>
          </a:ln>
        </p:spPr>
        <p:txBody>
          <a:bodyPr>
            <a:prstTxWarp prst="textNoShape">
              <a:avLst/>
            </a:prstTxWarp>
            <a:spAutoFit/>
          </a:bodyPr>
          <a:lstStyle/>
          <a:p>
            <a:r>
              <a:rPr lang="en-US"/>
              <a:t>Contextual</a:t>
            </a:r>
          </a:p>
        </p:txBody>
      </p:sp>
      <p:sp>
        <p:nvSpPr>
          <p:cNvPr id="438286" name="TextBox 52"/>
          <p:cNvSpPr txBox="1">
            <a:spLocks noChangeArrowheads="1"/>
          </p:cNvSpPr>
          <p:nvPr/>
        </p:nvSpPr>
        <p:spPr bwMode="auto">
          <a:xfrm>
            <a:off x="6300788" y="2990850"/>
            <a:ext cx="1357312" cy="366713"/>
          </a:xfrm>
          <a:prstGeom prst="rect">
            <a:avLst/>
          </a:prstGeom>
          <a:noFill/>
          <a:ln w="9525">
            <a:noFill/>
            <a:miter lim="800000"/>
            <a:headEnd/>
            <a:tailEnd/>
          </a:ln>
        </p:spPr>
        <p:txBody>
          <a:bodyPr>
            <a:prstTxWarp prst="textNoShape">
              <a:avLst/>
            </a:prstTxWarp>
            <a:spAutoFit/>
          </a:bodyPr>
          <a:lstStyle/>
          <a:p>
            <a:r>
              <a:rPr lang="en-US"/>
              <a:t>Forgetting</a:t>
            </a:r>
          </a:p>
        </p:txBody>
      </p:sp>
      <p:sp>
        <p:nvSpPr>
          <p:cNvPr id="438287" name="TextBox 49"/>
          <p:cNvSpPr txBox="1">
            <a:spLocks noChangeArrowheads="1"/>
          </p:cNvSpPr>
          <p:nvPr/>
        </p:nvSpPr>
        <p:spPr bwMode="auto">
          <a:xfrm>
            <a:off x="3419475" y="3651250"/>
            <a:ext cx="2232025" cy="366713"/>
          </a:xfrm>
          <a:prstGeom prst="rect">
            <a:avLst/>
          </a:prstGeom>
          <a:noFill/>
          <a:ln w="9525">
            <a:noFill/>
            <a:miter lim="800000"/>
            <a:headEnd/>
            <a:tailEnd/>
          </a:ln>
        </p:spPr>
        <p:txBody>
          <a:bodyPr>
            <a:prstTxWarp prst="textNoShape">
              <a:avLst/>
            </a:prstTxWarp>
            <a:spAutoFit/>
          </a:bodyPr>
          <a:lstStyle/>
          <a:p>
            <a:r>
              <a:rPr lang="en-US"/>
              <a:t>variable windows</a:t>
            </a:r>
          </a:p>
        </p:txBody>
      </p:sp>
      <p:sp>
        <p:nvSpPr>
          <p:cNvPr id="438288" name="TextBox 49"/>
          <p:cNvSpPr txBox="1">
            <a:spLocks noChangeArrowheads="1"/>
          </p:cNvSpPr>
          <p:nvPr/>
        </p:nvSpPr>
        <p:spPr bwMode="auto">
          <a:xfrm>
            <a:off x="6948488" y="3651250"/>
            <a:ext cx="2232025" cy="641350"/>
          </a:xfrm>
          <a:prstGeom prst="rect">
            <a:avLst/>
          </a:prstGeom>
          <a:noFill/>
          <a:ln w="9525">
            <a:noFill/>
            <a:miter lim="800000"/>
            <a:headEnd/>
            <a:tailEnd/>
          </a:ln>
        </p:spPr>
        <p:txBody>
          <a:bodyPr>
            <a:prstTxWarp prst="textNoShape">
              <a:avLst/>
            </a:prstTxWarp>
            <a:spAutoFit/>
          </a:bodyPr>
          <a:lstStyle/>
          <a:p>
            <a:r>
              <a:rPr lang="en-US"/>
              <a:t>fixed windows,</a:t>
            </a:r>
          </a:p>
          <a:p>
            <a:r>
              <a:rPr lang="en-US"/>
              <a:t>Instance weighting</a:t>
            </a:r>
          </a:p>
        </p:txBody>
      </p:sp>
      <p:sp>
        <p:nvSpPr>
          <p:cNvPr id="438289" name="TextBox 49"/>
          <p:cNvSpPr txBox="1">
            <a:spLocks noChangeArrowheads="1"/>
          </p:cNvSpPr>
          <p:nvPr/>
        </p:nvSpPr>
        <p:spPr bwMode="auto">
          <a:xfrm>
            <a:off x="6732588" y="5294313"/>
            <a:ext cx="2411412" cy="641350"/>
          </a:xfrm>
          <a:prstGeom prst="rect">
            <a:avLst/>
          </a:prstGeom>
          <a:noFill/>
          <a:ln w="9525">
            <a:noFill/>
            <a:miter lim="800000"/>
            <a:headEnd/>
            <a:tailEnd/>
          </a:ln>
        </p:spPr>
        <p:txBody>
          <a:bodyPr>
            <a:prstTxWarp prst="textNoShape">
              <a:avLst/>
            </a:prstTxWarp>
            <a:spAutoFit/>
          </a:bodyPr>
          <a:lstStyle/>
          <a:p>
            <a:r>
              <a:rPr lang="en-US"/>
              <a:t>adaptive </a:t>
            </a:r>
          </a:p>
          <a:p>
            <a:r>
              <a:rPr lang="en-US"/>
              <a:t>fusion rules</a:t>
            </a:r>
          </a:p>
        </p:txBody>
      </p:sp>
      <p:sp>
        <p:nvSpPr>
          <p:cNvPr id="438290" name="TextBox 49"/>
          <p:cNvSpPr txBox="1">
            <a:spLocks noChangeArrowheads="1"/>
          </p:cNvSpPr>
          <p:nvPr/>
        </p:nvSpPr>
        <p:spPr bwMode="auto">
          <a:xfrm>
            <a:off x="3419475" y="5451475"/>
            <a:ext cx="2411413" cy="641350"/>
          </a:xfrm>
          <a:prstGeom prst="rect">
            <a:avLst/>
          </a:prstGeom>
          <a:noFill/>
          <a:ln w="9525">
            <a:noFill/>
            <a:miter lim="800000"/>
            <a:headEnd/>
            <a:tailEnd/>
          </a:ln>
        </p:spPr>
        <p:txBody>
          <a:bodyPr>
            <a:prstTxWarp prst="textNoShape">
              <a:avLst/>
            </a:prstTxWarp>
            <a:spAutoFit/>
          </a:bodyPr>
          <a:lstStyle/>
          <a:p>
            <a:r>
              <a:rPr lang="en-US"/>
              <a:t>dynamic integration,</a:t>
            </a:r>
          </a:p>
          <a:p>
            <a:r>
              <a:rPr lang="en-US"/>
              <a:t>meta learning</a:t>
            </a:r>
          </a:p>
        </p:txBody>
      </p:sp>
      <p:sp>
        <p:nvSpPr>
          <p:cNvPr id="438291" name="Oval 19"/>
          <p:cNvSpPr>
            <a:spLocks noChangeArrowheads="1"/>
          </p:cNvSpPr>
          <p:nvPr/>
        </p:nvSpPr>
        <p:spPr bwMode="auto">
          <a:xfrm>
            <a:off x="1979613" y="4003675"/>
            <a:ext cx="3492500" cy="2305050"/>
          </a:xfrm>
          <a:prstGeom prst="ellipse">
            <a:avLst/>
          </a:prstGeom>
          <a:noFill/>
          <a:ln w="76200">
            <a:solidFill>
              <a:srgbClr val="FF0000"/>
            </a:solidFill>
            <a:round/>
            <a:headEnd/>
            <a:tailEnd/>
          </a:ln>
          <a:effectLst/>
        </p:spPr>
        <p:txBody>
          <a:bodyPr wrap="none" anchor="ctr">
            <a:prstTxWarp prst="textNoShape">
              <a:avLst/>
            </a:prstTxWarp>
          </a:bodyPr>
          <a:lstStyle/>
          <a:p>
            <a:endParaRPr lang="en-US"/>
          </a:p>
        </p:txBody>
      </p:sp>
      <p:sp>
        <p:nvSpPr>
          <p:cNvPr id="438292" name="Text Box 20"/>
          <p:cNvSpPr txBox="1">
            <a:spLocks noChangeArrowheads="1"/>
          </p:cNvSpPr>
          <p:nvPr/>
        </p:nvSpPr>
        <p:spPr bwMode="auto">
          <a:xfrm>
            <a:off x="115888" y="3429000"/>
            <a:ext cx="3448050" cy="641350"/>
          </a:xfrm>
          <a:prstGeom prst="rect">
            <a:avLst/>
          </a:prstGeom>
          <a:noFill/>
          <a:ln w="9525">
            <a:noFill/>
            <a:miter lim="800000"/>
            <a:headEnd/>
            <a:tailEnd/>
          </a:ln>
          <a:effectLst/>
        </p:spPr>
        <p:txBody>
          <a:bodyPr wrap="none">
            <a:prstTxWarp prst="textNoShape">
              <a:avLst/>
            </a:prstTxWarp>
            <a:spAutoFit/>
          </a:bodyPr>
          <a:lstStyle/>
          <a:p>
            <a:r>
              <a:rPr lang="lt-LT" sz="3600" b="1">
                <a:solidFill>
                  <a:srgbClr val="FF0000"/>
                </a:solidFill>
              </a:rPr>
              <a:t>reoccuring</a:t>
            </a:r>
            <a:r>
              <a:rPr lang="en-US" sz="3600" b="1">
                <a:solidFill>
                  <a:srgbClr val="FF0000"/>
                </a:solidFill>
              </a:rPr>
              <a:t> drift</a:t>
            </a:r>
            <a:endParaRPr lang="lt-LT" sz="3600" b="1">
              <a:solidFill>
                <a:srgbClr val="FF0000"/>
              </a:solidFill>
            </a:endParaRPr>
          </a:p>
        </p:txBody>
      </p:sp>
      <p:sp>
        <p:nvSpPr>
          <p:cNvPr id="2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61</a:t>
            </a:fld>
            <a:endParaRPr lang="en-US"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Application Perspective </a:t>
            </a:r>
            <a:endParaRPr lang="nl-NL" dirty="0"/>
          </a:p>
        </p:txBody>
      </p:sp>
      <p:sp>
        <p:nvSpPr>
          <p:cNvPr id="3" name="Content Placeholder 2"/>
          <p:cNvSpPr>
            <a:spLocks noGrp="1"/>
          </p:cNvSpPr>
          <p:nvPr>
            <p:ph idx="1"/>
          </p:nvPr>
        </p:nvSpPr>
        <p:spPr>
          <a:xfrm>
            <a:off x="457200" y="1268760"/>
            <a:ext cx="8579296" cy="4857403"/>
          </a:xfrm>
        </p:spPr>
        <p:txBody>
          <a:bodyPr/>
          <a:lstStyle/>
          <a:p>
            <a:r>
              <a:rPr lang="en-US" dirty="0"/>
              <a:t>How well different approaches work in practice</a:t>
            </a:r>
          </a:p>
          <a:p>
            <a:r>
              <a:rPr lang="en-US" dirty="0"/>
              <a:t>Why we need so many</a:t>
            </a:r>
          </a:p>
          <a:p>
            <a:pPr>
              <a:lnSpc>
                <a:spcPct val="90000"/>
              </a:lnSpc>
            </a:pPr>
            <a:r>
              <a:rPr lang="en-US" dirty="0"/>
              <a:t>If t</a:t>
            </a:r>
            <a:r>
              <a:rPr lang="lt-LT" dirty="0"/>
              <a:t>here is no ‘one size fits all’ solution to make </a:t>
            </a:r>
            <a:br>
              <a:rPr lang="en-US" dirty="0"/>
            </a:br>
            <a:r>
              <a:rPr lang="lt-LT" dirty="0"/>
              <a:t>a predicti</a:t>
            </a:r>
            <a:r>
              <a:rPr lang="en-US" dirty="0" err="1"/>
              <a:t>ve</a:t>
            </a:r>
            <a:r>
              <a:rPr lang="lt-LT" dirty="0"/>
              <a:t> system adaptive</a:t>
            </a:r>
            <a:r>
              <a:rPr lang="en-US" dirty="0"/>
              <a:t>, </a:t>
            </a:r>
          </a:p>
          <a:p>
            <a:pPr lvl="1">
              <a:lnSpc>
                <a:spcPct val="90000"/>
              </a:lnSpc>
            </a:pPr>
            <a:r>
              <a:rPr lang="en-US" dirty="0"/>
              <a:t>how shall we assemble an adaptive learning system</a:t>
            </a:r>
          </a:p>
          <a:p>
            <a:pPr lvl="1">
              <a:lnSpc>
                <a:spcPct val="90000"/>
              </a:lnSpc>
            </a:pPr>
            <a:r>
              <a:rPr lang="en-US" dirty="0"/>
              <a:t>what properties</a:t>
            </a:r>
            <a:r>
              <a:rPr lang="nl-NL" dirty="0"/>
              <a:t> of </a:t>
            </a:r>
            <a:r>
              <a:rPr lang="nl-NL" dirty="0" err="1"/>
              <a:t>application</a:t>
            </a:r>
            <a:r>
              <a:rPr lang="nl-NL" dirty="0"/>
              <a:t> </a:t>
            </a:r>
            <a:r>
              <a:rPr lang="nl-NL" dirty="0" err="1"/>
              <a:t>tasks</a:t>
            </a:r>
            <a:r>
              <a:rPr lang="nl-NL" dirty="0"/>
              <a:t> </a:t>
            </a:r>
            <a:r>
              <a:rPr lang="nl-NL" dirty="0" err="1"/>
              <a:t>should</a:t>
            </a:r>
            <a:r>
              <a:rPr lang="nl-NL" dirty="0"/>
              <a:t> </a:t>
            </a:r>
            <a:r>
              <a:rPr lang="nl-NL" dirty="0" err="1"/>
              <a:t>be</a:t>
            </a:r>
            <a:r>
              <a:rPr lang="nl-NL" dirty="0"/>
              <a:t> </a:t>
            </a:r>
            <a:r>
              <a:rPr lang="nl-NL" dirty="0" err="1"/>
              <a:t>considered</a:t>
            </a:r>
            <a:r>
              <a:rPr lang="nl-NL" dirty="0"/>
              <a:t> </a:t>
            </a:r>
            <a:r>
              <a:rPr lang="nl-NL" dirty="0" err="1"/>
              <a:t>to</a:t>
            </a:r>
            <a:r>
              <a:rPr lang="nl-NL" dirty="0"/>
              <a:t> make a right design </a:t>
            </a:r>
            <a:r>
              <a:rPr lang="nl-NL" dirty="0" err="1"/>
              <a:t>choice</a:t>
            </a:r>
            <a:endParaRPr lang="nl-NL"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62</a:t>
            </a:fld>
            <a:endParaRPr lang="en-US" dirty="0"/>
          </a:p>
        </p:txBody>
      </p:sp>
    </p:spTree>
    <p:extLst>
      <p:ext uri="{BB962C8B-B14F-4D97-AF65-F5344CB8AC3E}">
        <p14:creationId xmlns:p14="http://schemas.microsoft.com/office/powerpoint/2010/main" val="1697325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Classical Situation in Early DM\ML</a:t>
            </a:r>
          </a:p>
        </p:txBody>
      </p:sp>
      <p:sp>
        <p:nvSpPr>
          <p:cNvPr id="3" name="Content Placeholder 2"/>
          <p:cNvSpPr>
            <a:spLocks noGrp="1"/>
          </p:cNvSpPr>
          <p:nvPr>
            <p:ph idx="1"/>
          </p:nvPr>
        </p:nvSpPr>
        <p:spPr>
          <a:xfrm>
            <a:off x="457200" y="1196752"/>
            <a:ext cx="8382000" cy="4724400"/>
          </a:xfrm>
        </p:spPr>
        <p:txBody>
          <a:bodyPr>
            <a:normAutofit fontScale="92500"/>
          </a:bodyPr>
          <a:lstStyle/>
          <a:p>
            <a:r>
              <a:rPr lang="en-US" dirty="0"/>
              <a:t>Problem is believed to be important, but</a:t>
            </a:r>
          </a:p>
          <a:p>
            <a:pPr lvl="1"/>
            <a:r>
              <a:rPr lang="en-US" dirty="0"/>
              <a:t>real data is hard to get due to privacy or proprietary (but also laziness) reasons</a:t>
            </a:r>
          </a:p>
          <a:p>
            <a:pPr lvl="1"/>
            <a:r>
              <a:rPr lang="en-US" dirty="0"/>
              <a:t>or the solution is too “generic” such that is it not applicable in practice</a:t>
            </a:r>
          </a:p>
          <a:p>
            <a:pPr lvl="1"/>
            <a:r>
              <a:rPr lang="en-US" dirty="0"/>
              <a:t>or the solution addresses a tiny problem in the overall automated decision making process</a:t>
            </a:r>
          </a:p>
          <a:p>
            <a:r>
              <a:rPr lang="en-US" dirty="0"/>
              <a:t>At an extreme</a:t>
            </a:r>
          </a:p>
          <a:p>
            <a:pPr lvl="1"/>
            <a:r>
              <a:rPr lang="en-US" dirty="0"/>
              <a:t>There is no </a:t>
            </a:r>
            <a:r>
              <a:rPr lang="en-US" i="1" dirty="0"/>
              <a:t>real </a:t>
            </a:r>
            <a:r>
              <a:rPr lang="en-US" dirty="0"/>
              <a:t>application in mind and it is substituted by an </a:t>
            </a:r>
            <a:r>
              <a:rPr lang="en-US" i="1" dirty="0"/>
              <a:t>invented</a:t>
            </a:r>
            <a:r>
              <a:rPr lang="en-US" dirty="0"/>
              <a:t> real application (“green aliens”)</a:t>
            </a:r>
          </a:p>
          <a:p>
            <a:endParaRPr lang="en-US" dirty="0"/>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63</a:t>
            </a:fld>
            <a:endParaRPr lang="en-US" dirty="0"/>
          </a:p>
        </p:txBody>
      </p:sp>
    </p:spTree>
    <p:extLst>
      <p:ext uri="{BB962C8B-B14F-4D97-AF65-F5344CB8AC3E}">
        <p14:creationId xmlns:p14="http://schemas.microsoft.com/office/powerpoint/2010/main" val="11597031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 a Consequence:</a:t>
            </a:r>
          </a:p>
        </p:txBody>
      </p:sp>
      <p:sp>
        <p:nvSpPr>
          <p:cNvPr id="3" name="Content Placeholder 2"/>
          <p:cNvSpPr>
            <a:spLocks noGrp="1"/>
          </p:cNvSpPr>
          <p:nvPr>
            <p:ph idx="1"/>
          </p:nvPr>
        </p:nvSpPr>
        <p:spPr>
          <a:xfrm>
            <a:off x="457200" y="1268760"/>
            <a:ext cx="8363272" cy="4857403"/>
          </a:xfrm>
        </p:spPr>
        <p:txBody>
          <a:bodyPr/>
          <a:lstStyle/>
          <a:p>
            <a:r>
              <a:rPr lang="en-US" dirty="0"/>
              <a:t>A lot of research is done on small/toy UCI datasets and simulated/artificial data</a:t>
            </a:r>
          </a:p>
          <a:p>
            <a:r>
              <a:rPr lang="en-US" dirty="0"/>
              <a:t>Exaggerated in concept drift area: most of early published work reported HCD performance on</a:t>
            </a:r>
          </a:p>
          <a:p>
            <a:pPr lvl="1"/>
            <a:r>
              <a:rPr lang="en-US" dirty="0"/>
              <a:t>Moving </a:t>
            </a:r>
            <a:r>
              <a:rPr lang="en-US" dirty="0" err="1"/>
              <a:t>Hyperplane</a:t>
            </a:r>
            <a:r>
              <a:rPr lang="en-US" dirty="0"/>
              <a:t> and SEA concepts (artificially generated) benchmarks and </a:t>
            </a:r>
          </a:p>
          <a:p>
            <a:pPr lvl="1"/>
            <a:r>
              <a:rPr lang="en-US" dirty="0"/>
              <a:t>UCI datasets “adjusted” for the needs of CD researchers (artificially introduced drift)</a:t>
            </a:r>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64</a:t>
            </a:fld>
            <a:endParaRPr lang="en-US" dirty="0"/>
          </a:p>
        </p:txBody>
      </p:sp>
    </p:spTree>
    <p:extLst>
      <p:ext uri="{BB962C8B-B14F-4D97-AF65-F5344CB8AC3E}">
        <p14:creationId xmlns:p14="http://schemas.microsoft.com/office/powerpoint/2010/main" val="21826132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5731"/>
            <a:ext cx="8229600" cy="935037"/>
          </a:xfrm>
        </p:spPr>
        <p:txBody>
          <a:bodyPr>
            <a:normAutofit fontScale="90000"/>
          </a:bodyPr>
          <a:lstStyle/>
          <a:p>
            <a:r>
              <a:rPr lang="nl-NL" dirty="0"/>
              <a:t>CRISP-DM: Cross </a:t>
            </a:r>
            <a:r>
              <a:rPr lang="nl-NL" dirty="0" err="1"/>
              <a:t>Industry</a:t>
            </a:r>
            <a:r>
              <a:rPr lang="nl-NL" dirty="0"/>
              <a:t> Standard </a:t>
            </a:r>
            <a:r>
              <a:rPr lang="nl-NL" dirty="0" err="1"/>
              <a:t>Process</a:t>
            </a:r>
            <a:r>
              <a:rPr lang="nl-NL" dirty="0"/>
              <a:t> </a:t>
            </a:r>
            <a:r>
              <a:rPr lang="nl-NL" dirty="0" err="1"/>
              <a:t>for</a:t>
            </a:r>
            <a:r>
              <a:rPr lang="nl-NL" dirty="0"/>
              <a:t> Data </a:t>
            </a:r>
            <a:r>
              <a:rPr lang="nl-NL" dirty="0" err="1"/>
              <a:t>Mining</a:t>
            </a:r>
            <a:endParaRPr lang="nl-NL" dirty="0"/>
          </a:p>
        </p:txBody>
      </p:sp>
      <p:sp>
        <p:nvSpPr>
          <p:cNvPr id="3" name="Content Placeholder 2"/>
          <p:cNvSpPr>
            <a:spLocks noGrp="1"/>
          </p:cNvSpPr>
          <p:nvPr>
            <p:ph idx="1"/>
          </p:nvPr>
        </p:nvSpPr>
        <p:spPr>
          <a:xfrm>
            <a:off x="457200" y="1595933"/>
            <a:ext cx="8229600" cy="4857403"/>
          </a:xfrm>
        </p:spPr>
        <p:txBody>
          <a:bodyPr/>
          <a:lstStyle/>
          <a:p>
            <a:endParaRPr lang="nl-NL" dirty="0"/>
          </a:p>
        </p:txBody>
      </p:sp>
      <p:pic>
        <p:nvPicPr>
          <p:cNvPr id="387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51" y="1556792"/>
            <a:ext cx="8954453" cy="474726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TextBox 6"/>
          <p:cNvSpPr txBox="1"/>
          <p:nvPr/>
        </p:nvSpPr>
        <p:spPr>
          <a:xfrm>
            <a:off x="5364088" y="1613118"/>
            <a:ext cx="3672408" cy="1815882"/>
          </a:xfrm>
          <a:prstGeom prst="rect">
            <a:avLst/>
          </a:prstGeom>
          <a:noFill/>
        </p:spPr>
        <p:txBody>
          <a:bodyPr wrap="square" rtlCol="0">
            <a:spAutoFit/>
          </a:bodyPr>
          <a:lstStyle/>
          <a:p>
            <a:r>
              <a:rPr lang="en-US" sz="2800" dirty="0">
                <a:solidFill>
                  <a:srgbClr val="84203F"/>
                </a:solidFill>
              </a:rPr>
              <a:t>Streaming settings and anticipation of CD require an automation of these feedback loops </a:t>
            </a:r>
            <a:endParaRPr lang="nl-NL" sz="2800" dirty="0">
              <a:solidFill>
                <a:srgbClr val="84203F"/>
              </a:solidFill>
            </a:endParaRPr>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65</a:t>
            </a:fld>
            <a:endParaRPr lang="en-US" dirty="0"/>
          </a:p>
        </p:txBody>
      </p:sp>
    </p:spTree>
    <p:extLst>
      <p:ext uri="{BB962C8B-B14F-4D97-AF65-F5344CB8AC3E}">
        <p14:creationId xmlns:p14="http://schemas.microsoft.com/office/powerpoint/2010/main" val="16174275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a:bodyPr>
          <a:lstStyle/>
          <a:p>
            <a:r>
              <a:rPr lang="en-US" dirty="0"/>
              <a:t>Predictive Analytics: CRISP-DM 1.0</a:t>
            </a:r>
            <a:endParaRPr lang="nl-NL" dirty="0"/>
          </a:p>
        </p:txBody>
      </p:sp>
      <p:pic>
        <p:nvPicPr>
          <p:cNvPr id="81922" name="Picture 2" descr="http://www.infotechmarketing.net/images/Crisp-dmchartnew.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44" y="980729"/>
            <a:ext cx="5788427" cy="5256584"/>
          </a:xfrm>
          <a:prstGeom prst="rect">
            <a:avLst/>
          </a:prstGeom>
          <a:noFill/>
          <a:extLst>
            <a:ext uri="{909E8E84-426E-40dd-AFC4-6F175D3DCCD1}">
              <a14:hiddenFill xmlns="" xmlns:a14="http://schemas.microsoft.com/office/drawing/2010/main">
                <a:solidFill>
                  <a:srgbClr val="FFFFFF"/>
                </a:solidFill>
              </a14:hiddenFill>
            </a:ext>
          </a:extLst>
        </p:spPr>
      </p:pic>
      <p:sp>
        <p:nvSpPr>
          <p:cNvPr id="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66</a:t>
            </a:fld>
            <a:endParaRPr lang="en-US" dirty="0"/>
          </a:p>
        </p:txBody>
      </p:sp>
    </p:spTree>
    <p:extLst>
      <p:ext uri="{BB962C8B-B14F-4D97-AF65-F5344CB8AC3E}">
        <p14:creationId xmlns:p14="http://schemas.microsoft.com/office/powerpoint/2010/main" val="375752283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a:bodyPr>
          <a:lstStyle/>
          <a:p>
            <a:r>
              <a:rPr lang="en-US" dirty="0"/>
              <a:t>Predictive Analytics: CRISP-DM 1.0</a:t>
            </a:r>
            <a:endParaRPr lang="nl-NL" dirty="0"/>
          </a:p>
        </p:txBody>
      </p:sp>
      <p:pic>
        <p:nvPicPr>
          <p:cNvPr id="14" name="Picture 13"/>
          <p:cNvPicPr>
            <a:picLocks noChangeAspect="1"/>
          </p:cNvPicPr>
          <p:nvPr/>
        </p:nvPicPr>
        <p:blipFill>
          <a:blip r:embed="rId3"/>
          <a:stretch>
            <a:fillRect/>
          </a:stretch>
        </p:blipFill>
        <p:spPr>
          <a:xfrm>
            <a:off x="1547664" y="1052736"/>
            <a:ext cx="6713897" cy="5734116"/>
          </a:xfrm>
          <a:prstGeom prst="rect">
            <a:avLst/>
          </a:prstGeom>
        </p:spPr>
      </p:pic>
    </p:spTree>
    <p:extLst>
      <p:ext uri="{BB962C8B-B14F-4D97-AF65-F5344CB8AC3E}">
        <p14:creationId xmlns:p14="http://schemas.microsoft.com/office/powerpoint/2010/main" val="1348095978"/>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a:bodyPr>
          <a:lstStyle/>
          <a:p>
            <a:r>
              <a:rPr lang="en-US" dirty="0"/>
              <a:t>Predictive Analytics: CRISP-DM 1.0</a:t>
            </a:r>
            <a:endParaRPr lang="nl-NL" dirty="0"/>
          </a:p>
        </p:txBody>
      </p:sp>
      <p:pic>
        <p:nvPicPr>
          <p:cNvPr id="81922" name="Picture 2" descr="http://www.infotechmarketing.net/images/Crisp-dmchartnew.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44" y="980729"/>
            <a:ext cx="5788427" cy="5256584"/>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13"/>
          <p:cNvPicPr>
            <a:picLocks noChangeAspect="1"/>
          </p:cNvPicPr>
          <p:nvPr/>
        </p:nvPicPr>
        <p:blipFill>
          <a:blip r:embed="rId4"/>
          <a:stretch>
            <a:fillRect/>
          </a:stretch>
        </p:blipFill>
        <p:spPr>
          <a:xfrm>
            <a:off x="6444208" y="1124744"/>
            <a:ext cx="2376264" cy="2029488"/>
          </a:xfrm>
          <a:prstGeom prst="rect">
            <a:avLst/>
          </a:prstGeom>
        </p:spPr>
      </p:pic>
      <p:pic>
        <p:nvPicPr>
          <p:cNvPr id="5" name="Picture 4"/>
          <p:cNvPicPr>
            <a:picLocks noChangeAspect="1"/>
          </p:cNvPicPr>
          <p:nvPr/>
        </p:nvPicPr>
        <p:blipFill>
          <a:blip r:embed="rId5"/>
          <a:stretch>
            <a:fillRect/>
          </a:stretch>
        </p:blipFill>
        <p:spPr>
          <a:xfrm>
            <a:off x="6372200" y="3824838"/>
            <a:ext cx="2592288" cy="2340466"/>
          </a:xfrm>
          <a:prstGeom prst="rect">
            <a:avLst/>
          </a:prstGeom>
        </p:spPr>
      </p:pic>
      <p:sp>
        <p:nvSpPr>
          <p:cNvPr id="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68</a:t>
            </a:fld>
            <a:endParaRPr lang="en-US" dirty="0"/>
          </a:p>
        </p:txBody>
      </p:sp>
    </p:spTree>
    <p:extLst>
      <p:ext uri="{BB962C8B-B14F-4D97-AF65-F5344CB8AC3E}">
        <p14:creationId xmlns:p14="http://schemas.microsoft.com/office/powerpoint/2010/main" val="355913492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Arrow Connector 11"/>
          <p:cNvCxnSpPr>
            <a:stCxn id="28" idx="2"/>
            <a:endCxn id="3" idx="0"/>
          </p:cNvCxnSpPr>
          <p:nvPr/>
        </p:nvCxnSpPr>
        <p:spPr>
          <a:xfrm rot="5400000">
            <a:off x="4272763" y="3294174"/>
            <a:ext cx="866011" cy="20496"/>
          </a:xfrm>
          <a:prstGeom prst="straightConnector1">
            <a:avLst/>
          </a:prstGeom>
          <a:noFill/>
          <a:ln w="72000">
            <a:solidFill>
              <a:srgbClr val="000000"/>
            </a:solidFill>
            <a:prstDash val="solid"/>
            <a:tailEnd type="arrow"/>
          </a:ln>
        </p:spPr>
      </p:cxnSp>
      <p:sp>
        <p:nvSpPr>
          <p:cNvPr id="2" name="Title 1"/>
          <p:cNvSpPr txBox="1">
            <a:spLocks noGrp="1"/>
          </p:cNvSpPr>
          <p:nvPr>
            <p:ph type="title"/>
          </p:nvPr>
        </p:nvSpPr>
        <p:spPr>
          <a:xfrm>
            <a:off x="457200" y="77688"/>
            <a:ext cx="8229600" cy="760512"/>
          </a:xfrm>
        </p:spPr>
        <p:txBody>
          <a:bodyPr>
            <a:no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lgn="ctr">
              <a:buNone/>
            </a:pPr>
            <a:r>
              <a:rPr lang="lt-LT" sz="4400" b="0" dirty="0">
                <a:solidFill>
                  <a:srgbClr val="002060"/>
                </a:solidFill>
                <a:latin typeface="+mj-lt"/>
                <a:cs typeface="+mj-cs"/>
              </a:rPr>
              <a:t>Supervised Learning</a:t>
            </a:r>
            <a:endParaRPr lang="en-US" sz="4400" b="0" dirty="0">
              <a:solidFill>
                <a:srgbClr val="002060"/>
              </a:solidFill>
              <a:latin typeface="+mj-lt"/>
              <a:cs typeface="+mj-cs"/>
            </a:endParaRPr>
          </a:p>
        </p:txBody>
      </p:sp>
      <p:sp>
        <p:nvSpPr>
          <p:cNvPr id="3" name="Rectangle 2"/>
          <p:cNvSpPr/>
          <p:nvPr/>
        </p:nvSpPr>
        <p:spPr>
          <a:xfrm>
            <a:off x="3786182" y="3737428"/>
            <a:ext cx="1818676" cy="1143049"/>
          </a:xfrm>
          <a:prstGeom prst="rect">
            <a:avLst/>
          </a:prstGeom>
          <a:solidFill>
            <a:srgbClr val="99CCFF"/>
          </a:solidFill>
          <a:ln w="0">
            <a:solidFill>
              <a:srgbClr val="000000"/>
            </a:solidFill>
            <a:prstDash val="solid"/>
          </a:ln>
        </p:spPr>
        <p:txBody>
          <a:bodyPr vert="horz" lIns="81639" tIns="40820" rIns="81639" bIns="40820"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900" dirty="0" err="1">
                <a:latin typeface="Arial" pitchFamily="18"/>
                <a:ea typeface="Lucida Sans Unicode" pitchFamily="2"/>
                <a:cs typeface="Tahoma" pitchFamily="2"/>
              </a:rPr>
              <a:t>Model</a:t>
            </a:r>
            <a:r>
              <a:rPr lang="lt-LT" sz="2900" dirty="0">
                <a:latin typeface="Arial" pitchFamily="18"/>
                <a:ea typeface="Lucida Sans Unicode" pitchFamily="2"/>
                <a:cs typeface="Tahoma" pitchFamily="2"/>
              </a:rPr>
              <a:t> </a:t>
            </a:r>
            <a:r>
              <a:rPr lang="lt-LT" sz="2900" i="1" dirty="0">
                <a:solidFill>
                  <a:srgbClr val="FF0000"/>
                </a:solidFill>
                <a:latin typeface="Arial" pitchFamily="18"/>
                <a:ea typeface="Lucida Sans Unicode" pitchFamily="2"/>
                <a:cs typeface="Tahoma" pitchFamily="2"/>
              </a:rPr>
              <a:t>L</a:t>
            </a:r>
            <a:endParaRPr lang="en-US" sz="2900" i="1" dirty="0">
              <a:solidFill>
                <a:srgbClr val="FF0000"/>
              </a:solidFill>
              <a:latin typeface="Arial" pitchFamily="18"/>
              <a:ea typeface="Lucida Sans Unicode" pitchFamily="2"/>
              <a:cs typeface="Tahoma" pitchFamily="2"/>
            </a:endParaRPr>
          </a:p>
        </p:txBody>
      </p:sp>
      <p:sp>
        <p:nvSpPr>
          <p:cNvPr id="4" name="Freeform 3"/>
          <p:cNvSpPr/>
          <p:nvPr/>
        </p:nvSpPr>
        <p:spPr>
          <a:xfrm>
            <a:off x="467544" y="1124744"/>
            <a:ext cx="2449134" cy="1796220"/>
          </a:xfrm>
          <a:custGeom>
            <a:avLst/>
            <a:gdLst>
              <a:gd name="f0" fmla="val 0"/>
              <a:gd name="f1" fmla="val 884"/>
              <a:gd name="f2" fmla="val 526"/>
              <a:gd name="f3" fmla="val 794"/>
              <a:gd name="f4" fmla="val 337"/>
              <a:gd name="f5" fmla="val 800"/>
              <a:gd name="f6" fmla="val 349"/>
              <a:gd name="f7" fmla="val 806"/>
              <a:gd name="f8" fmla="val 361"/>
              <a:gd name="f9" fmla="val 812"/>
              <a:gd name="f10" fmla="val 373"/>
              <a:gd name="f11" fmla="val 390"/>
              <a:gd name="f12" fmla="val 426"/>
              <a:gd name="f13" fmla="val 776"/>
              <a:gd name="f14" fmla="val 461"/>
              <a:gd name="f15" fmla="val 740"/>
              <a:gd name="f16" fmla="val 485"/>
              <a:gd name="f17" fmla="val 693"/>
              <a:gd name="f18" fmla="val 503"/>
              <a:gd name="f19" fmla="val 639"/>
              <a:gd name="f20" fmla="val 509"/>
              <a:gd name="f21" fmla="val 609"/>
              <a:gd name="f22" fmla="val 579"/>
              <a:gd name="f23" fmla="val 555"/>
              <a:gd name="f24" fmla="val 497"/>
              <a:gd name="f25" fmla="val 531"/>
              <a:gd name="f26" fmla="val 519"/>
              <a:gd name="f27" fmla="val 501"/>
              <a:gd name="f28" fmla="val 515"/>
              <a:gd name="f29" fmla="val 484"/>
              <a:gd name="f30" fmla="val 521"/>
              <a:gd name="f31" fmla="val 460"/>
              <a:gd name="f32" fmla="val 442"/>
              <a:gd name="f33" fmla="val 418"/>
              <a:gd name="f34" fmla="val 406"/>
              <a:gd name="f35" fmla="val 394"/>
              <a:gd name="f36" fmla="val 376"/>
              <a:gd name="f37" fmla="val 491"/>
              <a:gd name="f38" fmla="val 352"/>
              <a:gd name="f39" fmla="val 334"/>
              <a:gd name="f40" fmla="val 310"/>
              <a:gd name="f41" fmla="val 263"/>
              <a:gd name="f42" fmla="val 221"/>
              <a:gd name="f43" fmla="val 185"/>
              <a:gd name="f44" fmla="val 467"/>
              <a:gd name="f45" fmla="val 161"/>
              <a:gd name="f46" fmla="val 444"/>
              <a:gd name="f47" fmla="val 143"/>
              <a:gd name="f48" fmla="val 414"/>
              <a:gd name="f49" fmla="val 137"/>
              <a:gd name="f50" fmla="val 131"/>
              <a:gd name="f51" fmla="val 90"/>
              <a:gd name="f52" fmla="val 408"/>
              <a:gd name="f53" fmla="val 54"/>
              <a:gd name="f54" fmla="val 24"/>
              <a:gd name="f55" fmla="val 6"/>
              <a:gd name="f56" fmla="val 343"/>
              <a:gd name="f57" fmla="val 308"/>
              <a:gd name="f58" fmla="val 272"/>
              <a:gd name="f59" fmla="val 30"/>
              <a:gd name="f60" fmla="val 242"/>
              <a:gd name="f61" fmla="val 60"/>
              <a:gd name="f62" fmla="val 219"/>
              <a:gd name="f63" fmla="val 101"/>
              <a:gd name="f64" fmla="val 201"/>
              <a:gd name="f65" fmla="val 107"/>
              <a:gd name="f66" fmla="val 95"/>
              <a:gd name="f67" fmla="val 189"/>
              <a:gd name="f68" fmla="val 84"/>
              <a:gd name="f69" fmla="val 177"/>
              <a:gd name="f70" fmla="val 78"/>
              <a:gd name="f71" fmla="val 160"/>
              <a:gd name="f72" fmla="val 142"/>
              <a:gd name="f73" fmla="val 100"/>
              <a:gd name="f74" fmla="val 113"/>
              <a:gd name="f75" fmla="val 71"/>
              <a:gd name="f76" fmla="val 149"/>
              <a:gd name="f77" fmla="val 47"/>
              <a:gd name="f78" fmla="val 197"/>
              <a:gd name="f79" fmla="val 35"/>
              <a:gd name="f80" fmla="val 227"/>
              <a:gd name="f81" fmla="val 41"/>
              <a:gd name="f82" fmla="val 251"/>
              <a:gd name="f83" fmla="val 275"/>
              <a:gd name="f84" fmla="val 59"/>
              <a:gd name="f85" fmla="val 293"/>
              <a:gd name="f86" fmla="val 77"/>
              <a:gd name="f87" fmla="val 298"/>
              <a:gd name="f88" fmla="val 304"/>
              <a:gd name="f89" fmla="val 322"/>
              <a:gd name="f90" fmla="val 340"/>
              <a:gd name="f91" fmla="val 53"/>
              <a:gd name="f92" fmla="val 358"/>
              <a:gd name="f93" fmla="val 382"/>
              <a:gd name="f94" fmla="val 430"/>
              <a:gd name="f95" fmla="val 436"/>
              <a:gd name="f96" fmla="val 466"/>
              <a:gd name="f97" fmla="val 29"/>
              <a:gd name="f98" fmla="val 496"/>
              <a:gd name="f99" fmla="val 12"/>
              <a:gd name="f100" fmla="val 573"/>
              <a:gd name="f101" fmla="val 621"/>
              <a:gd name="f102" fmla="val 669"/>
              <a:gd name="f103" fmla="val 699"/>
              <a:gd name="f104" fmla="val 722"/>
              <a:gd name="f105" fmla="val 728"/>
              <a:gd name="f106" fmla="val 112"/>
              <a:gd name="f107" fmla="val 118"/>
              <a:gd name="f108" fmla="val 124"/>
              <a:gd name="f109" fmla="val 130"/>
              <a:gd name="f110" fmla="val 734"/>
              <a:gd name="f111" fmla="val 746"/>
              <a:gd name="f112" fmla="val 136"/>
              <a:gd name="f113" fmla="val 830"/>
              <a:gd name="f114" fmla="val 148"/>
              <a:gd name="f115" fmla="val 860"/>
              <a:gd name="f116" fmla="val 171"/>
              <a:gd name="f117" fmla="val 878"/>
              <a:gd name="f118" fmla="val 237"/>
              <a:gd name="f119" fmla="val 296"/>
              <a:gd name="f120" fmla="val 319"/>
            </a:gdLst>
            <a:ahLst/>
            <a:cxnLst>
              <a:cxn ang="3cd4">
                <a:pos x="hc" y="t"/>
              </a:cxn>
              <a:cxn ang="0">
                <a:pos x="r" y="vc"/>
              </a:cxn>
              <a:cxn ang="cd4">
                <a:pos x="hc" y="b"/>
              </a:cxn>
              <a:cxn ang="cd2">
                <a:pos x="l" y="vc"/>
              </a:cxn>
            </a:cxnLst>
            <a:rect l="l" t="t" r="r" b="b"/>
            <a:pathLst>
              <a:path w="884" h="526">
                <a:moveTo>
                  <a:pt x="f3" y="f4"/>
                </a:moveTo>
                <a:lnTo>
                  <a:pt x="f5" y="f6"/>
                </a:lnTo>
                <a:lnTo>
                  <a:pt x="f7" y="f8"/>
                </a:lnTo>
                <a:lnTo>
                  <a:pt x="f9" y="f10"/>
                </a:lnTo>
                <a:lnTo>
                  <a:pt x="f9" y="f11"/>
                </a:lnTo>
                <a:lnTo>
                  <a:pt x="f5" y="f12"/>
                </a:lnTo>
                <a:lnTo>
                  <a:pt x="f13" y="f14"/>
                </a:lnTo>
                <a:lnTo>
                  <a:pt x="f15" y="f16"/>
                </a:lnTo>
                <a:lnTo>
                  <a:pt x="f17" y="f18"/>
                </a:lnTo>
                <a:lnTo>
                  <a:pt x="f19" y="f20"/>
                </a:lnTo>
                <a:lnTo>
                  <a:pt x="f21" y="f18"/>
                </a:lnTo>
                <a:lnTo>
                  <a:pt x="f22" y="f18"/>
                </a:lnTo>
                <a:lnTo>
                  <a:pt x="f23" y="f24"/>
                </a:lnTo>
                <a:lnTo>
                  <a:pt x="f25" y="f16"/>
                </a:lnTo>
                <a:lnTo>
                  <a:pt x="f26" y="f18"/>
                </a:lnTo>
                <a:lnTo>
                  <a:pt x="f27" y="f28"/>
                </a:lnTo>
                <a:lnTo>
                  <a:pt x="f29" y="f30"/>
                </a:lnTo>
                <a:lnTo>
                  <a:pt x="f31" y="f2"/>
                </a:lnTo>
                <a:lnTo>
                  <a:pt x="f32" y="f30"/>
                </a:lnTo>
                <a:lnTo>
                  <a:pt x="f33" y="f28"/>
                </a:lnTo>
                <a:lnTo>
                  <a:pt x="f34" y="f18"/>
                </a:lnTo>
                <a:lnTo>
                  <a:pt x="f35" y="f16"/>
                </a:lnTo>
                <a:lnTo>
                  <a:pt x="f36" y="f37"/>
                </a:lnTo>
                <a:lnTo>
                  <a:pt x="f38" y="f24"/>
                </a:lnTo>
                <a:lnTo>
                  <a:pt x="f39" y="f24"/>
                </a:lnTo>
                <a:lnTo>
                  <a:pt x="f40" y="f18"/>
                </a:lnTo>
                <a:lnTo>
                  <a:pt x="f41" y="f24"/>
                </a:lnTo>
                <a:lnTo>
                  <a:pt x="f42" y="f16"/>
                </a:lnTo>
                <a:lnTo>
                  <a:pt x="f43" y="f44"/>
                </a:lnTo>
                <a:lnTo>
                  <a:pt x="f45" y="f46"/>
                </a:lnTo>
                <a:lnTo>
                  <a:pt x="f47" y="f48"/>
                </a:lnTo>
                <a:lnTo>
                  <a:pt x="f49" y="f48"/>
                </a:lnTo>
                <a:lnTo>
                  <a:pt x="f49" y="f48"/>
                </a:lnTo>
                <a:lnTo>
                  <a:pt x="f49" y="f48"/>
                </a:lnTo>
                <a:lnTo>
                  <a:pt x="f50" y="f48"/>
                </a:lnTo>
                <a:lnTo>
                  <a:pt x="f51" y="f52"/>
                </a:lnTo>
                <a:lnTo>
                  <a:pt x="f53" y="f11"/>
                </a:lnTo>
                <a:lnTo>
                  <a:pt x="f54" y="f10"/>
                </a:lnTo>
                <a:lnTo>
                  <a:pt x="f55" y="f56"/>
                </a:lnTo>
                <a:lnTo>
                  <a:pt x="f0" y="f57"/>
                </a:lnTo>
                <a:lnTo>
                  <a:pt x="f55" y="f58"/>
                </a:lnTo>
                <a:lnTo>
                  <a:pt x="f59" y="f60"/>
                </a:lnTo>
                <a:lnTo>
                  <a:pt x="f61" y="f62"/>
                </a:lnTo>
                <a:lnTo>
                  <a:pt x="f63" y="f64"/>
                </a:lnTo>
                <a:lnTo>
                  <a:pt x="f63" y="f64"/>
                </a:lnTo>
                <a:lnTo>
                  <a:pt x="f63" y="f64"/>
                </a:lnTo>
                <a:lnTo>
                  <a:pt x="f65" y="f64"/>
                </a:lnTo>
                <a:lnTo>
                  <a:pt x="f66" y="f67"/>
                </a:lnTo>
                <a:lnTo>
                  <a:pt x="f68" y="f69"/>
                </a:lnTo>
                <a:lnTo>
                  <a:pt x="f70" y="f71"/>
                </a:lnTo>
                <a:lnTo>
                  <a:pt x="f70" y="f72"/>
                </a:lnTo>
                <a:lnTo>
                  <a:pt x="f68" y="f73"/>
                </a:lnTo>
                <a:lnTo>
                  <a:pt x="f74" y="f75"/>
                </a:lnTo>
                <a:lnTo>
                  <a:pt x="f76" y="f77"/>
                </a:lnTo>
                <a:lnTo>
                  <a:pt x="f78" y="f79"/>
                </a:lnTo>
                <a:lnTo>
                  <a:pt x="f80" y="f81"/>
                </a:lnTo>
                <a:lnTo>
                  <a:pt x="f82" y="f77"/>
                </a:lnTo>
                <a:lnTo>
                  <a:pt x="f83" y="f84"/>
                </a:lnTo>
                <a:lnTo>
                  <a:pt x="f85" y="f86"/>
                </a:lnTo>
                <a:lnTo>
                  <a:pt x="f87" y="f86"/>
                </a:lnTo>
                <a:lnTo>
                  <a:pt x="f87" y="f86"/>
                </a:lnTo>
                <a:lnTo>
                  <a:pt x="f88" y="f86"/>
                </a:lnTo>
                <a:lnTo>
                  <a:pt x="f88" y="f86"/>
                </a:lnTo>
                <a:lnTo>
                  <a:pt x="f88" y="f86"/>
                </a:lnTo>
                <a:lnTo>
                  <a:pt x="f40" y="f86"/>
                </a:lnTo>
                <a:lnTo>
                  <a:pt x="f40" y="f86"/>
                </a:lnTo>
                <a:lnTo>
                  <a:pt x="f89" y="f84"/>
                </a:lnTo>
                <a:lnTo>
                  <a:pt x="f90" y="f91"/>
                </a:lnTo>
                <a:lnTo>
                  <a:pt x="f92" y="f77"/>
                </a:lnTo>
                <a:lnTo>
                  <a:pt x="f93" y="f81"/>
                </a:lnTo>
                <a:lnTo>
                  <a:pt x="f35" y="f81"/>
                </a:lnTo>
                <a:lnTo>
                  <a:pt x="f34" y="f77"/>
                </a:lnTo>
                <a:lnTo>
                  <a:pt x="f33" y="f91"/>
                </a:lnTo>
                <a:lnTo>
                  <a:pt x="f94" y="f91"/>
                </a:lnTo>
                <a:lnTo>
                  <a:pt x="f95" y="f91"/>
                </a:lnTo>
                <a:lnTo>
                  <a:pt x="f95" y="f91"/>
                </a:lnTo>
                <a:lnTo>
                  <a:pt x="f95" y="f91"/>
                </a:lnTo>
                <a:lnTo>
                  <a:pt x="f95" y="f77"/>
                </a:lnTo>
                <a:lnTo>
                  <a:pt x="f96" y="f97"/>
                </a:lnTo>
                <a:lnTo>
                  <a:pt x="f98" y="f99"/>
                </a:lnTo>
                <a:lnTo>
                  <a:pt x="f25" y="f55"/>
                </a:lnTo>
                <a:lnTo>
                  <a:pt x="f100" y="f0"/>
                </a:lnTo>
                <a:lnTo>
                  <a:pt x="f101" y="f55"/>
                </a:lnTo>
                <a:lnTo>
                  <a:pt x="f102" y="f54"/>
                </a:lnTo>
                <a:lnTo>
                  <a:pt x="f103" y="f77"/>
                </a:lnTo>
                <a:lnTo>
                  <a:pt x="f104" y="f86"/>
                </a:lnTo>
                <a:lnTo>
                  <a:pt x="f105" y="f106"/>
                </a:lnTo>
                <a:lnTo>
                  <a:pt x="f105" y="f107"/>
                </a:lnTo>
                <a:lnTo>
                  <a:pt x="f105" y="f107"/>
                </a:lnTo>
                <a:lnTo>
                  <a:pt x="f105" y="f108"/>
                </a:lnTo>
                <a:lnTo>
                  <a:pt x="f105" y="f109"/>
                </a:lnTo>
                <a:lnTo>
                  <a:pt x="f110" y="f109"/>
                </a:lnTo>
                <a:lnTo>
                  <a:pt x="f15" y="f109"/>
                </a:lnTo>
                <a:lnTo>
                  <a:pt x="f111" y="f109"/>
                </a:lnTo>
                <a:lnTo>
                  <a:pt x="f111" y="f109"/>
                </a:lnTo>
                <a:lnTo>
                  <a:pt x="f3" y="f112"/>
                </a:lnTo>
                <a:lnTo>
                  <a:pt x="f113" y="f114"/>
                </a:lnTo>
                <a:lnTo>
                  <a:pt x="f115" y="f116"/>
                </a:lnTo>
                <a:lnTo>
                  <a:pt x="f117" y="f64"/>
                </a:lnTo>
                <a:lnTo>
                  <a:pt x="f1" y="f118"/>
                </a:lnTo>
                <a:lnTo>
                  <a:pt x="f117" y="f58"/>
                </a:lnTo>
                <a:lnTo>
                  <a:pt x="f115" y="f119"/>
                </a:lnTo>
                <a:lnTo>
                  <a:pt x="f113" y="f120"/>
                </a:lnTo>
                <a:lnTo>
                  <a:pt x="f3" y="f4"/>
                </a:lnTo>
              </a:path>
            </a:pathLst>
          </a:custGeom>
          <a:noFill/>
          <a:ln w="0">
            <a:solidFill>
              <a:srgbClr val="000000"/>
            </a:solidFill>
            <a:prstDash val="solid"/>
          </a:ln>
        </p:spPr>
        <p:txBody>
          <a:bodyPr vert="horz" lIns="81639" tIns="40820" rIns="81639" bIns="40820" anchor="ctr"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400" dirty="0">
                <a:latin typeface="Arial" pitchFamily="18"/>
                <a:ea typeface="Lucida Sans Unicode" pitchFamily="2"/>
                <a:cs typeface="Tahoma" pitchFamily="2"/>
              </a:rPr>
              <a:t>population</a:t>
            </a:r>
            <a:endParaRPr lang="en-US" sz="2400" dirty="0">
              <a:latin typeface="Arial" pitchFamily="18"/>
              <a:ea typeface="Lucida Sans Unicode" pitchFamily="2"/>
              <a:cs typeface="Tahoma" pitchFamily="2"/>
            </a:endParaRPr>
          </a:p>
          <a:p>
            <a:pPr algn="ctr" hangingPunct="0">
              <a:spcBef>
                <a:spcPts val="0"/>
              </a:spcBef>
              <a:spcAft>
                <a:spcPts val="0"/>
              </a:spcAft>
              <a:buNone/>
            </a:pPr>
            <a:r>
              <a:rPr lang="en-US" sz="2400" dirty="0">
                <a:latin typeface="Arial" pitchFamily="18"/>
                <a:ea typeface="Lucida Sans Unicode" pitchFamily="2"/>
                <a:cs typeface="Tahoma" pitchFamily="2"/>
              </a:rPr>
              <a:t>(</a:t>
            </a:r>
            <a:r>
              <a:rPr lang="lt-LT" sz="2400" dirty="0">
                <a:latin typeface="Arial" pitchFamily="18"/>
                <a:ea typeface="Lucida Sans Unicode" pitchFamily="2"/>
                <a:cs typeface="Tahoma" pitchFamily="2"/>
              </a:rPr>
              <a:t>source</a:t>
            </a:r>
            <a:r>
              <a:rPr lang="en-US" sz="2400" dirty="0">
                <a:latin typeface="Arial" pitchFamily="18"/>
                <a:ea typeface="Lucida Sans Unicode" pitchFamily="2"/>
                <a:cs typeface="Tahoma" pitchFamily="2"/>
              </a:rPr>
              <a:t>)</a:t>
            </a:r>
          </a:p>
        </p:txBody>
      </p:sp>
      <p:sp>
        <p:nvSpPr>
          <p:cNvPr id="5" name="Freeform 4"/>
          <p:cNvSpPr/>
          <p:nvPr/>
        </p:nvSpPr>
        <p:spPr>
          <a:xfrm>
            <a:off x="957371" y="3737428"/>
            <a:ext cx="1469480" cy="1143049"/>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66"/>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000" dirty="0">
                <a:latin typeface="Arial" pitchFamily="18"/>
                <a:ea typeface="Lucida Sans Unicode" pitchFamily="2"/>
                <a:cs typeface="Tahoma" pitchFamily="2"/>
              </a:rPr>
              <a:t>Historical</a:t>
            </a:r>
          </a:p>
          <a:p>
            <a:pPr algn="ctr" hangingPunct="0">
              <a:spcBef>
                <a:spcPts val="0"/>
              </a:spcBef>
              <a:spcAft>
                <a:spcPts val="0"/>
              </a:spcAft>
              <a:buNone/>
            </a:pPr>
            <a:r>
              <a:rPr lang="lt-LT" sz="2000" dirty="0">
                <a:latin typeface="Arial" pitchFamily="18"/>
                <a:ea typeface="Lucida Sans Unicode" pitchFamily="2"/>
                <a:cs typeface="Tahoma" pitchFamily="2"/>
              </a:rPr>
              <a:t>data</a:t>
            </a:r>
            <a:endParaRPr lang="en-US" sz="2000" dirty="0">
              <a:latin typeface="Arial" pitchFamily="18"/>
              <a:ea typeface="Lucida Sans Unicode" pitchFamily="2"/>
              <a:cs typeface="Tahoma" pitchFamily="2"/>
            </a:endParaRPr>
          </a:p>
        </p:txBody>
      </p:sp>
      <p:sp>
        <p:nvSpPr>
          <p:cNvPr id="6" name="Freeform 5"/>
          <p:cNvSpPr/>
          <p:nvPr/>
        </p:nvSpPr>
        <p:spPr>
          <a:xfrm>
            <a:off x="990026" y="4913135"/>
            <a:ext cx="1469480"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3DEB3D"/>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000" dirty="0">
                <a:latin typeface="Arial" pitchFamily="18"/>
                <a:ea typeface="Lucida Sans Unicode" pitchFamily="2"/>
                <a:cs typeface="Tahoma" pitchFamily="2"/>
              </a:rPr>
              <a:t>labels</a:t>
            </a:r>
            <a:endParaRPr lang="en-US" sz="2000" dirty="0">
              <a:latin typeface="Arial" pitchFamily="18"/>
              <a:ea typeface="Lucida Sans Unicode" pitchFamily="2"/>
              <a:cs typeface="Tahoma" pitchFamily="2"/>
            </a:endParaRPr>
          </a:p>
        </p:txBody>
      </p:sp>
      <p:sp>
        <p:nvSpPr>
          <p:cNvPr id="7" name="Straight Connector 6"/>
          <p:cNvSpPr/>
          <p:nvPr/>
        </p:nvSpPr>
        <p:spPr>
          <a:xfrm>
            <a:off x="2426851" y="1941207"/>
            <a:ext cx="1632757" cy="0"/>
          </a:xfrm>
          <a:prstGeom prst="line">
            <a:avLst/>
          </a:prstGeom>
          <a:noFill/>
          <a:ln w="36000">
            <a:solidFill>
              <a:srgbClr val="000000"/>
            </a:solidFill>
            <a:prstDash val="solid"/>
            <a:tailEnd type="arrow"/>
          </a:ln>
        </p:spPr>
        <p:txBody>
          <a:bodyPr vert="horz"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endParaRPr lang="en-US" sz="1600" dirty="0">
              <a:latin typeface="Arial" pitchFamily="18"/>
              <a:ea typeface="Lucida Sans Unicode" pitchFamily="2"/>
              <a:cs typeface="Tahoma" pitchFamily="2"/>
            </a:endParaRPr>
          </a:p>
        </p:txBody>
      </p:sp>
      <p:cxnSp>
        <p:nvCxnSpPr>
          <p:cNvPr id="8" name="Straight Arrow Connector 7"/>
          <p:cNvCxnSpPr>
            <a:stCxn id="5" idx="8"/>
            <a:endCxn id="3" idx="1"/>
          </p:cNvCxnSpPr>
          <p:nvPr/>
        </p:nvCxnSpPr>
        <p:spPr>
          <a:xfrm rot="5400000" flipH="1" flipV="1">
            <a:off x="3106516" y="3629288"/>
            <a:ext cx="1588" cy="1359331"/>
          </a:xfrm>
          <a:prstGeom prst="straightConnector1">
            <a:avLst/>
          </a:prstGeom>
          <a:noFill/>
          <a:ln w="72000">
            <a:solidFill>
              <a:srgbClr val="000000"/>
            </a:solidFill>
            <a:prstDash val="solid"/>
            <a:tailEnd type="arrow"/>
          </a:ln>
        </p:spPr>
      </p:cxnSp>
      <p:sp>
        <p:nvSpPr>
          <p:cNvPr id="10" name="Freeform 9"/>
          <p:cNvSpPr/>
          <p:nvPr/>
        </p:nvSpPr>
        <p:spPr>
          <a:xfrm>
            <a:off x="3994296" y="5762258"/>
            <a:ext cx="1469480" cy="489878"/>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E6FF00"/>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000" dirty="0">
                <a:latin typeface="Arial" pitchFamily="18"/>
                <a:ea typeface="Lucida Sans Unicode" pitchFamily="2"/>
                <a:cs typeface="Tahoma" pitchFamily="2"/>
              </a:rPr>
              <a:t>label</a:t>
            </a:r>
            <a:r>
              <a:rPr lang="en-US" sz="2000" dirty="0">
                <a:latin typeface="Arial" pitchFamily="18"/>
                <a:ea typeface="Lucida Sans Unicode" pitchFamily="2"/>
                <a:cs typeface="Tahoma" pitchFamily="2"/>
              </a:rPr>
              <a:t>?</a:t>
            </a:r>
          </a:p>
        </p:txBody>
      </p:sp>
      <p:sp>
        <p:nvSpPr>
          <p:cNvPr id="11" name="Straight Connector 10"/>
          <p:cNvSpPr/>
          <p:nvPr/>
        </p:nvSpPr>
        <p:spPr>
          <a:xfrm>
            <a:off x="1708438" y="2267793"/>
            <a:ext cx="0" cy="1469635"/>
          </a:xfrm>
          <a:prstGeom prst="line">
            <a:avLst/>
          </a:prstGeom>
          <a:noFill/>
          <a:ln w="36000">
            <a:solidFill>
              <a:srgbClr val="000000"/>
            </a:solidFill>
            <a:prstDash val="solid"/>
            <a:tailEnd type="arrow"/>
          </a:ln>
        </p:spPr>
        <p:txBody>
          <a:bodyPr vert="horz" lIns="97967" tIns="57147" rIns="97967" bIns="57147" anchor="ctr" anchorCtr="1"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endParaRPr lang="en-US" sz="1600" dirty="0">
              <a:latin typeface="Arial" pitchFamily="18"/>
              <a:ea typeface="Lucida Sans Unicode" pitchFamily="2"/>
              <a:cs typeface="Tahoma" pitchFamily="2"/>
            </a:endParaRPr>
          </a:p>
        </p:txBody>
      </p:sp>
      <p:sp>
        <p:nvSpPr>
          <p:cNvPr id="13" name="TextBox 12"/>
          <p:cNvSpPr txBox="1"/>
          <p:nvPr/>
        </p:nvSpPr>
        <p:spPr>
          <a:xfrm>
            <a:off x="2660988" y="4402681"/>
            <a:ext cx="1278120" cy="318399"/>
          </a:xfrm>
          <a:prstGeom prst="rect">
            <a:avLst/>
          </a:prstGeom>
          <a:noFill/>
          <a:ln>
            <a:noFill/>
          </a:ln>
        </p:spPr>
        <p:txBody>
          <a:bodyPr vert="horz"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1600" dirty="0">
                <a:latin typeface="Arial" pitchFamily="18"/>
                <a:ea typeface="Lucida Sans Unicode" pitchFamily="2"/>
                <a:cs typeface="Tahoma" pitchFamily="2"/>
              </a:rPr>
              <a:t>1. </a:t>
            </a:r>
            <a:r>
              <a:rPr lang="lt-LT" sz="1600" dirty="0">
                <a:latin typeface="Arial" pitchFamily="18"/>
                <a:ea typeface="Lucida Sans Unicode" pitchFamily="2"/>
                <a:cs typeface="Tahoma" pitchFamily="2"/>
              </a:rPr>
              <a:t>training</a:t>
            </a:r>
            <a:endParaRPr lang="en-US" sz="1600" dirty="0">
              <a:latin typeface="Arial" pitchFamily="18"/>
              <a:ea typeface="Lucida Sans Unicode" pitchFamily="2"/>
              <a:cs typeface="Tahoma" pitchFamily="2"/>
            </a:endParaRPr>
          </a:p>
        </p:txBody>
      </p:sp>
      <p:cxnSp>
        <p:nvCxnSpPr>
          <p:cNvPr id="14" name="Straight Arrow Connector 13"/>
          <p:cNvCxnSpPr>
            <a:stCxn id="3" idx="2"/>
            <a:endCxn id="10" idx="0"/>
          </p:cNvCxnSpPr>
          <p:nvPr/>
        </p:nvCxnSpPr>
        <p:spPr>
          <a:xfrm rot="16200000" flipH="1">
            <a:off x="4271388" y="5304609"/>
            <a:ext cx="881781" cy="33516"/>
          </a:xfrm>
          <a:prstGeom prst="straightConnector1">
            <a:avLst/>
          </a:prstGeom>
          <a:noFill/>
          <a:ln w="72000">
            <a:solidFill>
              <a:srgbClr val="000000"/>
            </a:solidFill>
            <a:prstDash val="solid"/>
            <a:tailEnd type="arrow"/>
          </a:ln>
        </p:spPr>
      </p:cxnSp>
      <p:sp>
        <p:nvSpPr>
          <p:cNvPr id="15" name="TextBox 14"/>
          <p:cNvSpPr txBox="1"/>
          <p:nvPr/>
        </p:nvSpPr>
        <p:spPr>
          <a:xfrm>
            <a:off x="4946847" y="2920964"/>
            <a:ext cx="336673" cy="318399"/>
          </a:xfrm>
          <a:prstGeom prst="rect">
            <a:avLst/>
          </a:prstGeom>
          <a:noFill/>
          <a:ln>
            <a:noFill/>
          </a:ln>
        </p:spPr>
        <p:txBody>
          <a:bodyPr vert="horz"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1600" dirty="0">
                <a:latin typeface="Arial" pitchFamily="18"/>
                <a:ea typeface="Lucida Sans Unicode" pitchFamily="2"/>
                <a:cs typeface="Tahoma" pitchFamily="2"/>
              </a:rPr>
              <a:t>2.</a:t>
            </a:r>
          </a:p>
        </p:txBody>
      </p:sp>
      <p:sp>
        <p:nvSpPr>
          <p:cNvPr id="16" name="TextBox 15"/>
          <p:cNvSpPr txBox="1"/>
          <p:nvPr/>
        </p:nvSpPr>
        <p:spPr>
          <a:xfrm>
            <a:off x="4946846" y="5043768"/>
            <a:ext cx="1482542" cy="318399"/>
          </a:xfrm>
          <a:prstGeom prst="rect">
            <a:avLst/>
          </a:prstGeom>
          <a:noFill/>
          <a:ln>
            <a:noFill/>
          </a:ln>
        </p:spPr>
        <p:txBody>
          <a:bodyPr vert="horz" wrap="square" lIns="81639" tIns="40820" rIns="81639" bIns="40820" anchorCtr="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1600" dirty="0">
                <a:latin typeface="Arial" pitchFamily="18"/>
                <a:ea typeface="Lucida Sans Unicode" pitchFamily="2"/>
                <a:cs typeface="Tahoma" pitchFamily="2"/>
              </a:rPr>
              <a:t>2. </a:t>
            </a:r>
            <a:r>
              <a:rPr lang="lt-LT" sz="1600" dirty="0">
                <a:latin typeface="Arial" pitchFamily="18"/>
                <a:ea typeface="Lucida Sans Unicode" pitchFamily="2"/>
                <a:cs typeface="Tahoma" pitchFamily="2"/>
              </a:rPr>
              <a:t>application</a:t>
            </a:r>
            <a:endParaRPr lang="en-US" sz="1600" dirty="0">
              <a:latin typeface="Arial" pitchFamily="18"/>
              <a:ea typeface="Lucida Sans Unicode" pitchFamily="2"/>
              <a:cs typeface="Tahoma" pitchFamily="2"/>
            </a:endParaRPr>
          </a:p>
        </p:txBody>
      </p:sp>
      <p:sp>
        <p:nvSpPr>
          <p:cNvPr id="17" name="TextBox 16"/>
          <p:cNvSpPr txBox="1"/>
          <p:nvPr/>
        </p:nvSpPr>
        <p:spPr>
          <a:xfrm>
            <a:off x="467544" y="4064014"/>
            <a:ext cx="489827"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2900" b="1" dirty="0">
                <a:latin typeface="Arial" pitchFamily="18"/>
                <a:ea typeface="Lucida Sans Unicode" pitchFamily="2"/>
                <a:cs typeface="Tahoma" pitchFamily="2"/>
              </a:rPr>
              <a:t>X</a:t>
            </a:r>
          </a:p>
        </p:txBody>
      </p:sp>
      <p:sp>
        <p:nvSpPr>
          <p:cNvPr id="18" name="TextBox 17"/>
          <p:cNvSpPr txBox="1"/>
          <p:nvPr/>
        </p:nvSpPr>
        <p:spPr>
          <a:xfrm>
            <a:off x="467544" y="4874924"/>
            <a:ext cx="489827"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2900" b="1" dirty="0">
                <a:latin typeface="Arial" pitchFamily="18"/>
                <a:ea typeface="Lucida Sans Unicode" pitchFamily="2"/>
                <a:cs typeface="Tahoma" pitchFamily="2"/>
              </a:rPr>
              <a:t>y</a:t>
            </a:r>
          </a:p>
        </p:txBody>
      </p:sp>
      <p:sp>
        <p:nvSpPr>
          <p:cNvPr id="19" name="TextBox 18"/>
          <p:cNvSpPr txBox="1"/>
          <p:nvPr/>
        </p:nvSpPr>
        <p:spPr>
          <a:xfrm>
            <a:off x="5529088" y="1614623"/>
            <a:ext cx="653102"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2900" b="1" dirty="0">
                <a:latin typeface="Arial" pitchFamily="18"/>
                <a:ea typeface="Lucida Sans Unicode" pitchFamily="2"/>
                <a:cs typeface="Tahoma" pitchFamily="2"/>
              </a:rPr>
              <a:t>X'</a:t>
            </a:r>
          </a:p>
        </p:txBody>
      </p:sp>
      <p:sp>
        <p:nvSpPr>
          <p:cNvPr id="20" name="TextBox 19"/>
          <p:cNvSpPr txBox="1"/>
          <p:nvPr/>
        </p:nvSpPr>
        <p:spPr>
          <a:xfrm>
            <a:off x="5692363" y="5696940"/>
            <a:ext cx="653102" cy="510118"/>
          </a:xfrm>
          <a:prstGeom prst="rect">
            <a:avLst/>
          </a:prstGeom>
          <a:noFill/>
          <a:ln>
            <a:noFill/>
          </a:ln>
        </p:spPr>
        <p:txBody>
          <a:bodyPr vert="horz"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hangingPunct="0">
              <a:spcBef>
                <a:spcPts val="0"/>
              </a:spcBef>
              <a:spcAft>
                <a:spcPts val="0"/>
              </a:spcAft>
              <a:buNone/>
            </a:pPr>
            <a:r>
              <a:rPr lang="en-US" sz="2900" b="1" dirty="0">
                <a:latin typeface="Arial" pitchFamily="18"/>
                <a:ea typeface="Lucida Sans Unicode" pitchFamily="2"/>
                <a:cs typeface="Tahoma" pitchFamily="2"/>
              </a:rPr>
              <a:t>y'</a:t>
            </a:r>
          </a:p>
        </p:txBody>
      </p:sp>
      <p:sp>
        <p:nvSpPr>
          <p:cNvPr id="21" name="TextBox 20"/>
          <p:cNvSpPr txBox="1"/>
          <p:nvPr/>
        </p:nvSpPr>
        <p:spPr>
          <a:xfrm>
            <a:off x="6248400" y="1143000"/>
            <a:ext cx="2742633" cy="3960422"/>
          </a:xfrm>
          <a:prstGeom prst="rect">
            <a:avLst/>
          </a:prstGeom>
          <a:noFill/>
          <a:ln>
            <a:noFill/>
          </a:ln>
        </p:spPr>
        <p:txBody>
          <a:bodyPr vert="horz" wrap="square" lIns="81639" tIns="40820" rIns="81639" bIns="40820" compatLnSpc="0">
            <a:spAutoFit/>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just" hangingPunct="0">
              <a:spcBef>
                <a:spcPts val="0"/>
              </a:spcBef>
              <a:spcAft>
                <a:spcPts val="0"/>
              </a:spcAft>
              <a:buNone/>
            </a:pPr>
            <a:r>
              <a:rPr lang="lt-LT" sz="2800" b="1" dirty="0">
                <a:latin typeface="Arial" pitchFamily="18"/>
                <a:ea typeface="Lucida Sans Unicode" pitchFamily="2"/>
                <a:cs typeface="Tahoma" pitchFamily="2"/>
              </a:rPr>
              <a:t>Training</a:t>
            </a:r>
            <a:r>
              <a:rPr lang="en-US" sz="2800" b="1" dirty="0">
                <a:latin typeface="Arial" pitchFamily="18"/>
                <a:ea typeface="Lucida Sans Unicode" pitchFamily="2"/>
                <a:cs typeface="Tahoma" pitchFamily="2"/>
              </a:rPr>
              <a:t>:</a:t>
            </a:r>
          </a:p>
          <a:p>
            <a:pPr hangingPunct="0">
              <a:spcBef>
                <a:spcPts val="0"/>
              </a:spcBef>
              <a:spcAft>
                <a:spcPts val="0"/>
              </a:spcAft>
              <a:buNone/>
            </a:pPr>
            <a:endParaRPr lang="en-US" dirty="0">
              <a:latin typeface="Arial" pitchFamily="18"/>
              <a:ea typeface="Lucida Sans Unicode" pitchFamily="2"/>
              <a:cs typeface="Tahoma" pitchFamily="2"/>
            </a:endParaRPr>
          </a:p>
          <a:p>
            <a:pPr hangingPunct="0">
              <a:spcBef>
                <a:spcPts val="0"/>
              </a:spcBef>
              <a:spcAft>
                <a:spcPts val="0"/>
              </a:spcAft>
              <a:buNone/>
            </a:pPr>
            <a:r>
              <a:rPr lang="en-US" sz="3200" b="1" dirty="0">
                <a:latin typeface="Arial" pitchFamily="18"/>
                <a:ea typeface="Lucida Sans Unicode" pitchFamily="2"/>
                <a:cs typeface="Tahoma" pitchFamily="2"/>
              </a:rPr>
              <a:t>y = </a:t>
            </a:r>
            <a:r>
              <a:rPr lang="en-US" sz="3200" b="1" i="1" dirty="0">
                <a:solidFill>
                  <a:srgbClr val="FF0000"/>
                </a:solidFill>
                <a:latin typeface="Arial" pitchFamily="18"/>
                <a:ea typeface="Lucida Sans Unicode" pitchFamily="2"/>
                <a:cs typeface="Tahoma" pitchFamily="2"/>
              </a:rPr>
              <a:t>L</a:t>
            </a:r>
            <a:r>
              <a:rPr lang="en-US" sz="3200" b="1" dirty="0">
                <a:latin typeface="Arial" pitchFamily="18"/>
                <a:ea typeface="Lucida Sans Unicode" pitchFamily="2"/>
                <a:cs typeface="Tahoma" pitchFamily="2"/>
              </a:rPr>
              <a:t> (X)</a:t>
            </a:r>
          </a:p>
          <a:p>
            <a:pPr hangingPunct="0">
              <a:spcBef>
                <a:spcPts val="0"/>
              </a:spcBef>
              <a:spcAft>
                <a:spcPts val="0"/>
              </a:spcAft>
              <a:buNone/>
            </a:pPr>
            <a:endParaRPr lang="en-US" sz="2400" b="1" dirty="0">
              <a:latin typeface="Arial" pitchFamily="18"/>
              <a:ea typeface="Lucida Sans Unicode" pitchFamily="2"/>
              <a:cs typeface="Tahoma" pitchFamily="2"/>
            </a:endParaRPr>
          </a:p>
          <a:p>
            <a:pPr hangingPunct="0">
              <a:spcBef>
                <a:spcPts val="0"/>
              </a:spcBef>
              <a:spcAft>
                <a:spcPts val="0"/>
              </a:spcAft>
              <a:buNone/>
            </a:pPr>
            <a:r>
              <a:rPr lang="lt-LT" sz="2800" b="1" dirty="0">
                <a:latin typeface="Arial" pitchFamily="18"/>
                <a:ea typeface="Lucida Sans Unicode" pitchFamily="2"/>
                <a:cs typeface="Tahoma" pitchFamily="2"/>
              </a:rPr>
              <a:t>Application</a:t>
            </a:r>
            <a:r>
              <a:rPr lang="en-US" sz="2800" b="1" dirty="0">
                <a:latin typeface="Arial" pitchFamily="18"/>
                <a:ea typeface="Lucida Sans Unicode" pitchFamily="2"/>
                <a:cs typeface="Tahoma" pitchFamily="2"/>
              </a:rPr>
              <a:t>:</a:t>
            </a:r>
          </a:p>
          <a:p>
            <a:pPr hangingPunct="0">
              <a:spcBef>
                <a:spcPts val="0"/>
              </a:spcBef>
              <a:spcAft>
                <a:spcPts val="0"/>
              </a:spcAft>
              <a:buNone/>
            </a:pPr>
            <a:r>
              <a:rPr lang="lt-LT" sz="2400" dirty="0">
                <a:latin typeface="Arial" pitchFamily="18"/>
                <a:ea typeface="Lucida Sans Unicode" pitchFamily="2"/>
                <a:cs typeface="Tahoma" pitchFamily="2"/>
              </a:rPr>
              <a:t>use </a:t>
            </a:r>
            <a:r>
              <a:rPr lang="en-US" sz="2400" b="1" i="1" dirty="0">
                <a:solidFill>
                  <a:srgbClr val="FF0000"/>
                </a:solidFill>
                <a:latin typeface="Arial" pitchFamily="18"/>
                <a:ea typeface="Lucida Sans Unicode" pitchFamily="2"/>
                <a:cs typeface="Tahoma" pitchFamily="2"/>
              </a:rPr>
              <a:t>L</a:t>
            </a:r>
          </a:p>
          <a:p>
            <a:pPr hangingPunct="0">
              <a:spcBef>
                <a:spcPts val="0"/>
              </a:spcBef>
              <a:spcAft>
                <a:spcPts val="0"/>
              </a:spcAft>
              <a:buNone/>
            </a:pPr>
            <a:r>
              <a:rPr lang="lt-LT" sz="2400" dirty="0">
                <a:latin typeface="Arial" pitchFamily="18"/>
                <a:ea typeface="Lucida Sans Unicode" pitchFamily="2"/>
                <a:cs typeface="Tahoma" pitchFamily="2"/>
              </a:rPr>
              <a:t>for an unseen data</a:t>
            </a:r>
            <a:endParaRPr lang="en-US" sz="2400" dirty="0">
              <a:latin typeface="Arial" pitchFamily="18"/>
              <a:ea typeface="Lucida Sans Unicode" pitchFamily="2"/>
              <a:cs typeface="Tahoma" pitchFamily="2"/>
            </a:endParaRPr>
          </a:p>
          <a:p>
            <a:pPr hangingPunct="0">
              <a:spcBef>
                <a:spcPts val="0"/>
              </a:spcBef>
              <a:spcAft>
                <a:spcPts val="0"/>
              </a:spcAft>
              <a:buNone/>
            </a:pPr>
            <a:endParaRPr lang="en-US" sz="1600" dirty="0">
              <a:latin typeface="Arial" pitchFamily="18"/>
              <a:ea typeface="Lucida Sans Unicode" pitchFamily="2"/>
              <a:cs typeface="Tahoma" pitchFamily="2"/>
            </a:endParaRPr>
          </a:p>
          <a:p>
            <a:pPr hangingPunct="0">
              <a:spcBef>
                <a:spcPts val="0"/>
              </a:spcBef>
              <a:spcAft>
                <a:spcPts val="0"/>
              </a:spcAft>
              <a:buNone/>
            </a:pPr>
            <a:r>
              <a:rPr lang="en-US" sz="3200" b="1" dirty="0">
                <a:latin typeface="Arial" pitchFamily="18"/>
                <a:ea typeface="Lucida Sans Unicode" pitchFamily="2"/>
                <a:cs typeface="Tahoma" pitchFamily="2"/>
              </a:rPr>
              <a:t>y' = </a:t>
            </a:r>
            <a:r>
              <a:rPr lang="en-US" sz="3200" b="1" i="1" dirty="0">
                <a:solidFill>
                  <a:srgbClr val="FF0000"/>
                </a:solidFill>
                <a:latin typeface="Arial" pitchFamily="18"/>
                <a:ea typeface="Lucida Sans Unicode" pitchFamily="2"/>
                <a:cs typeface="Tahoma" pitchFamily="2"/>
              </a:rPr>
              <a:t>L</a:t>
            </a:r>
            <a:r>
              <a:rPr lang="en-US" sz="3200" b="1" dirty="0">
                <a:latin typeface="Arial" pitchFamily="18"/>
                <a:ea typeface="Lucida Sans Unicode" pitchFamily="2"/>
                <a:cs typeface="Tahoma" pitchFamily="2"/>
              </a:rPr>
              <a:t> (X')</a:t>
            </a:r>
          </a:p>
          <a:p>
            <a:pPr hangingPunct="0">
              <a:spcBef>
                <a:spcPts val="0"/>
              </a:spcBef>
              <a:spcAft>
                <a:spcPts val="0"/>
              </a:spcAft>
              <a:buNone/>
            </a:pPr>
            <a:endParaRPr lang="en-US" sz="2400" b="1" dirty="0">
              <a:latin typeface="Arial" pitchFamily="18"/>
              <a:ea typeface="Lucida Sans Unicode" pitchFamily="2"/>
              <a:cs typeface="Tahoma" pitchFamily="2"/>
            </a:endParaRPr>
          </a:p>
        </p:txBody>
      </p:sp>
      <p:sp>
        <p:nvSpPr>
          <p:cNvPr id="28" name="Freeform 27"/>
          <p:cNvSpPr/>
          <p:nvPr/>
        </p:nvSpPr>
        <p:spPr>
          <a:xfrm>
            <a:off x="4067944" y="2348880"/>
            <a:ext cx="1296144" cy="522537"/>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92D050">
              <a:alpha val="30196"/>
            </a:srgbClr>
          </a:solidFill>
          <a:ln w="0">
            <a:solidFill>
              <a:srgbClr val="000000"/>
            </a:solidFill>
            <a:prstDash val="lgDash"/>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000" dirty="0">
                <a:latin typeface="Arial" pitchFamily="18"/>
                <a:ea typeface="Lucida Sans Unicode" pitchFamily="2"/>
                <a:cs typeface="Tahoma" pitchFamily="2"/>
              </a:rPr>
              <a:t>labels</a:t>
            </a:r>
            <a:endParaRPr lang="en-US" sz="2000" dirty="0">
              <a:latin typeface="Arial" pitchFamily="18"/>
              <a:ea typeface="Lucida Sans Unicode" pitchFamily="2"/>
              <a:cs typeface="Tahoma" pitchFamily="2"/>
            </a:endParaRPr>
          </a:p>
        </p:txBody>
      </p:sp>
      <p:sp>
        <p:nvSpPr>
          <p:cNvPr id="9" name="Freeform 8"/>
          <p:cNvSpPr/>
          <p:nvPr/>
        </p:nvSpPr>
        <p:spPr>
          <a:xfrm>
            <a:off x="4059607" y="1451329"/>
            <a:ext cx="1306205" cy="979756"/>
          </a:xfrm>
          <a:custGeom>
            <a:avLst>
              <a:gd name="f0" fmla="val 5400"/>
            </a:avLst>
            <a:gdLst>
              <a:gd name="f1" fmla="val 10800000"/>
              <a:gd name="f2" fmla="val 5400000"/>
              <a:gd name="f3" fmla="val 180"/>
              <a:gd name="f4" fmla="val w"/>
              <a:gd name="f5" fmla="val h"/>
              <a:gd name="f6" fmla="val 0"/>
              <a:gd name="f7" fmla="val 88"/>
              <a:gd name="f8" fmla="val 21600"/>
              <a:gd name="f9" fmla="val 44"/>
              <a:gd name="f10" fmla="val -2147483647"/>
              <a:gd name="f11" fmla="val 2147483647"/>
              <a:gd name="f12" fmla="val 10800"/>
              <a:gd name="f13" fmla="val 20"/>
              <a:gd name="f14" fmla="val 68"/>
              <a:gd name="f15" fmla="+- 0 0 0"/>
              <a:gd name="f16" fmla="*/ f4 1 88"/>
              <a:gd name="f17" fmla="*/ f5 1 21600"/>
              <a:gd name="f18" fmla="pin 0 f0 10800"/>
              <a:gd name="f19" fmla="*/ f15 f1 1"/>
              <a:gd name="f20" fmla="*/ f18 2 1"/>
              <a:gd name="f21" fmla="*/ f9 f16 1"/>
              <a:gd name="f22" fmla="*/ f18 f17 1"/>
              <a:gd name="f23" fmla="*/ 0 f16 1"/>
              <a:gd name="f24" fmla="*/ 88 f16 1"/>
              <a:gd name="f25" fmla="*/ 44 f16 1"/>
              <a:gd name="f26" fmla="*/ f19 1 f3"/>
              <a:gd name="f27" fmla="*/ 0 f17 1"/>
              <a:gd name="f28" fmla="*/ 10800 f17 1"/>
              <a:gd name="f29" fmla="*/ 21600 f17 1"/>
              <a:gd name="f30" fmla="*/ f20 1 4"/>
              <a:gd name="f31" fmla="*/ f20 1 2"/>
              <a:gd name="f32" fmla="+- f26 0 f2"/>
              <a:gd name="f33" fmla="*/ f30 6 1"/>
              <a:gd name="f34" fmla="+- 21600 0 f30"/>
              <a:gd name="f35" fmla="*/ f31 f17 1"/>
              <a:gd name="f36" fmla="*/ f33 1 11"/>
              <a:gd name="f37" fmla="*/ f34 f17 1"/>
              <a:gd name="f38" fmla="+- f30 0 f36"/>
              <a:gd name="f39" fmla="+- f34 f36 0"/>
              <a:gd name="f40" fmla="+- f30 f36 0"/>
            </a:gdLst>
            <a:ahLst>
              <a:ahXY gdRefY="f0" minY="f6" maxY="f12">
                <a:pos x="f21" y="f22"/>
              </a:ahXY>
            </a:ahLst>
            <a:cxnLst>
              <a:cxn ang="3cd4">
                <a:pos x="hc" y="t"/>
              </a:cxn>
              <a:cxn ang="0">
                <a:pos x="r" y="vc"/>
              </a:cxn>
              <a:cxn ang="cd4">
                <a:pos x="hc" y="b"/>
              </a:cxn>
              <a:cxn ang="cd2">
                <a:pos x="l" y="vc"/>
              </a:cxn>
              <a:cxn ang="f32">
                <a:pos x="f25" y="f35"/>
              </a:cxn>
              <a:cxn ang="f32">
                <a:pos x="f25" y="f27"/>
              </a:cxn>
              <a:cxn ang="f32">
                <a:pos x="f23" y="f28"/>
              </a:cxn>
              <a:cxn ang="f32">
                <a:pos x="f25" y="f29"/>
              </a:cxn>
              <a:cxn ang="f32">
                <a:pos x="f24" y="f28"/>
              </a:cxn>
            </a:cxnLst>
            <a:rect l="f23" t="f35" r="f24" b="f37"/>
            <a:pathLst>
              <a:path w="88" h="21600">
                <a:moveTo>
                  <a:pt x="f9" y="f6"/>
                </a:moveTo>
                <a:cubicBezTo>
                  <a:pt x="f13" y="f6"/>
                  <a:pt x="f6" y="f38"/>
                  <a:pt x="f6" y="f30"/>
                </a:cubicBezTo>
                <a:lnTo>
                  <a:pt x="f6" y="f34"/>
                </a:lnTo>
                <a:cubicBezTo>
                  <a:pt x="f6" y="f39"/>
                  <a:pt x="f13" y="f8"/>
                  <a:pt x="f9" y="f8"/>
                </a:cubicBezTo>
                <a:cubicBezTo>
                  <a:pt x="f14" y="f8"/>
                  <a:pt x="f7" y="f39"/>
                  <a:pt x="f7" y="f34"/>
                </a:cubicBezTo>
                <a:lnTo>
                  <a:pt x="f7" y="f30"/>
                </a:lnTo>
                <a:cubicBezTo>
                  <a:pt x="f7" y="f38"/>
                  <a:pt x="f14" y="f6"/>
                  <a:pt x="f9" y="f6"/>
                </a:cubicBezTo>
                <a:close/>
              </a:path>
              <a:path w="88" h="21600">
                <a:moveTo>
                  <a:pt x="f9" y="f6"/>
                </a:moveTo>
                <a:cubicBezTo>
                  <a:pt x="f13" y="f6"/>
                  <a:pt x="f6" y="f38"/>
                  <a:pt x="f6" y="f30"/>
                </a:cubicBezTo>
                <a:cubicBezTo>
                  <a:pt x="f6" y="f40"/>
                  <a:pt x="f13" y="f31"/>
                  <a:pt x="f9" y="f31"/>
                </a:cubicBezTo>
                <a:cubicBezTo>
                  <a:pt x="f14" y="f31"/>
                  <a:pt x="f7" y="f40"/>
                  <a:pt x="f7" y="f30"/>
                </a:cubicBezTo>
                <a:cubicBezTo>
                  <a:pt x="f7" y="f38"/>
                  <a:pt x="f14" y="f6"/>
                  <a:pt x="f9" y="f6"/>
                </a:cubicBezTo>
                <a:close/>
              </a:path>
            </a:pathLst>
          </a:custGeom>
          <a:solidFill>
            <a:srgbClr val="FFFF00"/>
          </a:solidFill>
          <a:ln w="0">
            <a:solidFill>
              <a:srgbClr val="000000"/>
            </a:solidFill>
            <a:prstDash val="solid"/>
          </a:ln>
        </p:spPr>
        <p:txBody>
          <a:bodyPr vert="horz" lIns="81639" tIns="40820" rIns="81639" bIns="40820" anchor="ctr" anchorCtr="0" compatLnSpc="0"/>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hangingPunct="0">
              <a:spcBef>
                <a:spcPts val="0"/>
              </a:spcBef>
              <a:spcAft>
                <a:spcPts val="0"/>
              </a:spcAft>
              <a:buNone/>
            </a:pPr>
            <a:r>
              <a:rPr lang="lt-LT" sz="2000" dirty="0">
                <a:latin typeface="Arial" pitchFamily="18"/>
                <a:ea typeface="Lucida Sans Unicode" pitchFamily="2"/>
                <a:cs typeface="Tahoma" pitchFamily="2"/>
              </a:rPr>
              <a:t>Testing</a:t>
            </a:r>
          </a:p>
          <a:p>
            <a:pPr algn="ctr" hangingPunct="0">
              <a:spcBef>
                <a:spcPts val="0"/>
              </a:spcBef>
              <a:spcAft>
                <a:spcPts val="0"/>
              </a:spcAft>
              <a:buNone/>
            </a:pPr>
            <a:r>
              <a:rPr lang="lt-LT" sz="2000" dirty="0">
                <a:latin typeface="Arial" pitchFamily="18"/>
                <a:ea typeface="Lucida Sans Unicode" pitchFamily="2"/>
                <a:cs typeface="Tahoma" pitchFamily="2"/>
              </a:rPr>
              <a:t>data</a:t>
            </a:r>
            <a:endParaRPr lang="en-US" sz="2000" dirty="0">
              <a:latin typeface="Arial" pitchFamily="18"/>
              <a:ea typeface="Lucida Sans Unicode" pitchFamily="2"/>
              <a:cs typeface="Tahoma" pitchFamily="2"/>
            </a:endParaRPr>
          </a:p>
        </p:txBody>
      </p:sp>
      <p:cxnSp>
        <p:nvCxnSpPr>
          <p:cNvPr id="26" name="Straight Connector 25"/>
          <p:cNvCxnSpPr/>
          <p:nvPr/>
        </p:nvCxnSpPr>
        <p:spPr>
          <a:xfrm>
            <a:off x="467544" y="908720"/>
            <a:ext cx="8136904" cy="0"/>
          </a:xfrm>
          <a:prstGeom prst="line">
            <a:avLst/>
          </a:prstGeom>
          <a:ln cmpd="dbl">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3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a:t>
            </a:fld>
            <a:endParaRPr lang="en-US" dirty="0"/>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dirty="0"/>
              <a:t>Predictive Analytics: CRISP-DM 2.0</a:t>
            </a:r>
            <a:endParaRPr lang="nl-NL" dirty="0"/>
          </a:p>
        </p:txBody>
      </p:sp>
      <p:pic>
        <p:nvPicPr>
          <p:cNvPr id="81922" name="Picture 2" descr="http://www.infotechmarketing.net/images/Crisp-dmchartnew.gi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544" y="980729"/>
            <a:ext cx="5788427" cy="525658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75791" name="Group 75790"/>
          <p:cNvGrpSpPr/>
          <p:nvPr/>
        </p:nvGrpSpPr>
        <p:grpSpPr>
          <a:xfrm>
            <a:off x="1835696" y="2348882"/>
            <a:ext cx="2815971" cy="2664294"/>
            <a:chOff x="3059832" y="2348882"/>
            <a:chExt cx="2815971" cy="2664294"/>
          </a:xfrm>
        </p:grpSpPr>
        <p:cxnSp>
          <p:nvCxnSpPr>
            <p:cNvPr id="3" name="Straight Arrow Connector 2"/>
            <p:cNvCxnSpPr/>
            <p:nvPr/>
          </p:nvCxnSpPr>
          <p:spPr>
            <a:xfrm>
              <a:off x="3419872" y="3609021"/>
              <a:ext cx="504056"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059832" y="2492896"/>
              <a:ext cx="360040" cy="7920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059832" y="2348882"/>
              <a:ext cx="1872208" cy="93610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3059832" y="3005336"/>
              <a:ext cx="2376264" cy="27964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408828" y="3609021"/>
              <a:ext cx="803132" cy="140415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5787" name="Freeform 75786"/>
            <p:cNvSpPr/>
            <p:nvPr/>
          </p:nvSpPr>
          <p:spPr>
            <a:xfrm>
              <a:off x="3408828" y="3605875"/>
              <a:ext cx="2466975" cy="903245"/>
            </a:xfrm>
            <a:custGeom>
              <a:avLst/>
              <a:gdLst>
                <a:gd name="connsiteX0" fmla="*/ 0 w 2466975"/>
                <a:gd name="connsiteY0" fmla="*/ 0 h 1000125"/>
                <a:gd name="connsiteX1" fmla="*/ 485775 w 2466975"/>
                <a:gd name="connsiteY1" fmla="*/ 600075 h 1000125"/>
                <a:gd name="connsiteX2" fmla="*/ 1000125 w 2466975"/>
                <a:gd name="connsiteY2" fmla="*/ 1000125 h 1000125"/>
                <a:gd name="connsiteX3" fmla="*/ 1847850 w 2466975"/>
                <a:gd name="connsiteY3" fmla="*/ 904875 h 1000125"/>
                <a:gd name="connsiteX4" fmla="*/ 2466975 w 2466975"/>
                <a:gd name="connsiteY4" fmla="*/ 647700 h 100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6975" h="1000125">
                  <a:moveTo>
                    <a:pt x="0" y="0"/>
                  </a:moveTo>
                  <a:lnTo>
                    <a:pt x="485775" y="600075"/>
                  </a:lnTo>
                  <a:lnTo>
                    <a:pt x="1000125" y="1000125"/>
                  </a:lnTo>
                  <a:lnTo>
                    <a:pt x="1847850" y="904875"/>
                  </a:lnTo>
                  <a:lnTo>
                    <a:pt x="2466975" y="647700"/>
                  </a:lnTo>
                </a:path>
              </a:pathLst>
            </a:custGeom>
            <a:noFill/>
            <a:ln w="31750">
              <a:solidFill>
                <a:srgbClr val="FF0000"/>
              </a:solidFill>
              <a:tailEnd type="arrow"/>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6407696" y="908720"/>
            <a:ext cx="2736304" cy="5467309"/>
          </a:xfrm>
          <a:prstGeom prst="rect">
            <a:avLst/>
          </a:prstGeom>
          <a:noFill/>
        </p:spPr>
        <p:txBody>
          <a:bodyPr wrap="square" rtlCol="0">
            <a:spAutoFit/>
          </a:bodyPr>
          <a:lstStyle/>
          <a:p>
            <a:pPr>
              <a:lnSpc>
                <a:spcPts val="4120"/>
              </a:lnSpc>
              <a:spcAft>
                <a:spcPts val="1200"/>
              </a:spcAft>
            </a:pPr>
            <a:r>
              <a:rPr lang="en-US" sz="3600" dirty="0"/>
              <a:t>Evolving data</a:t>
            </a:r>
          </a:p>
          <a:p>
            <a:pPr>
              <a:lnSpc>
                <a:spcPts val="4120"/>
              </a:lnSpc>
              <a:spcAft>
                <a:spcPts val="1200"/>
              </a:spcAft>
            </a:pPr>
            <a:r>
              <a:rPr lang="en-US" sz="3600" dirty="0"/>
              <a:t>Performance monitoring</a:t>
            </a:r>
          </a:p>
          <a:p>
            <a:pPr>
              <a:lnSpc>
                <a:spcPts val="4120"/>
              </a:lnSpc>
              <a:spcAft>
                <a:spcPts val="1200"/>
              </a:spcAft>
            </a:pPr>
            <a:r>
              <a:rPr lang="en-US" sz="3600" dirty="0"/>
              <a:t>Model adaptation</a:t>
            </a:r>
          </a:p>
          <a:p>
            <a:pPr>
              <a:lnSpc>
                <a:spcPts val="4120"/>
              </a:lnSpc>
              <a:spcAft>
                <a:spcPts val="1200"/>
              </a:spcAft>
            </a:pPr>
            <a:r>
              <a:rPr lang="en-US" sz="3600" dirty="0"/>
              <a:t>Context-awareness</a:t>
            </a:r>
          </a:p>
          <a:p>
            <a:pPr>
              <a:lnSpc>
                <a:spcPts val="4120"/>
              </a:lnSpc>
              <a:spcAft>
                <a:spcPts val="1200"/>
              </a:spcAft>
            </a:pPr>
            <a:r>
              <a:rPr lang="en-US" sz="3600" dirty="0"/>
              <a:t>Handling concept drift</a:t>
            </a:r>
          </a:p>
        </p:txBody>
      </p:sp>
      <p:sp>
        <p:nvSpPr>
          <p:cNvPr id="14"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69</a:t>
            </a:fld>
            <a:endParaRPr lang="en-US" dirty="0"/>
          </a:p>
        </p:txBody>
      </p:sp>
    </p:spTree>
    <p:extLst>
      <p:ext uri="{BB962C8B-B14F-4D97-AF65-F5344CB8AC3E}">
        <p14:creationId xmlns:p14="http://schemas.microsoft.com/office/powerpoint/2010/main" val="34743586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02729"/>
            <a:ext cx="8424936" cy="561975"/>
          </a:xfrm>
        </p:spPr>
        <p:txBody>
          <a:bodyPr>
            <a:noAutofit/>
          </a:bodyPr>
          <a:lstStyle/>
          <a:p>
            <a:pPr>
              <a:defRPr/>
            </a:pPr>
            <a:r>
              <a:rPr lang="en-US" sz="4400" b="0" dirty="0">
                <a:solidFill>
                  <a:srgbClr val="002060"/>
                </a:solidFill>
                <a:latin typeface="+mj-lt"/>
                <a:cs typeface="+mj-cs"/>
              </a:rPr>
              <a:t>Evolving data: Monitoring for Changes</a:t>
            </a:r>
          </a:p>
        </p:txBody>
      </p:sp>
      <p:sp>
        <p:nvSpPr>
          <p:cNvPr id="3" name="Content Placeholder 2"/>
          <p:cNvSpPr>
            <a:spLocks noGrp="1"/>
          </p:cNvSpPr>
          <p:nvPr>
            <p:ph idx="1"/>
          </p:nvPr>
        </p:nvSpPr>
        <p:spPr/>
        <p:txBody>
          <a:bodyPr/>
          <a:lstStyle/>
          <a:p>
            <a:pPr>
              <a:defRPr/>
            </a:pPr>
            <a:endParaRPr lang="en-US" dirty="0"/>
          </a:p>
        </p:txBody>
      </p:sp>
      <p:pic>
        <p:nvPicPr>
          <p:cNvPr id="95236" name="Picture 3"/>
          <p:cNvPicPr>
            <a:picLocks noChangeAspect="1"/>
          </p:cNvPicPr>
          <p:nvPr/>
        </p:nvPicPr>
        <p:blipFill>
          <a:blip r:embed="rId2" cstate="print"/>
          <a:srcRect/>
          <a:stretch>
            <a:fillRect/>
          </a:stretch>
        </p:blipFill>
        <p:spPr bwMode="auto">
          <a:xfrm>
            <a:off x="1143000" y="990600"/>
            <a:ext cx="6911975" cy="5916613"/>
          </a:xfrm>
          <a:prstGeom prst="rect">
            <a:avLst/>
          </a:prstGeom>
          <a:noFill/>
          <a:ln w="9525">
            <a:noFill/>
            <a:miter lim="800000"/>
            <a:headEnd/>
            <a:tailEnd/>
          </a:ln>
        </p:spPr>
      </p:pic>
      <p:cxnSp>
        <p:nvCxnSpPr>
          <p:cNvPr id="5" name="Straight Connector 4"/>
          <p:cNvCxnSpPr/>
          <p:nvPr/>
        </p:nvCxnSpPr>
        <p:spPr>
          <a:xfrm>
            <a:off x="467544" y="908720"/>
            <a:ext cx="8136904" cy="0"/>
          </a:xfrm>
          <a:prstGeom prst="line">
            <a:avLst/>
          </a:prstGeom>
          <a:ln cmpd="dbl">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179512" y="2204864"/>
            <a:ext cx="2048357" cy="1569660"/>
          </a:xfrm>
          <a:prstGeom prst="rect">
            <a:avLst/>
          </a:prstGeom>
        </p:spPr>
        <p:txBody>
          <a:bodyPr wrap="none">
            <a:spAutoFit/>
          </a:bodyPr>
          <a:lstStyle/>
          <a:p>
            <a:r>
              <a:rPr lang="en-US" sz="3200" dirty="0">
                <a:solidFill>
                  <a:srgbClr val="002060"/>
                </a:solidFill>
              </a:rPr>
              <a:t>in Data, </a:t>
            </a:r>
          </a:p>
          <a:p>
            <a:r>
              <a:rPr lang="en-US" sz="3200" dirty="0">
                <a:solidFill>
                  <a:srgbClr val="002060"/>
                </a:solidFill>
              </a:rPr>
              <a:t>Context &amp; </a:t>
            </a:r>
          </a:p>
          <a:p>
            <a:r>
              <a:rPr lang="en-US" sz="3200" dirty="0">
                <a:solidFill>
                  <a:srgbClr val="002060"/>
                </a:solidFill>
              </a:rPr>
              <a:t>Predictions</a:t>
            </a:r>
            <a:endParaRPr lang="en-US" sz="3200" dirty="0"/>
          </a:p>
        </p:txBody>
      </p:sp>
      <p:cxnSp>
        <p:nvCxnSpPr>
          <p:cNvPr id="8" name="Straight Arrow Connector 7"/>
          <p:cNvCxnSpPr/>
          <p:nvPr/>
        </p:nvCxnSpPr>
        <p:spPr>
          <a:xfrm flipV="1">
            <a:off x="1475656" y="1916832"/>
            <a:ext cx="1080120" cy="504056"/>
          </a:xfrm>
          <a:prstGeom prst="straightConnector1">
            <a:avLst/>
          </a:prstGeom>
          <a:ln>
            <a:solidFill>
              <a:srgbClr val="A7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1547664" y="2708920"/>
            <a:ext cx="936104" cy="144016"/>
          </a:xfrm>
          <a:prstGeom prst="straightConnector1">
            <a:avLst/>
          </a:prstGeom>
          <a:ln>
            <a:solidFill>
              <a:srgbClr val="A7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1043608" y="3861048"/>
            <a:ext cx="1008112" cy="360040"/>
          </a:xfrm>
          <a:prstGeom prst="straightConnector1">
            <a:avLst/>
          </a:prstGeom>
          <a:ln>
            <a:solidFill>
              <a:srgbClr val="A7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3955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457200" y="1052736"/>
            <a:ext cx="8435280" cy="5184576"/>
          </a:xfrm>
        </p:spPr>
        <p:txBody>
          <a:bodyPr>
            <a:normAutofit fontScale="92500" lnSpcReduction="10000"/>
          </a:bodyPr>
          <a:lstStyle/>
          <a:p>
            <a:r>
              <a:rPr lang="en-US" dirty="0"/>
              <a:t>categorization of applications in which CD matters</a:t>
            </a:r>
          </a:p>
          <a:p>
            <a:pPr lvl="1"/>
            <a:r>
              <a:rPr lang="en-US" dirty="0"/>
              <a:t>Type of learning/mining task, available data and labels, and expectations on type/nature of CD </a:t>
            </a:r>
          </a:p>
          <a:p>
            <a:r>
              <a:rPr lang="en-US" dirty="0"/>
              <a:t>provide researchers dealing with CD related problems a </a:t>
            </a:r>
            <a:r>
              <a:rPr lang="en-US" b="1" dirty="0"/>
              <a:t>reference framework </a:t>
            </a:r>
            <a:r>
              <a:rPr lang="en-US" dirty="0"/>
              <a:t>for:</a:t>
            </a:r>
          </a:p>
          <a:p>
            <a:pPr lvl="1"/>
            <a:r>
              <a:rPr lang="en-US" dirty="0"/>
              <a:t>positioning their work with respect to the applicability of the techniques in practice</a:t>
            </a:r>
          </a:p>
          <a:p>
            <a:pPr lvl="1"/>
            <a:r>
              <a:rPr lang="en-US" dirty="0"/>
              <a:t>helping young researchers to avoid “green aliens” problem in motivating their work </a:t>
            </a:r>
          </a:p>
          <a:p>
            <a:pPr lvl="1"/>
            <a:r>
              <a:rPr lang="en-US" dirty="0"/>
              <a:t>better see new research directions driven by </a:t>
            </a:r>
            <a:r>
              <a:rPr lang="en-US" i="1" dirty="0"/>
              <a:t>challenges</a:t>
            </a:r>
            <a:r>
              <a:rPr lang="en-US" dirty="0"/>
              <a:t> and </a:t>
            </a:r>
            <a:r>
              <a:rPr lang="en-US" i="1" dirty="0"/>
              <a:t>opportunities</a:t>
            </a:r>
            <a:r>
              <a:rPr lang="en-US" dirty="0"/>
              <a:t> of certain types of </a:t>
            </a:r>
            <a:r>
              <a:rPr lang="en-US" b="1" dirty="0"/>
              <a:t>real applications </a:t>
            </a:r>
            <a:r>
              <a:rPr lang="en-US" dirty="0"/>
              <a:t>where CD matters</a:t>
            </a:r>
          </a:p>
        </p:txBody>
      </p:sp>
      <p:sp>
        <p:nvSpPr>
          <p:cNvPr id="7" name="Title 1"/>
          <p:cNvSpPr>
            <a:spLocks noGrp="1"/>
          </p:cNvSpPr>
          <p:nvPr>
            <p:ph type="title"/>
          </p:nvPr>
        </p:nvSpPr>
        <p:spPr>
          <a:xfrm>
            <a:off x="457200" y="-27384"/>
            <a:ext cx="8229600" cy="935037"/>
          </a:xfrm>
        </p:spPr>
        <p:txBody>
          <a:bodyPr>
            <a:normAutofit/>
          </a:bodyPr>
          <a:lstStyle/>
          <a:p>
            <a:r>
              <a:rPr lang="en-US" dirty="0"/>
              <a:t>CRISP for Adaptive Data Mining</a:t>
            </a:r>
          </a:p>
        </p:txBody>
      </p:sp>
      <p:sp>
        <p:nvSpPr>
          <p:cNvPr id="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71</a:t>
            </a:fld>
            <a:endParaRPr lang="en-US" dirty="0"/>
          </a:p>
        </p:txBody>
      </p:sp>
    </p:spTree>
    <p:extLst>
      <p:ext uri="{BB962C8B-B14F-4D97-AF65-F5344CB8AC3E}">
        <p14:creationId xmlns:p14="http://schemas.microsoft.com/office/powerpoint/2010/main" val="4118198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6" name="Rectangle 4"/>
          <p:cNvSpPr>
            <a:spLocks noGrp="1" noChangeArrowheads="1"/>
          </p:cNvSpPr>
          <p:nvPr>
            <p:ph type="title"/>
          </p:nvPr>
        </p:nvSpPr>
        <p:spPr>
          <a:xfrm>
            <a:off x="457200" y="116632"/>
            <a:ext cx="8229600" cy="671736"/>
          </a:xfrm>
        </p:spPr>
        <p:txBody>
          <a:bodyPr>
            <a:noAutofit/>
          </a:bodyPr>
          <a:lstStyle/>
          <a:p>
            <a:r>
              <a:rPr lang="en-US" dirty="0">
                <a:effectLst/>
              </a:rPr>
              <a:t>Application Tasks</a:t>
            </a:r>
            <a:endParaRPr lang="lt-LT" dirty="0">
              <a:effectLst/>
            </a:endParaRPr>
          </a:p>
        </p:txBody>
      </p:sp>
      <p:cxnSp>
        <p:nvCxnSpPr>
          <p:cNvPr id="6" name="Straight Arrow Connector 5"/>
          <p:cNvCxnSpPr/>
          <p:nvPr/>
        </p:nvCxnSpPr>
        <p:spPr>
          <a:xfrm rot="5400000" flipH="1" flipV="1">
            <a:off x="2341562" y="2084388"/>
            <a:ext cx="203517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59150" y="3101975"/>
            <a:ext cx="514191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noChangeShapeType="1"/>
          </p:cNvCxnSpPr>
          <p:nvPr/>
        </p:nvCxnSpPr>
        <p:spPr bwMode="auto">
          <a:xfrm rot="10800000" flipV="1">
            <a:off x="214313" y="3101975"/>
            <a:ext cx="3154362" cy="2857500"/>
          </a:xfrm>
          <a:prstGeom prst="straightConnector1">
            <a:avLst/>
          </a:prstGeom>
          <a:noFill/>
          <a:ln w="38100" algn="ctr">
            <a:solidFill>
              <a:schemeClr val="tx1"/>
            </a:solidFill>
            <a:round/>
            <a:headEnd/>
            <a:tailEnd type="arrow" w="med" len="med"/>
          </a:ln>
        </p:spPr>
      </p:cxnSp>
      <p:sp>
        <p:nvSpPr>
          <p:cNvPr id="392200" name="TextBox 8"/>
          <p:cNvSpPr txBox="1">
            <a:spLocks noChangeArrowheads="1"/>
          </p:cNvSpPr>
          <p:nvPr/>
        </p:nvSpPr>
        <p:spPr bwMode="auto">
          <a:xfrm>
            <a:off x="7077075" y="3317875"/>
            <a:ext cx="1325563" cy="369888"/>
          </a:xfrm>
          <a:prstGeom prst="rect">
            <a:avLst/>
          </a:prstGeom>
          <a:noFill/>
          <a:ln w="9525">
            <a:noFill/>
            <a:miter lim="800000"/>
            <a:headEnd/>
            <a:tailEnd/>
          </a:ln>
        </p:spPr>
        <p:txBody>
          <a:bodyPr wrap="none">
            <a:spAutoFit/>
          </a:bodyPr>
          <a:lstStyle/>
          <a:p>
            <a:r>
              <a:rPr lang="en-US"/>
              <a:t>CHANGES</a:t>
            </a:r>
          </a:p>
        </p:txBody>
      </p:sp>
      <p:sp>
        <p:nvSpPr>
          <p:cNvPr id="392201" name="TextBox 8"/>
          <p:cNvSpPr txBox="1">
            <a:spLocks noChangeArrowheads="1"/>
          </p:cNvSpPr>
          <p:nvPr/>
        </p:nvSpPr>
        <p:spPr bwMode="auto">
          <a:xfrm>
            <a:off x="2438400" y="1066800"/>
            <a:ext cx="765175" cy="369888"/>
          </a:xfrm>
          <a:prstGeom prst="rect">
            <a:avLst/>
          </a:prstGeom>
          <a:noFill/>
          <a:ln w="9525">
            <a:noFill/>
            <a:miter lim="800000"/>
            <a:headEnd/>
            <a:tailEnd/>
          </a:ln>
        </p:spPr>
        <p:txBody>
          <a:bodyPr wrap="none">
            <a:spAutoFit/>
          </a:bodyPr>
          <a:lstStyle/>
          <a:p>
            <a:r>
              <a:rPr lang="en-US"/>
              <a:t>DATA</a:t>
            </a:r>
          </a:p>
        </p:txBody>
      </p:sp>
      <p:sp>
        <p:nvSpPr>
          <p:cNvPr id="392202" name="TextBox 8"/>
          <p:cNvSpPr txBox="1">
            <a:spLocks noChangeArrowheads="1"/>
          </p:cNvSpPr>
          <p:nvPr/>
        </p:nvSpPr>
        <p:spPr bwMode="auto">
          <a:xfrm>
            <a:off x="785813" y="5757863"/>
            <a:ext cx="1527175" cy="368300"/>
          </a:xfrm>
          <a:prstGeom prst="rect">
            <a:avLst/>
          </a:prstGeom>
          <a:noFill/>
          <a:ln w="9525">
            <a:noFill/>
            <a:miter lim="800000"/>
            <a:headEnd/>
            <a:tailEnd/>
          </a:ln>
        </p:spPr>
        <p:txBody>
          <a:bodyPr wrap="none">
            <a:spAutoFit/>
          </a:bodyPr>
          <a:lstStyle/>
          <a:p>
            <a:r>
              <a:rPr lang="en-US"/>
              <a:t>OPERATION</a:t>
            </a:r>
          </a:p>
        </p:txBody>
      </p:sp>
      <p:sp>
        <p:nvSpPr>
          <p:cNvPr id="392203" name="Rectangle 11"/>
          <p:cNvSpPr>
            <a:spLocks noChangeArrowheads="1"/>
          </p:cNvSpPr>
          <p:nvPr/>
        </p:nvSpPr>
        <p:spPr bwMode="auto">
          <a:xfrm>
            <a:off x="3708400" y="4365104"/>
            <a:ext cx="4949825" cy="1552575"/>
          </a:xfrm>
          <a:prstGeom prst="rect">
            <a:avLst/>
          </a:prstGeom>
          <a:noFill/>
          <a:ln w="9525">
            <a:noFill/>
            <a:miter lim="800000"/>
            <a:headEnd/>
            <a:tailEnd/>
          </a:ln>
          <a:effectLst/>
        </p:spPr>
        <p:txBody>
          <a:bodyPr>
            <a:spAutoFit/>
          </a:bodyPr>
          <a:lstStyle/>
          <a:p>
            <a:r>
              <a:rPr lang="en-US" sz="2400" dirty="0">
                <a:solidFill>
                  <a:srgbClr val="FF0000"/>
                </a:solidFill>
              </a:rPr>
              <a:t>How to characterize </a:t>
            </a:r>
          </a:p>
          <a:p>
            <a:r>
              <a:rPr lang="en-US" sz="2400" dirty="0">
                <a:solidFill>
                  <a:srgbClr val="FF0000"/>
                </a:solidFill>
              </a:rPr>
              <a:t>an application task, </a:t>
            </a:r>
          </a:p>
          <a:p>
            <a:r>
              <a:rPr lang="en-US" sz="2400" dirty="0">
                <a:solidFill>
                  <a:srgbClr val="FF0000"/>
                </a:solidFill>
              </a:rPr>
              <a:t>when designing </a:t>
            </a:r>
          </a:p>
          <a:p>
            <a:r>
              <a:rPr lang="en-US" sz="2400" dirty="0">
                <a:solidFill>
                  <a:srgbClr val="FF0000"/>
                </a:solidFill>
              </a:rPr>
              <a:t>an adaptive prediction system?</a:t>
            </a:r>
            <a:endParaRPr lang="lt-LT" sz="2400" dirty="0">
              <a:solidFill>
                <a:srgbClr val="FF0000"/>
              </a:solidFill>
            </a:endParaRPr>
          </a:p>
        </p:txBody>
      </p:sp>
      <p:sp>
        <p:nvSpPr>
          <p:cNvPr id="1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72</a:t>
            </a:fld>
            <a:endParaRPr lang="en-US" dirty="0"/>
          </a:p>
        </p:txBody>
      </p:sp>
    </p:spTree>
    <p:extLst>
      <p:ext uri="{BB962C8B-B14F-4D97-AF65-F5344CB8AC3E}">
        <p14:creationId xmlns:p14="http://schemas.microsoft.com/office/powerpoint/2010/main" val="21609318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457200" y="116632"/>
            <a:ext cx="8229600" cy="671736"/>
          </a:xfrm>
        </p:spPr>
        <p:txBody>
          <a:bodyPr>
            <a:noAutofit/>
          </a:bodyPr>
          <a:lstStyle/>
          <a:p>
            <a:r>
              <a:rPr lang="en-US" sz="4000" dirty="0">
                <a:effectLst/>
              </a:rPr>
              <a:t>DATA</a:t>
            </a:r>
            <a:endParaRPr lang="lt-LT" sz="4000" dirty="0">
              <a:effectLst/>
            </a:endParaRPr>
          </a:p>
        </p:txBody>
      </p:sp>
      <p:cxnSp>
        <p:nvCxnSpPr>
          <p:cNvPr id="6" name="Straight Arrow Connector 5"/>
          <p:cNvCxnSpPr>
            <a:cxnSpLocks noChangeShapeType="1"/>
          </p:cNvCxnSpPr>
          <p:nvPr/>
        </p:nvCxnSpPr>
        <p:spPr bwMode="auto">
          <a:xfrm flipV="1">
            <a:off x="3348038" y="1066800"/>
            <a:ext cx="12700" cy="4522788"/>
          </a:xfrm>
          <a:prstGeom prst="straightConnector1">
            <a:avLst/>
          </a:prstGeom>
          <a:noFill/>
          <a:ln w="38100" algn="ctr">
            <a:solidFill>
              <a:srgbClr val="FF0000"/>
            </a:solidFill>
            <a:round/>
            <a:headEnd/>
            <a:tailEnd type="arrow" w="med" len="med"/>
          </a:ln>
        </p:spPr>
      </p:cxnSp>
      <p:sp>
        <p:nvSpPr>
          <p:cNvPr id="394246" name="TextBox 8"/>
          <p:cNvSpPr txBox="1">
            <a:spLocks noChangeArrowheads="1"/>
          </p:cNvSpPr>
          <p:nvPr/>
        </p:nvSpPr>
        <p:spPr bwMode="auto">
          <a:xfrm>
            <a:off x="2438400" y="1066800"/>
            <a:ext cx="765175" cy="369888"/>
          </a:xfrm>
          <a:prstGeom prst="rect">
            <a:avLst/>
          </a:prstGeom>
          <a:noFill/>
          <a:ln w="9525">
            <a:noFill/>
            <a:miter lim="800000"/>
            <a:headEnd/>
            <a:tailEnd/>
          </a:ln>
        </p:spPr>
        <p:txBody>
          <a:bodyPr wrap="none">
            <a:spAutoFit/>
          </a:bodyPr>
          <a:lstStyle/>
          <a:p>
            <a:r>
              <a:rPr lang="en-US"/>
              <a:t>DATA</a:t>
            </a:r>
          </a:p>
        </p:txBody>
      </p:sp>
      <p:sp>
        <p:nvSpPr>
          <p:cNvPr id="394247" name="Rectangle 9"/>
          <p:cNvSpPr>
            <a:spLocks noChangeArrowheads="1"/>
          </p:cNvSpPr>
          <p:nvPr/>
        </p:nvSpPr>
        <p:spPr bwMode="auto">
          <a:xfrm>
            <a:off x="4211638" y="1125538"/>
            <a:ext cx="3286125" cy="4427537"/>
          </a:xfrm>
          <a:prstGeom prst="rect">
            <a:avLst/>
          </a:prstGeom>
          <a:noFill/>
          <a:ln w="9525">
            <a:noFill/>
            <a:miter lim="800000"/>
            <a:headEnd/>
            <a:tailEnd/>
          </a:ln>
        </p:spPr>
        <p:txBody>
          <a:bodyPr>
            <a:spAutoFit/>
          </a:bodyPr>
          <a:lstStyle/>
          <a:p>
            <a:pPr>
              <a:lnSpc>
                <a:spcPct val="90000"/>
              </a:lnSpc>
            </a:pPr>
            <a:r>
              <a:rPr lang="en-US" sz="2400"/>
              <a:t>task </a:t>
            </a:r>
          </a:p>
          <a:p>
            <a:pPr>
              <a:lnSpc>
                <a:spcPct val="90000"/>
              </a:lnSpc>
            </a:pPr>
            <a:r>
              <a:rPr lang="en-US" sz="2400"/>
              <a:t>	</a:t>
            </a:r>
            <a:r>
              <a:rPr lang="en-US" sz="2000"/>
              <a:t>detection</a:t>
            </a:r>
          </a:p>
          <a:p>
            <a:pPr>
              <a:lnSpc>
                <a:spcPct val="90000"/>
              </a:lnSpc>
            </a:pPr>
            <a:r>
              <a:rPr lang="en-US" sz="2000"/>
              <a:t>	classification</a:t>
            </a:r>
          </a:p>
          <a:p>
            <a:pPr>
              <a:lnSpc>
                <a:spcPct val="90000"/>
              </a:lnSpc>
            </a:pPr>
            <a:r>
              <a:rPr lang="en-US" sz="2000"/>
              <a:t>	prediction </a:t>
            </a:r>
          </a:p>
          <a:p>
            <a:pPr>
              <a:lnSpc>
                <a:spcPct val="90000"/>
              </a:lnSpc>
            </a:pPr>
            <a:r>
              <a:rPr lang="en-US" sz="2000"/>
              <a:t>	ranking</a:t>
            </a:r>
          </a:p>
          <a:p>
            <a:pPr>
              <a:lnSpc>
                <a:spcPct val="90000"/>
              </a:lnSpc>
            </a:pPr>
            <a:endParaRPr lang="en-US" sz="2000"/>
          </a:p>
          <a:p>
            <a:pPr>
              <a:lnSpc>
                <a:spcPct val="90000"/>
              </a:lnSpc>
            </a:pPr>
            <a:r>
              <a:rPr lang="en-US" sz="2400"/>
              <a:t>type </a:t>
            </a:r>
          </a:p>
          <a:p>
            <a:pPr>
              <a:lnSpc>
                <a:spcPct val="90000"/>
              </a:lnSpc>
            </a:pPr>
            <a:r>
              <a:rPr lang="en-US" sz="2000"/>
              <a:t>	time series</a:t>
            </a:r>
          </a:p>
          <a:p>
            <a:pPr>
              <a:lnSpc>
                <a:spcPct val="90000"/>
              </a:lnSpc>
            </a:pPr>
            <a:r>
              <a:rPr lang="en-US" sz="2000"/>
              <a:t>	relational</a:t>
            </a:r>
          </a:p>
          <a:p>
            <a:pPr>
              <a:lnSpc>
                <a:spcPct val="90000"/>
              </a:lnSpc>
            </a:pPr>
            <a:r>
              <a:rPr lang="en-US" sz="2000"/>
              <a:t>	mix</a:t>
            </a:r>
          </a:p>
          <a:p>
            <a:pPr>
              <a:lnSpc>
                <a:spcPct val="90000"/>
              </a:lnSpc>
            </a:pPr>
            <a:endParaRPr lang="en-US" sz="2000"/>
          </a:p>
          <a:p>
            <a:pPr>
              <a:lnSpc>
                <a:spcPct val="90000"/>
              </a:lnSpc>
            </a:pPr>
            <a:r>
              <a:rPr lang="en-US" sz="2400"/>
              <a:t>organization </a:t>
            </a:r>
          </a:p>
          <a:p>
            <a:pPr>
              <a:lnSpc>
                <a:spcPct val="90000"/>
              </a:lnSpc>
            </a:pPr>
            <a:r>
              <a:rPr lang="en-US" sz="2000"/>
              <a:t>	stream/batches </a:t>
            </a:r>
          </a:p>
          <a:p>
            <a:pPr>
              <a:lnSpc>
                <a:spcPct val="90000"/>
              </a:lnSpc>
            </a:pPr>
            <a:r>
              <a:rPr lang="en-US" sz="2000"/>
              <a:t>	data re-access </a:t>
            </a:r>
          </a:p>
          <a:p>
            <a:pPr>
              <a:lnSpc>
                <a:spcPct val="90000"/>
              </a:lnSpc>
            </a:pPr>
            <a:r>
              <a:rPr lang="en-US" sz="2000"/>
              <a:t>	missing</a:t>
            </a:r>
          </a:p>
        </p:txBody>
      </p:sp>
      <p:sp>
        <p:nvSpPr>
          <p:cNvPr id="13"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73</a:t>
            </a:fld>
            <a:endParaRPr lang="en-US" dirty="0"/>
          </a:p>
        </p:txBody>
      </p:sp>
    </p:spTree>
    <p:extLst>
      <p:ext uri="{BB962C8B-B14F-4D97-AF65-F5344CB8AC3E}">
        <p14:creationId xmlns:p14="http://schemas.microsoft.com/office/powerpoint/2010/main" val="2382071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title"/>
          </p:nvPr>
        </p:nvSpPr>
        <p:spPr>
          <a:xfrm>
            <a:off x="457200" y="44624"/>
            <a:ext cx="8229600" cy="815752"/>
          </a:xfrm>
        </p:spPr>
        <p:txBody>
          <a:bodyPr>
            <a:normAutofit/>
          </a:bodyPr>
          <a:lstStyle/>
          <a:p>
            <a:r>
              <a:rPr lang="en-US" sz="4000" dirty="0">
                <a:effectLst/>
              </a:rPr>
              <a:t>CHANGE</a:t>
            </a:r>
            <a:endParaRPr lang="lt-LT" sz="4000" dirty="0">
              <a:effectLst/>
            </a:endParaRPr>
          </a:p>
        </p:txBody>
      </p:sp>
      <p:sp>
        <p:nvSpPr>
          <p:cNvPr id="396292" name="Rectangle 9"/>
          <p:cNvSpPr>
            <a:spLocks noChangeArrowheads="1"/>
          </p:cNvSpPr>
          <p:nvPr/>
        </p:nvSpPr>
        <p:spPr bwMode="auto">
          <a:xfrm>
            <a:off x="571500" y="1393825"/>
            <a:ext cx="4572000" cy="4648200"/>
          </a:xfrm>
          <a:prstGeom prst="rect">
            <a:avLst/>
          </a:prstGeom>
          <a:noFill/>
          <a:ln w="9525">
            <a:noFill/>
            <a:miter lim="800000"/>
            <a:headEnd/>
            <a:tailEnd/>
          </a:ln>
        </p:spPr>
        <p:txBody>
          <a:bodyPr>
            <a:spAutoFit/>
          </a:bodyPr>
          <a:lstStyle/>
          <a:p>
            <a:pPr>
              <a:lnSpc>
                <a:spcPct val="90000"/>
              </a:lnSpc>
            </a:pPr>
            <a:r>
              <a:rPr lang="en-US" sz="2400" dirty="0"/>
              <a:t>change type </a:t>
            </a:r>
          </a:p>
          <a:p>
            <a:pPr>
              <a:lnSpc>
                <a:spcPct val="90000"/>
              </a:lnSpc>
            </a:pPr>
            <a:r>
              <a:rPr lang="en-US" sz="2000" dirty="0"/>
              <a:t>	sudden</a:t>
            </a:r>
          </a:p>
          <a:p>
            <a:pPr>
              <a:lnSpc>
                <a:spcPct val="90000"/>
              </a:lnSpc>
            </a:pPr>
            <a:r>
              <a:rPr lang="en-US" sz="2000" dirty="0"/>
              <a:t>	gradual</a:t>
            </a:r>
          </a:p>
          <a:p>
            <a:pPr>
              <a:lnSpc>
                <a:spcPct val="90000"/>
              </a:lnSpc>
            </a:pPr>
            <a:r>
              <a:rPr lang="en-US" sz="2000" dirty="0"/>
              <a:t>	incremental </a:t>
            </a:r>
          </a:p>
          <a:p>
            <a:pPr>
              <a:lnSpc>
                <a:spcPct val="90000"/>
              </a:lnSpc>
            </a:pPr>
            <a:r>
              <a:rPr lang="en-US" sz="2000" dirty="0"/>
              <a:t>	reoccurring</a:t>
            </a:r>
          </a:p>
          <a:p>
            <a:pPr>
              <a:lnSpc>
                <a:spcPct val="90000"/>
              </a:lnSpc>
            </a:pPr>
            <a:endParaRPr lang="en-US" sz="2000" dirty="0"/>
          </a:p>
          <a:p>
            <a:pPr>
              <a:lnSpc>
                <a:spcPct val="90000"/>
              </a:lnSpc>
            </a:pPr>
            <a:r>
              <a:rPr lang="en-US" sz="2400" dirty="0"/>
              <a:t>change source </a:t>
            </a:r>
          </a:p>
          <a:p>
            <a:pPr>
              <a:lnSpc>
                <a:spcPct val="90000"/>
              </a:lnSpc>
            </a:pPr>
            <a:r>
              <a:rPr lang="en-US" sz="2000" dirty="0"/>
              <a:t>	adversary</a:t>
            </a:r>
          </a:p>
          <a:p>
            <a:pPr>
              <a:lnSpc>
                <a:spcPct val="90000"/>
              </a:lnSpc>
            </a:pPr>
            <a:r>
              <a:rPr lang="en-US" sz="2000" dirty="0"/>
              <a:t>	interests</a:t>
            </a:r>
          </a:p>
          <a:p>
            <a:pPr>
              <a:lnSpc>
                <a:spcPct val="90000"/>
              </a:lnSpc>
            </a:pPr>
            <a:r>
              <a:rPr lang="en-US" sz="2000" dirty="0"/>
              <a:t>	population</a:t>
            </a:r>
          </a:p>
          <a:p>
            <a:pPr>
              <a:lnSpc>
                <a:spcPct val="90000"/>
              </a:lnSpc>
            </a:pPr>
            <a:r>
              <a:rPr lang="en-US" sz="2000" dirty="0"/>
              <a:t>	complexity</a:t>
            </a:r>
          </a:p>
          <a:p>
            <a:pPr>
              <a:lnSpc>
                <a:spcPct val="90000"/>
              </a:lnSpc>
            </a:pPr>
            <a:endParaRPr lang="en-US" sz="2000" dirty="0"/>
          </a:p>
          <a:p>
            <a:pPr>
              <a:lnSpc>
                <a:spcPct val="90000"/>
              </a:lnSpc>
            </a:pPr>
            <a:r>
              <a:rPr lang="en-US" sz="2400" dirty="0"/>
              <a:t>expectations about changes</a:t>
            </a:r>
          </a:p>
          <a:p>
            <a:pPr>
              <a:lnSpc>
                <a:spcPct val="90000"/>
              </a:lnSpc>
            </a:pPr>
            <a:r>
              <a:rPr lang="en-US" sz="2000" dirty="0"/>
              <a:t>	unpredictable</a:t>
            </a:r>
          </a:p>
          <a:p>
            <a:pPr>
              <a:lnSpc>
                <a:spcPct val="90000"/>
              </a:lnSpc>
            </a:pPr>
            <a:r>
              <a:rPr lang="en-US" sz="2000" dirty="0"/>
              <a:t>	predictable</a:t>
            </a:r>
          </a:p>
          <a:p>
            <a:pPr>
              <a:lnSpc>
                <a:spcPct val="90000"/>
              </a:lnSpc>
            </a:pPr>
            <a:r>
              <a:rPr lang="en-US" sz="2000" dirty="0"/>
              <a:t>	identifiable</a:t>
            </a:r>
          </a:p>
        </p:txBody>
      </p:sp>
      <p:cxnSp>
        <p:nvCxnSpPr>
          <p:cNvPr id="8" name="Straight Arrow Connector 7"/>
          <p:cNvCxnSpPr>
            <a:cxnSpLocks noChangeShapeType="1"/>
          </p:cNvCxnSpPr>
          <p:nvPr/>
        </p:nvCxnSpPr>
        <p:spPr bwMode="auto">
          <a:xfrm>
            <a:off x="3359150" y="4365625"/>
            <a:ext cx="5141913" cy="0"/>
          </a:xfrm>
          <a:prstGeom prst="straightConnector1">
            <a:avLst/>
          </a:prstGeom>
          <a:noFill/>
          <a:ln w="38100" algn="ctr">
            <a:solidFill>
              <a:srgbClr val="FF0000"/>
            </a:solidFill>
            <a:round/>
            <a:headEnd/>
            <a:tailEnd type="arrow" w="med" len="med"/>
          </a:ln>
        </p:spPr>
      </p:cxnSp>
      <p:sp>
        <p:nvSpPr>
          <p:cNvPr id="396295" name="TextBox 8"/>
          <p:cNvSpPr txBox="1">
            <a:spLocks noChangeArrowheads="1"/>
          </p:cNvSpPr>
          <p:nvPr/>
        </p:nvSpPr>
        <p:spPr bwMode="auto">
          <a:xfrm>
            <a:off x="7077075" y="3709988"/>
            <a:ext cx="1339850" cy="366712"/>
          </a:xfrm>
          <a:prstGeom prst="rect">
            <a:avLst/>
          </a:prstGeom>
          <a:noFill/>
          <a:ln w="9525">
            <a:noFill/>
            <a:miter lim="800000"/>
            <a:headEnd/>
            <a:tailEnd/>
          </a:ln>
        </p:spPr>
        <p:txBody>
          <a:bodyPr wrap="none">
            <a:spAutoFit/>
          </a:bodyPr>
          <a:lstStyle/>
          <a:p>
            <a:r>
              <a:rPr lang="en-US"/>
              <a:t>CHANGES</a:t>
            </a:r>
          </a:p>
        </p:txBody>
      </p:sp>
      <p:sp>
        <p:nvSpPr>
          <p:cNvPr id="396296" name="TextBox 8"/>
          <p:cNvSpPr txBox="1">
            <a:spLocks noChangeArrowheads="1"/>
          </p:cNvSpPr>
          <p:nvPr/>
        </p:nvSpPr>
        <p:spPr bwMode="auto">
          <a:xfrm>
            <a:off x="2438400" y="1066800"/>
            <a:ext cx="765175" cy="369888"/>
          </a:xfrm>
          <a:prstGeom prst="rect">
            <a:avLst/>
          </a:prstGeom>
          <a:noFill/>
          <a:ln w="9525">
            <a:noFill/>
            <a:miter lim="800000"/>
            <a:headEnd/>
            <a:tailEnd/>
          </a:ln>
        </p:spPr>
        <p:txBody>
          <a:bodyPr wrap="none">
            <a:spAutoFit/>
          </a:bodyPr>
          <a:lstStyle/>
          <a:p>
            <a:r>
              <a:rPr lang="en-US"/>
              <a:t>DATA</a:t>
            </a:r>
          </a:p>
        </p:txBody>
      </p:sp>
      <p:cxnSp>
        <p:nvCxnSpPr>
          <p:cNvPr id="6" name="Straight Arrow Connector 5"/>
          <p:cNvCxnSpPr>
            <a:cxnSpLocks noChangeShapeType="1"/>
          </p:cNvCxnSpPr>
          <p:nvPr/>
        </p:nvCxnSpPr>
        <p:spPr bwMode="auto">
          <a:xfrm flipV="1">
            <a:off x="3348038" y="1196975"/>
            <a:ext cx="0" cy="3168650"/>
          </a:xfrm>
          <a:prstGeom prst="straightConnector1">
            <a:avLst/>
          </a:prstGeom>
          <a:noFill/>
          <a:ln w="38100" algn="ctr">
            <a:solidFill>
              <a:schemeClr val="tx1"/>
            </a:solidFill>
            <a:round/>
            <a:headEnd/>
            <a:tailEnd type="arrow" w="med" len="med"/>
          </a:ln>
        </p:spPr>
      </p:cxnSp>
      <p:sp>
        <p:nvSpPr>
          <p:cNvPr id="11" name="Rectangle 10"/>
          <p:cNvSpPr/>
          <p:nvPr/>
        </p:nvSpPr>
        <p:spPr>
          <a:xfrm>
            <a:off x="4419600" y="4495800"/>
            <a:ext cx="4415993" cy="1815882"/>
          </a:xfrm>
          <a:prstGeom prst="rect">
            <a:avLst/>
          </a:prstGeom>
        </p:spPr>
        <p:txBody>
          <a:bodyPr wrap="none">
            <a:spAutoFit/>
          </a:bodyPr>
          <a:lstStyle/>
          <a:p>
            <a:r>
              <a:rPr lang="en-US" sz="2400" dirty="0"/>
              <a:t>expectations about desired action</a:t>
            </a:r>
          </a:p>
          <a:p>
            <a:r>
              <a:rPr lang="en-US" sz="2400" dirty="0"/>
              <a:t>	</a:t>
            </a:r>
            <a:r>
              <a:rPr lang="en-US" sz="2000" dirty="0"/>
              <a:t>keep the model </a:t>
            </a:r>
            <a:r>
              <a:rPr lang="en-US" sz="2000" dirty="0" err="1"/>
              <a:t>uptodate</a:t>
            </a:r>
            <a:endParaRPr lang="en-US" sz="2000" dirty="0"/>
          </a:p>
          <a:p>
            <a:r>
              <a:rPr lang="en-US" sz="2000" dirty="0"/>
              <a:t>	detect the change</a:t>
            </a:r>
          </a:p>
          <a:p>
            <a:r>
              <a:rPr lang="en-US" sz="2000" dirty="0"/>
              <a:t>	identify/locate the change</a:t>
            </a:r>
          </a:p>
          <a:p>
            <a:r>
              <a:rPr lang="en-US" sz="2000" dirty="0"/>
              <a:t>	explain the change</a:t>
            </a:r>
            <a:r>
              <a:rPr lang="en-US" sz="2400" dirty="0"/>
              <a:t> </a:t>
            </a:r>
          </a:p>
        </p:txBody>
      </p:sp>
      <p:sp>
        <p:nvSpPr>
          <p:cNvPr id="16"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74</a:t>
            </a:fld>
            <a:endParaRPr lang="en-US" dirty="0"/>
          </a:p>
        </p:txBody>
      </p:sp>
    </p:spTree>
    <p:extLst>
      <p:ext uri="{BB962C8B-B14F-4D97-AF65-F5344CB8AC3E}">
        <p14:creationId xmlns:p14="http://schemas.microsoft.com/office/powerpoint/2010/main" val="36822209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40" name="Rectangle 4"/>
          <p:cNvSpPr>
            <a:spLocks noGrp="1" noChangeArrowheads="1"/>
          </p:cNvSpPr>
          <p:nvPr>
            <p:ph type="title"/>
          </p:nvPr>
        </p:nvSpPr>
        <p:spPr>
          <a:xfrm>
            <a:off x="457200" y="116632"/>
            <a:ext cx="8229600" cy="671736"/>
          </a:xfrm>
        </p:spPr>
        <p:txBody>
          <a:bodyPr>
            <a:noAutofit/>
          </a:bodyPr>
          <a:lstStyle/>
          <a:p>
            <a:r>
              <a:rPr lang="en-US" sz="4000" dirty="0">
                <a:effectLst/>
              </a:rPr>
              <a:t>OPERATION</a:t>
            </a:r>
            <a:endParaRPr lang="lt-LT" sz="4000" dirty="0">
              <a:effectLst/>
            </a:endParaRPr>
          </a:p>
        </p:txBody>
      </p:sp>
      <p:sp>
        <p:nvSpPr>
          <p:cNvPr id="398341" name="Rectangle 11"/>
          <p:cNvSpPr>
            <a:spLocks noChangeArrowheads="1"/>
          </p:cNvSpPr>
          <p:nvPr/>
        </p:nvSpPr>
        <p:spPr bwMode="auto">
          <a:xfrm>
            <a:off x="3071813" y="3605213"/>
            <a:ext cx="2357437" cy="2501900"/>
          </a:xfrm>
          <a:prstGeom prst="rect">
            <a:avLst/>
          </a:prstGeom>
          <a:noFill/>
          <a:ln w="9525">
            <a:noFill/>
            <a:miter lim="800000"/>
            <a:headEnd/>
            <a:tailEnd/>
          </a:ln>
        </p:spPr>
        <p:txBody>
          <a:bodyPr>
            <a:spAutoFit/>
          </a:bodyPr>
          <a:lstStyle/>
          <a:p>
            <a:pPr>
              <a:lnSpc>
                <a:spcPct val="90000"/>
              </a:lnSpc>
            </a:pPr>
            <a:r>
              <a:rPr lang="en-US" sz="2400"/>
              <a:t>labels </a:t>
            </a:r>
          </a:p>
          <a:p>
            <a:pPr>
              <a:lnSpc>
                <a:spcPct val="90000"/>
              </a:lnSpc>
            </a:pPr>
            <a:r>
              <a:rPr lang="en-US"/>
              <a:t>	real time</a:t>
            </a:r>
          </a:p>
          <a:p>
            <a:pPr>
              <a:lnSpc>
                <a:spcPct val="90000"/>
              </a:lnSpc>
            </a:pPr>
            <a:r>
              <a:rPr lang="en-US"/>
              <a:t>	on demand</a:t>
            </a:r>
          </a:p>
          <a:p>
            <a:pPr>
              <a:lnSpc>
                <a:spcPct val="90000"/>
              </a:lnSpc>
            </a:pPr>
            <a:r>
              <a:rPr lang="en-US"/>
              <a:t>	fixed lag</a:t>
            </a:r>
          </a:p>
          <a:p>
            <a:pPr>
              <a:lnSpc>
                <a:spcPct val="90000"/>
              </a:lnSpc>
            </a:pPr>
            <a:r>
              <a:rPr lang="en-US"/>
              <a:t>	delay</a:t>
            </a:r>
          </a:p>
          <a:p>
            <a:pPr>
              <a:lnSpc>
                <a:spcPct val="90000"/>
              </a:lnSpc>
            </a:pPr>
            <a:endParaRPr lang="en-US"/>
          </a:p>
          <a:p>
            <a:pPr>
              <a:lnSpc>
                <a:spcPct val="90000"/>
              </a:lnSpc>
            </a:pPr>
            <a:r>
              <a:rPr lang="en-US" sz="2400"/>
              <a:t>decision speed </a:t>
            </a:r>
          </a:p>
          <a:p>
            <a:pPr>
              <a:lnSpc>
                <a:spcPct val="90000"/>
              </a:lnSpc>
            </a:pPr>
            <a:r>
              <a:rPr lang="en-US"/>
              <a:t>	real time </a:t>
            </a:r>
          </a:p>
          <a:p>
            <a:pPr>
              <a:lnSpc>
                <a:spcPct val="90000"/>
              </a:lnSpc>
            </a:pPr>
            <a:r>
              <a:rPr lang="en-US"/>
              <a:t>	analytical</a:t>
            </a:r>
          </a:p>
        </p:txBody>
      </p:sp>
      <p:sp>
        <p:nvSpPr>
          <p:cNvPr id="398342" name="Rectangle 9"/>
          <p:cNvSpPr>
            <a:spLocks noChangeArrowheads="1"/>
          </p:cNvSpPr>
          <p:nvPr/>
        </p:nvSpPr>
        <p:spPr bwMode="auto">
          <a:xfrm>
            <a:off x="5716588" y="3741738"/>
            <a:ext cx="2959100" cy="2202654"/>
          </a:xfrm>
          <a:prstGeom prst="rect">
            <a:avLst/>
          </a:prstGeom>
          <a:noFill/>
          <a:ln w="9525">
            <a:noFill/>
            <a:miter lim="800000"/>
            <a:headEnd/>
            <a:tailEnd/>
          </a:ln>
        </p:spPr>
        <p:txBody>
          <a:bodyPr>
            <a:spAutoFit/>
          </a:bodyPr>
          <a:lstStyle/>
          <a:p>
            <a:pPr>
              <a:lnSpc>
                <a:spcPct val="90000"/>
              </a:lnSpc>
            </a:pPr>
            <a:endParaRPr lang="en-US" sz="2000" dirty="0"/>
          </a:p>
          <a:p>
            <a:pPr>
              <a:lnSpc>
                <a:spcPct val="90000"/>
              </a:lnSpc>
            </a:pPr>
            <a:r>
              <a:rPr lang="en-US" sz="2400" dirty="0"/>
              <a:t>ground truth labels </a:t>
            </a:r>
          </a:p>
          <a:p>
            <a:pPr>
              <a:lnSpc>
                <a:spcPct val="90000"/>
              </a:lnSpc>
            </a:pPr>
            <a:r>
              <a:rPr lang="en-US" sz="2000" dirty="0"/>
              <a:t>	soft/hard</a:t>
            </a:r>
          </a:p>
          <a:p>
            <a:pPr>
              <a:lnSpc>
                <a:spcPct val="90000"/>
              </a:lnSpc>
            </a:pPr>
            <a:endParaRPr lang="en-US" sz="2000" dirty="0"/>
          </a:p>
          <a:p>
            <a:pPr>
              <a:lnSpc>
                <a:spcPct val="90000"/>
              </a:lnSpc>
            </a:pPr>
            <a:r>
              <a:rPr lang="en-US" sz="2400" dirty="0"/>
              <a:t>costs of mistakes 	</a:t>
            </a:r>
            <a:r>
              <a:rPr lang="en-US" sz="2000" dirty="0"/>
              <a:t>balanced/	unbalanced</a:t>
            </a:r>
          </a:p>
        </p:txBody>
      </p:sp>
      <p:cxnSp>
        <p:nvCxnSpPr>
          <p:cNvPr id="6" name="Straight Arrow Connector 5"/>
          <p:cNvCxnSpPr/>
          <p:nvPr/>
        </p:nvCxnSpPr>
        <p:spPr>
          <a:xfrm rot="5400000" flipH="1" flipV="1">
            <a:off x="2341562" y="2084388"/>
            <a:ext cx="2035175"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59150" y="3101975"/>
            <a:ext cx="5141913"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noChangeShapeType="1"/>
          </p:cNvCxnSpPr>
          <p:nvPr/>
        </p:nvCxnSpPr>
        <p:spPr bwMode="auto">
          <a:xfrm rot="10800000" flipV="1">
            <a:off x="214313" y="3101975"/>
            <a:ext cx="3154362" cy="2857500"/>
          </a:xfrm>
          <a:prstGeom prst="straightConnector1">
            <a:avLst/>
          </a:prstGeom>
          <a:noFill/>
          <a:ln w="38100" algn="ctr">
            <a:solidFill>
              <a:srgbClr val="FF0000"/>
            </a:solidFill>
            <a:round/>
            <a:headEnd/>
            <a:tailEnd type="arrow" w="med" len="med"/>
          </a:ln>
        </p:spPr>
      </p:cxnSp>
      <p:sp>
        <p:nvSpPr>
          <p:cNvPr id="398346" name="TextBox 8"/>
          <p:cNvSpPr txBox="1">
            <a:spLocks noChangeArrowheads="1"/>
          </p:cNvSpPr>
          <p:nvPr/>
        </p:nvSpPr>
        <p:spPr bwMode="auto">
          <a:xfrm>
            <a:off x="7077075" y="2486025"/>
            <a:ext cx="1339850" cy="366713"/>
          </a:xfrm>
          <a:prstGeom prst="rect">
            <a:avLst/>
          </a:prstGeom>
          <a:noFill/>
          <a:ln w="9525">
            <a:noFill/>
            <a:miter lim="800000"/>
            <a:headEnd/>
            <a:tailEnd/>
          </a:ln>
        </p:spPr>
        <p:txBody>
          <a:bodyPr wrap="none">
            <a:spAutoFit/>
          </a:bodyPr>
          <a:lstStyle/>
          <a:p>
            <a:r>
              <a:rPr lang="en-US"/>
              <a:t>CHANGES</a:t>
            </a:r>
          </a:p>
        </p:txBody>
      </p:sp>
      <p:sp>
        <p:nvSpPr>
          <p:cNvPr id="398347" name="TextBox 8"/>
          <p:cNvSpPr txBox="1">
            <a:spLocks noChangeArrowheads="1"/>
          </p:cNvSpPr>
          <p:nvPr/>
        </p:nvSpPr>
        <p:spPr bwMode="auto">
          <a:xfrm>
            <a:off x="2438400" y="1066800"/>
            <a:ext cx="765175" cy="369888"/>
          </a:xfrm>
          <a:prstGeom prst="rect">
            <a:avLst/>
          </a:prstGeom>
          <a:noFill/>
          <a:ln w="9525">
            <a:noFill/>
            <a:miter lim="800000"/>
            <a:headEnd/>
            <a:tailEnd/>
          </a:ln>
        </p:spPr>
        <p:txBody>
          <a:bodyPr wrap="none">
            <a:spAutoFit/>
          </a:bodyPr>
          <a:lstStyle/>
          <a:p>
            <a:r>
              <a:rPr lang="en-US"/>
              <a:t>DATA</a:t>
            </a:r>
          </a:p>
        </p:txBody>
      </p:sp>
      <p:sp>
        <p:nvSpPr>
          <p:cNvPr id="398348" name="TextBox 8"/>
          <p:cNvSpPr txBox="1">
            <a:spLocks noChangeArrowheads="1"/>
          </p:cNvSpPr>
          <p:nvPr/>
        </p:nvSpPr>
        <p:spPr bwMode="auto">
          <a:xfrm>
            <a:off x="785813" y="5757863"/>
            <a:ext cx="1527175" cy="368300"/>
          </a:xfrm>
          <a:prstGeom prst="rect">
            <a:avLst/>
          </a:prstGeom>
          <a:noFill/>
          <a:ln w="9525">
            <a:noFill/>
            <a:miter lim="800000"/>
            <a:headEnd/>
            <a:tailEnd/>
          </a:ln>
        </p:spPr>
        <p:txBody>
          <a:bodyPr wrap="none">
            <a:spAutoFit/>
          </a:bodyPr>
          <a:lstStyle/>
          <a:p>
            <a:r>
              <a:rPr lang="en-US"/>
              <a:t>OPERATION</a:t>
            </a:r>
          </a:p>
        </p:txBody>
      </p:sp>
      <p:sp>
        <p:nvSpPr>
          <p:cNvPr id="1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75</a:t>
            </a:fld>
            <a:endParaRPr lang="en-US" dirty="0"/>
          </a:p>
        </p:txBody>
      </p:sp>
    </p:spTree>
    <p:extLst>
      <p:ext uri="{BB962C8B-B14F-4D97-AF65-F5344CB8AC3E}">
        <p14:creationId xmlns:p14="http://schemas.microsoft.com/office/powerpoint/2010/main" val="1438696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en-US" dirty="0"/>
              <a:t>Landscape of Applications</a:t>
            </a:r>
            <a:endParaRPr lang="lt-LT" dirty="0"/>
          </a:p>
        </p:txBody>
      </p:sp>
      <p:sp>
        <p:nvSpPr>
          <p:cNvPr id="16387" name="Rectangle 3"/>
          <p:cNvSpPr>
            <a:spLocks noGrp="1" noChangeArrowheads="1"/>
          </p:cNvSpPr>
          <p:nvPr>
            <p:ph idx="1"/>
          </p:nvPr>
        </p:nvSpPr>
        <p:spPr/>
        <p:txBody>
          <a:bodyPr/>
          <a:lstStyle/>
          <a:p>
            <a:pPr marL="0" indent="0" algn="ctr">
              <a:lnSpc>
                <a:spcPct val="90000"/>
              </a:lnSpc>
              <a:spcBef>
                <a:spcPts val="800"/>
              </a:spcBef>
              <a:spcAft>
                <a:spcPts val="400"/>
              </a:spcAft>
              <a:buFont typeface="Wingdings" pitchFamily="2" charset="2"/>
              <a:buNone/>
              <a:defRPr/>
            </a:pPr>
            <a:endParaRPr lang="en-US" sz="2200" i="1" spc="-100" dirty="0">
              <a:solidFill>
                <a:srgbClr val="0070C0"/>
              </a:solidFill>
              <a:latin typeface="Lucida Sans Unicode" pitchFamily="34" charset="0"/>
              <a:ea typeface="ＭＳ Ｐゴシック" pitchFamily="34" charset="-128"/>
              <a:cs typeface="Lucida Sans Unicode" pitchFamily="34" charset="0"/>
            </a:endParaRPr>
          </a:p>
          <a:p>
            <a:pPr marL="0" indent="0">
              <a:lnSpc>
                <a:spcPct val="90000"/>
              </a:lnSpc>
              <a:spcBef>
                <a:spcPts val="800"/>
              </a:spcBef>
              <a:spcAft>
                <a:spcPts val="400"/>
              </a:spcAft>
              <a:buFont typeface="Wingdings" pitchFamily="2" charset="2"/>
              <a:buNone/>
              <a:defRPr/>
            </a:pPr>
            <a:endParaRPr lang="en-US" sz="2200" i="1" spc="-100" dirty="0">
              <a:solidFill>
                <a:srgbClr val="0070C0"/>
              </a:solidFill>
              <a:latin typeface="Lucida Sans Unicode" pitchFamily="34" charset="0"/>
              <a:ea typeface="ＭＳ Ｐゴシック" pitchFamily="34" charset="-128"/>
              <a:cs typeface="Lucida Sans Unicode" pitchFamily="34" charset="0"/>
            </a:endParaRPr>
          </a:p>
        </p:txBody>
      </p:sp>
      <p:graphicFrame>
        <p:nvGraphicFramePr>
          <p:cNvPr id="226348" name="Group 44"/>
          <p:cNvGraphicFramePr>
            <a:graphicFrameLocks noGrp="1"/>
          </p:cNvGraphicFramePr>
          <p:nvPr>
            <p:extLst>
              <p:ext uri="{D42A27DB-BD31-4B8C-83A1-F6EECF244321}">
                <p14:modId xmlns:p14="http://schemas.microsoft.com/office/powerpoint/2010/main" val="2619743422"/>
              </p:ext>
            </p:extLst>
          </p:nvPr>
        </p:nvGraphicFramePr>
        <p:xfrm>
          <a:off x="554038" y="980728"/>
          <a:ext cx="8208962" cy="5232375"/>
        </p:xfrm>
        <a:graphic>
          <a:graphicData uri="http://schemas.openxmlformats.org/drawingml/2006/table">
            <a:tbl>
              <a:tblPr/>
              <a:tblGrid>
                <a:gridCol w="2016125">
                  <a:extLst>
                    <a:ext uri="{9D8B030D-6E8A-4147-A177-3AD203B41FA5}">
                      <a16:colId xmlns:a16="http://schemas.microsoft.com/office/drawing/2014/main" val="20000"/>
                    </a:ext>
                  </a:extLst>
                </a:gridCol>
                <a:gridCol w="1655762">
                  <a:extLst>
                    <a:ext uri="{9D8B030D-6E8A-4147-A177-3AD203B41FA5}">
                      <a16:colId xmlns:a16="http://schemas.microsoft.com/office/drawing/2014/main" val="20001"/>
                    </a:ext>
                  </a:extLst>
                </a:gridCol>
                <a:gridCol w="1873250">
                  <a:extLst>
                    <a:ext uri="{9D8B030D-6E8A-4147-A177-3AD203B41FA5}">
                      <a16:colId xmlns:a16="http://schemas.microsoft.com/office/drawing/2014/main" val="20002"/>
                    </a:ext>
                  </a:extLst>
                </a:gridCol>
                <a:gridCol w="1366838">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tblGrid>
              <a:tr h="660400">
                <a:tc>
                  <a:txBody>
                    <a:bodyPr/>
                    <a:lstStyle/>
                    <a:p>
                      <a:pPr marL="0" marR="0" lvl="0" indent="0" algn="r" defTabSz="914400" rtl="0" eaLnBrk="1" fontAlgn="base" latinLnBrk="0" hangingPunct="1">
                        <a:lnSpc>
                          <a:spcPct val="115000"/>
                        </a:lnSpc>
                        <a:spcBef>
                          <a:spcPct val="0"/>
                        </a:spcBef>
                        <a:spcAft>
                          <a:spcPct val="0"/>
                        </a:spcAft>
                        <a:buClrTx/>
                        <a:buSzTx/>
                        <a:buFontTx/>
                        <a:buNone/>
                        <a:tabLst/>
                      </a:pPr>
                      <a:r>
                        <a:rPr kumimoji="0" lang="en-US" sz="1600" b="1" i="1" u="none" strike="noStrike" cap="none" normalizeH="0" baseline="0" dirty="0">
                          <a:ln>
                            <a:noFill/>
                          </a:ln>
                          <a:solidFill>
                            <a:schemeClr val="bg1"/>
                          </a:solidFill>
                          <a:effectLst/>
                          <a:latin typeface="Calibri" pitchFamily="34" charset="0"/>
                          <a:ea typeface="ＭＳ Ｐゴシック" pitchFamily="34" charset="-128"/>
                          <a:cs typeface="Calibri" pitchFamily="34" charset="0"/>
                        </a:rPr>
                        <a:t>Types of apps</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1" u="none" strike="noStrike" cap="none" normalizeH="0" baseline="0" dirty="0">
                          <a:ln>
                            <a:noFill/>
                          </a:ln>
                          <a:solidFill>
                            <a:schemeClr val="bg1"/>
                          </a:solidFill>
                          <a:effectLst/>
                          <a:latin typeface="Calibri" pitchFamily="34" charset="0"/>
                          <a:ea typeface="ＭＳ Ｐゴシック" pitchFamily="34" charset="-128"/>
                          <a:cs typeface="Calibri" pitchFamily="34" charset="0"/>
                        </a:rPr>
                        <a:t>Industries</a:t>
                      </a:r>
                      <a:endParaRPr kumimoji="0" lang="en-US" sz="1600" b="1" i="0" u="none" strike="noStrike" cap="none" normalizeH="0" baseline="0" dirty="0">
                        <a:ln>
                          <a:noFill/>
                        </a:ln>
                        <a:solidFill>
                          <a:schemeClr val="bg1"/>
                        </a:solidFill>
                        <a:effectLst/>
                        <a:latin typeface="Calibri" pitchFamily="34" charset="0"/>
                        <a:ea typeface="ＭＳ Ｐゴシック" pitchFamily="34" charset="-128"/>
                        <a:cs typeface="Calibri"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Monitoring/</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control</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Personal assistance/</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personalization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Management and planning</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Ubiquitous applications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extLst>
                  <a:ext uri="{0D108BD9-81ED-4DB2-BD59-A6C34878D82A}">
                    <a16:rowId xmlns:a16="http://schemas.microsoft.com/office/drawing/2014/main" val="10000"/>
                  </a:ext>
                </a:extLst>
              </a:tr>
              <a:tr h="113980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Security, Police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Fraud, insider trading, or adversary actions detection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Crime volume prediction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err="1">
                          <a:ln>
                            <a:noFill/>
                          </a:ln>
                          <a:solidFill>
                            <a:srgbClr val="000000"/>
                          </a:solidFill>
                          <a:effectLst/>
                          <a:latin typeface="Calibri" pitchFamily="34" charset="0"/>
                          <a:ea typeface="Calibri" pitchFamily="34" charset="0"/>
                          <a:cs typeface="Times New Roman" pitchFamily="18" charset="0"/>
                        </a:rPr>
                        <a:t>Authentica-tion</a:t>
                      </a: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 Intrusion detection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1670050">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Finance, Banking, Telecom, Credit Scoring, Insurance, Direct Marketing, Retail, Advertising, e-Commerce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Monitoring &amp; management of customer segments,</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bankruptcy prediction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Product or service recommendation, including complimentary</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Demand prediction, response rate prediction, budget planning</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Location based services,</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related ads, mobile apps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1762125">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Education (higher, professional, children, e-Learning)  Entertainment, Media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Gaming the system,</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Drop out prediction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Music, VOD, movie, learning object recommendation, adaptive news access, personalized search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Player-centered game design, learner-centered education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Virtual reality, simulations</a:t>
                      </a:r>
                    </a:p>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bl>
          </a:graphicData>
        </a:graphic>
      </p:graphicFrame>
      <p:sp>
        <p:nvSpPr>
          <p:cNvPr id="1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76</a:t>
            </a:fld>
            <a:endParaRPr lang="en-US" dirty="0"/>
          </a:p>
        </p:txBody>
      </p:sp>
    </p:spTree>
    <p:extLst>
      <p:ext uri="{BB962C8B-B14F-4D97-AF65-F5344CB8AC3E}">
        <p14:creationId xmlns:p14="http://schemas.microsoft.com/office/powerpoint/2010/main" val="17247442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512" y="116632"/>
            <a:ext cx="8856984" cy="11521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pic>
        <p:nvPicPr>
          <p:cNvPr id="362503" name="Picture 7" descr="categorization5"/>
          <p:cNvPicPr>
            <a:picLocks noChangeAspect="1" noChangeArrowheads="1"/>
          </p:cNvPicPr>
          <p:nvPr/>
        </p:nvPicPr>
        <p:blipFill>
          <a:blip r:embed="rId3" cstate="print"/>
          <a:srcRect/>
          <a:stretch>
            <a:fillRect/>
          </a:stretch>
        </p:blipFill>
        <p:spPr bwMode="auto">
          <a:xfrm>
            <a:off x="381000" y="381000"/>
            <a:ext cx="8110538" cy="6084887"/>
          </a:xfrm>
          <a:prstGeom prst="rect">
            <a:avLst/>
          </a:prstGeom>
          <a:noFill/>
        </p:spPr>
      </p:pic>
      <p:sp>
        <p:nvSpPr>
          <p:cNvPr id="1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77</a:t>
            </a:fld>
            <a:endParaRPr lang="en-US" dirty="0"/>
          </a:p>
        </p:txBody>
      </p:sp>
    </p:spTree>
    <p:extLst>
      <p:ext uri="{BB962C8B-B14F-4D97-AF65-F5344CB8AC3E}">
        <p14:creationId xmlns:p14="http://schemas.microsoft.com/office/powerpoint/2010/main" val="3665193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r>
              <a:rPr lang="lt-LT" dirty="0"/>
              <a:t>Properties</a:t>
            </a:r>
            <a:r>
              <a:rPr lang="en-US" dirty="0"/>
              <a:t> of Applications</a:t>
            </a:r>
            <a:endParaRPr lang="lt-LT" dirty="0"/>
          </a:p>
        </p:txBody>
      </p:sp>
      <p:sp>
        <p:nvSpPr>
          <p:cNvPr id="16387" name="Rectangle 3"/>
          <p:cNvSpPr>
            <a:spLocks noGrp="1" noChangeArrowheads="1"/>
          </p:cNvSpPr>
          <p:nvPr>
            <p:ph idx="1"/>
          </p:nvPr>
        </p:nvSpPr>
        <p:spPr/>
        <p:txBody>
          <a:bodyPr/>
          <a:lstStyle/>
          <a:p>
            <a:pPr marL="0" indent="0" algn="ctr">
              <a:lnSpc>
                <a:spcPct val="90000"/>
              </a:lnSpc>
              <a:spcBef>
                <a:spcPts val="800"/>
              </a:spcBef>
              <a:spcAft>
                <a:spcPts val="400"/>
              </a:spcAft>
              <a:buFont typeface="Wingdings" pitchFamily="2" charset="2"/>
              <a:buNone/>
              <a:defRPr/>
            </a:pPr>
            <a:endParaRPr lang="en-US" sz="2200" i="1" spc="-100" dirty="0">
              <a:solidFill>
                <a:srgbClr val="0070C0"/>
              </a:solidFill>
              <a:latin typeface="Lucida Sans Unicode" pitchFamily="34" charset="0"/>
              <a:ea typeface="ＭＳ Ｐゴシック" pitchFamily="34" charset="-128"/>
              <a:cs typeface="Lucida Sans Unicode" pitchFamily="34" charset="0"/>
            </a:endParaRPr>
          </a:p>
          <a:p>
            <a:pPr marL="0" indent="0">
              <a:lnSpc>
                <a:spcPct val="90000"/>
              </a:lnSpc>
              <a:spcBef>
                <a:spcPts val="800"/>
              </a:spcBef>
              <a:spcAft>
                <a:spcPts val="400"/>
              </a:spcAft>
              <a:buFont typeface="Wingdings" pitchFamily="2" charset="2"/>
              <a:buNone/>
              <a:defRPr/>
            </a:pPr>
            <a:endParaRPr lang="en-US" sz="2200" i="1" spc="-100" dirty="0">
              <a:solidFill>
                <a:srgbClr val="0070C0"/>
              </a:solidFill>
              <a:latin typeface="Lucida Sans Unicode" pitchFamily="34" charset="0"/>
              <a:ea typeface="ＭＳ Ｐゴシック" pitchFamily="34" charset="-128"/>
              <a:cs typeface="Lucida Sans Unicode" pitchFamily="34" charset="0"/>
            </a:endParaRPr>
          </a:p>
        </p:txBody>
      </p:sp>
      <p:graphicFrame>
        <p:nvGraphicFramePr>
          <p:cNvPr id="460859" name="Group 59"/>
          <p:cNvGraphicFramePr>
            <a:graphicFrameLocks noGrp="1"/>
          </p:cNvGraphicFramePr>
          <p:nvPr>
            <p:extLst>
              <p:ext uri="{D42A27DB-BD31-4B8C-83A1-F6EECF244321}">
                <p14:modId xmlns:p14="http://schemas.microsoft.com/office/powerpoint/2010/main" val="2678434191"/>
              </p:ext>
            </p:extLst>
          </p:nvPr>
        </p:nvGraphicFramePr>
        <p:xfrm>
          <a:off x="467544" y="1003001"/>
          <a:ext cx="8208962" cy="5282780"/>
        </p:xfrm>
        <a:graphic>
          <a:graphicData uri="http://schemas.openxmlformats.org/drawingml/2006/table">
            <a:tbl>
              <a:tblPr/>
              <a:tblGrid>
                <a:gridCol w="1727200">
                  <a:extLst>
                    <a:ext uri="{9D8B030D-6E8A-4147-A177-3AD203B41FA5}">
                      <a16:colId xmlns:a16="http://schemas.microsoft.com/office/drawing/2014/main" val="20000"/>
                    </a:ext>
                  </a:extLst>
                </a:gridCol>
                <a:gridCol w="1512887">
                  <a:extLst>
                    <a:ext uri="{9D8B030D-6E8A-4147-A177-3AD203B41FA5}">
                      <a16:colId xmlns:a16="http://schemas.microsoft.com/office/drawing/2014/main" val="20001"/>
                    </a:ext>
                  </a:extLst>
                </a:gridCol>
                <a:gridCol w="1943100">
                  <a:extLst>
                    <a:ext uri="{9D8B030D-6E8A-4147-A177-3AD203B41FA5}">
                      <a16:colId xmlns:a16="http://schemas.microsoft.com/office/drawing/2014/main" val="20002"/>
                    </a:ext>
                  </a:extLst>
                </a:gridCol>
                <a:gridCol w="1728788">
                  <a:extLst>
                    <a:ext uri="{9D8B030D-6E8A-4147-A177-3AD203B41FA5}">
                      <a16:colId xmlns:a16="http://schemas.microsoft.com/office/drawing/2014/main" val="20003"/>
                    </a:ext>
                  </a:extLst>
                </a:gridCol>
                <a:gridCol w="1296987">
                  <a:extLst>
                    <a:ext uri="{9D8B030D-6E8A-4147-A177-3AD203B41FA5}">
                      <a16:colId xmlns:a16="http://schemas.microsoft.com/office/drawing/2014/main" val="20004"/>
                    </a:ext>
                  </a:extLst>
                </a:gridCol>
              </a:tblGrid>
              <a:tr h="638175">
                <a:tc>
                  <a:txBody>
                    <a:bodyPr/>
                    <a:lstStyle/>
                    <a:p>
                      <a:pPr marL="0" marR="0" lvl="0" indent="0" algn="r" defTabSz="914400" rtl="0" eaLnBrk="1" fontAlgn="base" latinLnBrk="0" hangingPunct="1">
                        <a:lnSpc>
                          <a:spcPct val="115000"/>
                        </a:lnSpc>
                        <a:spcBef>
                          <a:spcPct val="0"/>
                        </a:spcBef>
                        <a:spcAft>
                          <a:spcPct val="0"/>
                        </a:spcAft>
                        <a:buClrTx/>
                        <a:buSzTx/>
                        <a:buFontTx/>
                        <a:buNone/>
                        <a:tabLst/>
                      </a:pPr>
                      <a:endParaRPr kumimoji="0" lang="en-US" sz="1600" b="1" i="1" u="none" strike="noStrike" cap="none" normalizeH="0" baseline="0" dirty="0">
                        <a:ln>
                          <a:noFill/>
                        </a:ln>
                        <a:solidFill>
                          <a:schemeClr val="bg1"/>
                        </a:solidFill>
                        <a:effectLst/>
                        <a:latin typeface="Calibri" pitchFamily="34" charset="0"/>
                        <a:ea typeface="ＭＳ Ｐゴシック" pitchFamily="34" charset="-128"/>
                        <a:cs typeface="Calibri" pitchFamily="34" charset="0"/>
                      </a:endParaRPr>
                    </a:p>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600" b="1" i="0" u="none" strike="noStrike" cap="none" normalizeH="0" baseline="0" dirty="0">
                        <a:ln>
                          <a:noFill/>
                        </a:ln>
                        <a:solidFill>
                          <a:schemeClr val="bg1"/>
                        </a:solidFill>
                        <a:effectLst/>
                        <a:latin typeface="Calibri" pitchFamily="34" charset="0"/>
                        <a:ea typeface="ＭＳ Ｐゴシック" pitchFamily="34" charset="-128"/>
                        <a:cs typeface="Calibri" pitchFamily="34"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Monitoring/</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control</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Personal assistance/</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personalization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Management and planning</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1" i="0" u="none" strike="noStrike" cap="none" normalizeH="0" baseline="0">
                          <a:ln>
                            <a:noFill/>
                          </a:ln>
                          <a:solidFill>
                            <a:srgbClr val="FFFFFF"/>
                          </a:solidFill>
                          <a:effectLst/>
                          <a:latin typeface="Calibri" pitchFamily="34" charset="0"/>
                          <a:cs typeface="Arial" pitchFamily="34" charset="0"/>
                        </a:rPr>
                        <a:t>Ubiquitous applications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7575D1"/>
                    </a:solidFill>
                  </a:tcPr>
                </a:tc>
                <a:extLst>
                  <a:ext uri="{0D108BD9-81ED-4DB2-BD59-A6C34878D82A}">
                    <a16:rowId xmlns:a16="http://schemas.microsoft.com/office/drawing/2014/main" val="10000"/>
                  </a:ext>
                </a:extLst>
              </a:tr>
              <a:tr h="1984375">
                <a:tc>
                  <a:txBody>
                    <a:bodyPr/>
                    <a:lstStyle/>
                    <a:p>
                      <a:pPr marL="0" marR="0" lvl="0" indent="0" algn="r" defTabSz="914400" rtl="0" eaLnBrk="1" fontAlgn="base" latinLnBrk="0" hangingPunct="1">
                        <a:lnSpc>
                          <a:spcPct val="115000"/>
                        </a:lnSpc>
                        <a:spcBef>
                          <a:spcPct val="0"/>
                        </a:spcBef>
                        <a:spcAft>
                          <a:spcPct val="0"/>
                        </a:spcAft>
                        <a:buClrTx/>
                        <a:buSzTx/>
                        <a:buFontTx/>
                        <a:buNone/>
                        <a:tabLst/>
                      </a:pPr>
                      <a:r>
                        <a:rPr kumimoji="0" lang="lt-LT" sz="1600" b="1" i="0" u="none" strike="noStrike" cap="none" normalizeH="0" baseline="0" dirty="0">
                          <a:ln>
                            <a:noFill/>
                          </a:ln>
                          <a:solidFill>
                            <a:srgbClr val="000000"/>
                          </a:solidFill>
                          <a:effectLst/>
                          <a:latin typeface="Calibri" pitchFamily="34" charset="0"/>
                          <a:cs typeface="Times New Roman" pitchFamily="18" charset="0"/>
                        </a:rPr>
                        <a:t>DATA</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Task</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Input data</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Incoming</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Volume</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Multiple scans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Missing values</a:t>
                      </a:r>
                      <a:endParaRPr kumimoji="0" lang="en-US" sz="1600" b="0" i="0" u="none" strike="noStrike" cap="none" normalizeH="0" baseline="0" dirty="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detection</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relational</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batches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high</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no</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random</a:t>
                      </a:r>
                      <a:endParaRPr kumimoji="0" lang="en-US" sz="1600" b="0" i="0" u="none" strike="noStrike" cap="none" normalizeH="0" baseline="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ranking</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relational</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stream</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moderate</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no</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unlikely</a:t>
                      </a:r>
                      <a:endParaRPr kumimoji="0" lang="en-US" sz="1600" b="0" i="0" u="none" strike="noStrike" cap="none" normalizeH="0" baseline="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dirty="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prediction</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time series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stream, iterations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moderate</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yes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systemtic</a:t>
                      </a:r>
                      <a:endParaRPr kumimoji="0" lang="en-US" sz="1600" b="0" i="0" u="none" strike="noStrike" cap="none" normalizeH="0" baseline="0" dirty="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err="1">
                          <a:ln>
                            <a:noFill/>
                          </a:ln>
                          <a:solidFill>
                            <a:srgbClr val="000000"/>
                          </a:solidFill>
                          <a:effectLst/>
                          <a:latin typeface="Calibri" pitchFamily="34" charset="0"/>
                          <a:ea typeface="Calibri" pitchFamily="34" charset="0"/>
                          <a:cs typeface="Times New Roman" pitchFamily="18" charset="0"/>
                        </a:rPr>
                        <a:t>Authentica-tion</a:t>
                      </a: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 Intrusion detection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1531641">
                <a:tc>
                  <a:txBody>
                    <a:bodyPr/>
                    <a:lstStyle/>
                    <a:p>
                      <a:pPr marL="0" marR="0" lvl="0" indent="0" algn="r" defTabSz="914400" rtl="0" eaLnBrk="1" fontAlgn="base" latinLnBrk="0" hangingPunct="1">
                        <a:lnSpc>
                          <a:spcPct val="115000"/>
                        </a:lnSpc>
                        <a:spcBef>
                          <a:spcPct val="0"/>
                        </a:spcBef>
                        <a:spcAft>
                          <a:spcPct val="0"/>
                        </a:spcAft>
                        <a:buClrTx/>
                        <a:buSzTx/>
                        <a:buFontTx/>
                        <a:buNone/>
                        <a:tabLst/>
                      </a:pPr>
                      <a:r>
                        <a:rPr kumimoji="0" lang="lt-LT" sz="1600" b="1" i="0" u="none" strike="noStrike" cap="none" normalizeH="0" baseline="0">
                          <a:ln>
                            <a:noFill/>
                          </a:ln>
                          <a:solidFill>
                            <a:srgbClr val="000000"/>
                          </a:solidFill>
                          <a:effectLst/>
                          <a:latin typeface="Calibri" pitchFamily="34" charset="0"/>
                          <a:cs typeface="Times New Roman" pitchFamily="18" charset="0"/>
                        </a:rPr>
                        <a:t>CHANGE</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Change source</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Change type</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Expectations</a:t>
                      </a:r>
                      <a:endParaRPr kumimoji="0" lang="en-US" sz="1600" b="0" i="0" u="none" strike="noStrike" cap="none" normalizeH="0" baseline="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adversary</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sudden</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unpredictable</a:t>
                      </a:r>
                      <a:endParaRPr kumimoji="0" lang="en-US" sz="1600" b="0" i="0" u="none" strike="noStrike" cap="none" normalizeH="0" baseline="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preferences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gradual, incremental</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unpredictable</a:t>
                      </a:r>
                      <a:endParaRPr kumimoji="0" lang="en-US" sz="1600" b="0" i="0" u="none" strike="noStrike" cap="none" normalizeH="0" baseline="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Demand prediction, response rate prediction, budget planning</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Location based services,</a:t>
                      </a:r>
                    </a:p>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related ads, mobile apps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1128589">
                <a:tc>
                  <a:txBody>
                    <a:bodyPr/>
                    <a:lstStyle/>
                    <a:p>
                      <a:pPr marL="0" marR="0" lvl="0" indent="0" algn="r" defTabSz="914400" rtl="0" eaLnBrk="1" fontAlgn="base" latinLnBrk="0" hangingPunct="1">
                        <a:lnSpc>
                          <a:spcPct val="115000"/>
                        </a:lnSpc>
                        <a:spcBef>
                          <a:spcPct val="0"/>
                        </a:spcBef>
                        <a:spcAft>
                          <a:spcPct val="0"/>
                        </a:spcAft>
                        <a:buClrTx/>
                        <a:buSzTx/>
                        <a:buFontTx/>
                        <a:buNone/>
                        <a:tabLst/>
                      </a:pPr>
                      <a:r>
                        <a:rPr kumimoji="0" lang="lt-LT" sz="1600" b="1" i="0" u="none" strike="noStrike" cap="none" normalizeH="0" baseline="0" dirty="0">
                          <a:ln>
                            <a:noFill/>
                          </a:ln>
                          <a:solidFill>
                            <a:srgbClr val="000000"/>
                          </a:solidFill>
                          <a:effectLst/>
                          <a:latin typeface="Calibri" pitchFamily="34" charset="0"/>
                          <a:cs typeface="Times New Roman" pitchFamily="18" charset="0"/>
                        </a:rPr>
                        <a:t>OPERATION</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Label speed</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Costs of mistakes</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Ground labels</a:t>
                      </a: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fixed lag</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unbalanced</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a:ln>
                            <a:noFill/>
                          </a:ln>
                          <a:solidFill>
                            <a:srgbClr val="000000"/>
                          </a:solidFill>
                          <a:effectLst/>
                          <a:latin typeface="Calibri" pitchFamily="34" charset="0"/>
                          <a:cs typeface="Times New Roman" pitchFamily="18" charset="0"/>
                        </a:rPr>
                        <a:t>hard</a:t>
                      </a:r>
                      <a:endParaRPr kumimoji="0" lang="en-US" sz="1600" b="0" i="0" u="none" strike="noStrike" cap="none" normalizeH="0" baseline="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endParaRPr kumimoji="0" lang="lt-LT" sz="1600" b="0" i="0" u="none" strike="noStrike" cap="none" normalizeH="0" baseline="0" dirty="0">
                        <a:ln>
                          <a:noFill/>
                        </a:ln>
                        <a:solidFill>
                          <a:srgbClr val="000000"/>
                        </a:solidFill>
                        <a:effectLst/>
                        <a:latin typeface="Calibri" pitchFamily="34" charset="0"/>
                        <a:cs typeface="Times New Roman" pitchFamily="18" charset="0"/>
                      </a:endParaRP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on demand</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balnced</a:t>
                      </a:r>
                    </a:p>
                    <a:p>
                      <a:pPr marL="0" marR="0" lvl="0" indent="0" algn="l" defTabSz="914400" rtl="0" eaLnBrk="1" fontAlgn="base" latinLnBrk="0" hangingPunct="1">
                        <a:lnSpc>
                          <a:spcPct val="115000"/>
                        </a:lnSpc>
                        <a:spcBef>
                          <a:spcPct val="0"/>
                        </a:spcBef>
                        <a:spcAft>
                          <a:spcPct val="0"/>
                        </a:spcAft>
                        <a:buClrTx/>
                        <a:buSzTx/>
                        <a:buFontTx/>
                        <a:buNone/>
                        <a:tabLst/>
                      </a:pPr>
                      <a:r>
                        <a:rPr kumimoji="0" lang="lt-LT" sz="1600" b="0" i="0" u="none" strike="noStrike" cap="none" normalizeH="0" baseline="0" dirty="0">
                          <a:ln>
                            <a:noFill/>
                          </a:ln>
                          <a:solidFill>
                            <a:srgbClr val="000000"/>
                          </a:solidFill>
                          <a:effectLst/>
                          <a:latin typeface="Calibri" pitchFamily="34" charset="0"/>
                          <a:cs typeface="Times New Roman" pitchFamily="18" charset="0"/>
                        </a:rPr>
                        <a:t>soft</a:t>
                      </a:r>
                      <a:endParaRPr kumimoji="0" lang="en-US" sz="1600" b="0" i="0" u="none" strike="noStrike" cap="none" normalizeH="0" baseline="0" dirty="0">
                        <a:ln>
                          <a:noFill/>
                        </a:ln>
                        <a:solidFill>
                          <a:srgbClr val="000000"/>
                        </a:solidFill>
                        <a:effectLst/>
                        <a:latin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a:ln>
                            <a:noFill/>
                          </a:ln>
                          <a:solidFill>
                            <a:srgbClr val="000000"/>
                          </a:solidFill>
                          <a:effectLst/>
                          <a:latin typeface="Calibri" pitchFamily="34" charset="0"/>
                          <a:ea typeface="Calibri" pitchFamily="34" charset="0"/>
                          <a:cs typeface="Times New Roman" pitchFamily="18" charset="0"/>
                        </a:rPr>
                        <a:t>Player-centered game design, learner-centered education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tc>
                  <a:txBody>
                    <a:bodyPr/>
                    <a:lstStyle/>
                    <a:p>
                      <a:pPr marL="0" marR="0" lvl="0" indent="0" algn="l" defTabSz="914400" rtl="0" eaLnBrk="1" fontAlgn="base" latinLnBrk="0" hangingPunct="1">
                        <a:lnSpc>
                          <a:spcPct val="115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rPr>
                        <a:t>Virtual reality, simulations</a:t>
                      </a:r>
                    </a:p>
                    <a:p>
                      <a:pPr marL="0" marR="0" lvl="0" indent="0" algn="l" defTabSz="914400" rtl="0" eaLnBrk="1" fontAlgn="base" latinLnBrk="0" hangingPunct="1">
                        <a:lnSpc>
                          <a:spcPct val="115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Calibri" pitchFamily="34" charset="0"/>
                        <a:ea typeface="Calibri" pitchFamily="34"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bl>
          </a:graphicData>
        </a:graphic>
      </p:graphicFrame>
      <p:sp>
        <p:nvSpPr>
          <p:cNvPr id="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78</a:t>
            </a:fld>
            <a:endParaRPr lang="en-US" dirty="0"/>
          </a:p>
        </p:txBody>
      </p:sp>
    </p:spTree>
    <p:extLst>
      <p:ext uri="{BB962C8B-B14F-4D97-AF65-F5344CB8AC3E}">
        <p14:creationId xmlns:p14="http://schemas.microsoft.com/office/powerpoint/2010/main" val="36503804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7812360" y="2420888"/>
            <a:ext cx="1295400" cy="1727200"/>
          </a:xfrm>
          <a:prstGeom prst="rect">
            <a:avLst/>
          </a:prstGeom>
        </p:spPr>
      </p:pic>
      <p:sp>
        <p:nvSpPr>
          <p:cNvPr id="2" name="Title 1"/>
          <p:cNvSpPr>
            <a:spLocks noGrp="1"/>
          </p:cNvSpPr>
          <p:nvPr>
            <p:ph type="title"/>
          </p:nvPr>
        </p:nvSpPr>
        <p:spPr/>
        <p:txBody>
          <a:bodyPr/>
          <a:lstStyle/>
          <a:p>
            <a:r>
              <a:rPr lang="en-US" dirty="0"/>
              <a:t>Supervised Learning Tasks</a:t>
            </a:r>
          </a:p>
        </p:txBody>
      </p:sp>
      <p:sp>
        <p:nvSpPr>
          <p:cNvPr id="3" name="Content Placeholder 2"/>
          <p:cNvSpPr>
            <a:spLocks noGrp="1"/>
          </p:cNvSpPr>
          <p:nvPr>
            <p:ph idx="1"/>
          </p:nvPr>
        </p:nvSpPr>
        <p:spPr>
          <a:xfrm>
            <a:off x="457200" y="908720"/>
            <a:ext cx="8229600" cy="5135563"/>
          </a:xfrm>
        </p:spPr>
        <p:txBody>
          <a:bodyPr>
            <a:noAutofit/>
          </a:bodyPr>
          <a:lstStyle/>
          <a:p>
            <a:pPr marL="0" indent="0">
              <a:buNone/>
            </a:pPr>
            <a:r>
              <a:rPr lang="en-US" sz="2800" dirty="0"/>
              <a:t>Use some variables to predict unknown or future values of other variables (labeled data needed)</a:t>
            </a:r>
            <a:endParaRPr lang="en-US" sz="1200" dirty="0"/>
          </a:p>
          <a:p>
            <a:pPr>
              <a:spcBef>
                <a:spcPts val="0"/>
              </a:spcBef>
            </a:pPr>
            <a:r>
              <a:rPr lang="en-US" sz="2800" dirty="0">
                <a:solidFill>
                  <a:srgbClr val="800000"/>
                </a:solidFill>
              </a:rPr>
              <a:t>Classification</a:t>
            </a:r>
          </a:p>
          <a:p>
            <a:pPr lvl="1">
              <a:spcBef>
                <a:spcPts val="0"/>
              </a:spcBef>
            </a:pPr>
            <a:r>
              <a:rPr lang="en-US" sz="2400" dirty="0"/>
              <a:t>expert or novice user?</a:t>
            </a:r>
          </a:p>
          <a:p>
            <a:pPr lvl="1">
              <a:spcBef>
                <a:spcPts val="0"/>
              </a:spcBef>
            </a:pPr>
            <a:r>
              <a:rPr lang="en-US" sz="2400" dirty="0"/>
              <a:t>information need: navigational or explorative?</a:t>
            </a:r>
          </a:p>
          <a:p>
            <a:pPr>
              <a:spcBef>
                <a:spcPts val="0"/>
              </a:spcBef>
            </a:pPr>
            <a:r>
              <a:rPr lang="en-US" sz="2800" dirty="0">
                <a:solidFill>
                  <a:srgbClr val="800000"/>
                </a:solidFill>
              </a:rPr>
              <a:t>Regression</a:t>
            </a:r>
          </a:p>
          <a:p>
            <a:pPr lvl="1">
              <a:spcBef>
                <a:spcPts val="0"/>
              </a:spcBef>
            </a:pPr>
            <a:r>
              <a:rPr lang="en-US" sz="2400" dirty="0"/>
              <a:t>What score will this user give to this product? </a:t>
            </a:r>
          </a:p>
          <a:p>
            <a:pPr lvl="1">
              <a:spcBef>
                <a:spcPts val="0"/>
              </a:spcBef>
            </a:pPr>
            <a:r>
              <a:rPr lang="en-US" sz="2400" dirty="0"/>
              <a:t>How much is he ready to pay for it?</a:t>
            </a:r>
          </a:p>
          <a:p>
            <a:pPr>
              <a:spcBef>
                <a:spcPts val="0"/>
              </a:spcBef>
            </a:pPr>
            <a:r>
              <a:rPr lang="en-US" sz="2800" dirty="0">
                <a:solidFill>
                  <a:srgbClr val="800000"/>
                </a:solidFill>
              </a:rPr>
              <a:t>Ranking</a:t>
            </a:r>
            <a:r>
              <a:rPr lang="en-US" sz="2800" dirty="0"/>
              <a:t> and preference learning</a:t>
            </a:r>
          </a:p>
          <a:p>
            <a:pPr lvl="1">
              <a:spcBef>
                <a:spcPts val="0"/>
              </a:spcBef>
            </a:pPr>
            <a:r>
              <a:rPr lang="en-US" sz="2400" dirty="0"/>
              <a:t>What is more important/interesting for a user?</a:t>
            </a:r>
          </a:p>
          <a:p>
            <a:pPr>
              <a:spcBef>
                <a:spcPts val="0"/>
              </a:spcBef>
            </a:pPr>
            <a:r>
              <a:rPr lang="en-US" sz="2800" dirty="0" err="1">
                <a:solidFill>
                  <a:srgbClr val="800000"/>
                </a:solidFill>
              </a:rPr>
              <a:t>Timeseries</a:t>
            </a:r>
            <a:r>
              <a:rPr lang="en-US" sz="2800" dirty="0">
                <a:solidFill>
                  <a:srgbClr val="800000"/>
                </a:solidFill>
              </a:rPr>
              <a:t> prediction</a:t>
            </a:r>
          </a:p>
          <a:p>
            <a:pPr lvl="1">
              <a:spcBef>
                <a:spcPts val="0"/>
              </a:spcBef>
            </a:pPr>
            <a:r>
              <a:rPr lang="en-US" sz="2400" dirty="0"/>
              <a:t>What would be CTR for </a:t>
            </a:r>
            <a:br>
              <a:rPr lang="en-US" sz="2400" dirty="0"/>
            </a:br>
            <a:r>
              <a:rPr lang="en-US" sz="2400" dirty="0"/>
              <a:t>a news item next day?</a:t>
            </a:r>
          </a:p>
          <a:p>
            <a:pPr lvl="1"/>
            <a:endParaRPr lang="en-US" dirty="0"/>
          </a:p>
        </p:txBody>
      </p:sp>
      <p:pic>
        <p:nvPicPr>
          <p:cNvPr id="8" name="Picture 7"/>
          <p:cNvPicPr>
            <a:picLocks noChangeAspect="1"/>
          </p:cNvPicPr>
          <p:nvPr/>
        </p:nvPicPr>
        <p:blipFill>
          <a:blip r:embed="rId4"/>
          <a:stretch>
            <a:fillRect/>
          </a:stretch>
        </p:blipFill>
        <p:spPr>
          <a:xfrm>
            <a:off x="7416824" y="4178168"/>
            <a:ext cx="1619672" cy="907016"/>
          </a:xfrm>
          <a:prstGeom prst="rect">
            <a:avLst/>
          </a:prstGeom>
        </p:spPr>
      </p:pic>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a:t>
            </a:fld>
            <a:endParaRPr lang="en-US" dirty="0"/>
          </a:p>
        </p:txBody>
      </p:sp>
      <p:pic>
        <p:nvPicPr>
          <p:cNvPr id="2050" name="Picture 2" descr="http://3.bp.blogspot.com/-O4NR28njoXU/UnDHqvETv0I/AAAAAAAAY7M/ehE4Nsf62Is/s1600/Fotolia_35754864_M_Exper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40552" y="2795129"/>
            <a:ext cx="822476" cy="748482"/>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s://encrypted-tbn2.gstatic.com/images?q=tbn:ANd9GcRq2HGG4Dj8iwj6K5RDRvkgsvdYAfMal7iNxZpOHEVSuvyja6Hy1w"/>
          <p:cNvPicPr>
            <a:picLocks noChangeAspect="1" noChangeArrowheads="1"/>
          </p:cNvPicPr>
          <p:nvPr/>
        </p:nvPicPr>
        <p:blipFill rotWithShape="1">
          <a:blip r:embed="rId6">
            <a:extLst>
              <a:ext uri="{28A0092B-C50C-407E-A947-70E740481C1C}">
                <a14:useLocalDpi xmlns:a14="http://schemas.microsoft.com/office/drawing/2010/main" val="0"/>
              </a:ext>
            </a:extLst>
          </a:blip>
          <a:srcRect t="670" b="8505"/>
          <a:stretch/>
        </p:blipFill>
        <p:spPr bwMode="auto">
          <a:xfrm>
            <a:off x="6084168" y="1764000"/>
            <a:ext cx="2097750" cy="8640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4" name="Picture 6" descr="http://everypageispageone.com/wp-content/uploads/2012/11/ID-10095105.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08921" y="548680"/>
            <a:ext cx="1663229" cy="1663229"/>
          </a:xfrm>
          <a:prstGeom prst="rect">
            <a:avLst/>
          </a:prstGeom>
          <a:noFill/>
          <a:extLst>
            <a:ext uri="{909E8E84-426E-40dd-AFC4-6F175D3DCCD1}">
              <a14:hiddenFill xmlns=""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857" y="5047956"/>
            <a:ext cx="4414639" cy="130905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117007"/>
      </p:ext>
    </p:extLst>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Assumed Settings in Most of Research</a:t>
            </a:r>
            <a:endParaRPr lang="nl-NL" dirty="0"/>
          </a:p>
        </p:txBody>
      </p:sp>
      <p:sp>
        <p:nvSpPr>
          <p:cNvPr id="3" name="Content Placeholder 2"/>
          <p:cNvSpPr>
            <a:spLocks noGrp="1"/>
          </p:cNvSpPr>
          <p:nvPr>
            <p:ph idx="1"/>
          </p:nvPr>
        </p:nvSpPr>
        <p:spPr>
          <a:xfrm>
            <a:off x="457200" y="1124744"/>
            <a:ext cx="8229600" cy="5001419"/>
          </a:xfrm>
        </p:spPr>
        <p:txBody>
          <a:bodyPr>
            <a:normAutofit fontScale="92500" lnSpcReduction="10000"/>
          </a:bodyPr>
          <a:lstStyle/>
          <a:p>
            <a:r>
              <a:rPr lang="en-US" dirty="0"/>
              <a:t>Change is unpredictable, typically sudden</a:t>
            </a:r>
          </a:p>
          <a:p>
            <a:r>
              <a:rPr lang="en-US" dirty="0"/>
              <a:t>True labels are available right after casting predictions for verification/relevance feedback </a:t>
            </a:r>
          </a:p>
          <a:p>
            <a:r>
              <a:rPr lang="en-US" dirty="0"/>
              <a:t>Only one type of change and for a particular reason is anticipated/monitored for</a:t>
            </a:r>
          </a:p>
          <a:p>
            <a:r>
              <a:rPr lang="en-US" dirty="0"/>
              <a:t>Only one object corresponds to a concept</a:t>
            </a:r>
          </a:p>
          <a:p>
            <a:r>
              <a:rPr lang="en-US" dirty="0"/>
              <a:t>No closed loop control</a:t>
            </a:r>
          </a:p>
          <a:p>
            <a:r>
              <a:rPr lang="en-US" dirty="0"/>
              <a:t>No bias due to adaptation</a:t>
            </a:r>
          </a:p>
          <a:p>
            <a:r>
              <a:rPr lang="en-US" dirty="0"/>
              <a:t>We can replay the history, multiple times if needed to fine-tune the parameters</a:t>
            </a:r>
          </a:p>
        </p:txBody>
      </p:sp>
      <p:sp>
        <p:nvSpPr>
          <p:cNvPr id="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79</a:t>
            </a:fld>
            <a:endParaRPr lang="en-US" dirty="0"/>
          </a:p>
        </p:txBody>
      </p:sp>
    </p:spTree>
    <p:extLst>
      <p:ext uri="{BB962C8B-B14F-4D97-AF65-F5344CB8AC3E}">
        <p14:creationId xmlns:p14="http://schemas.microsoft.com/office/powerpoint/2010/main" val="31042911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Reality</a:t>
            </a:r>
            <a:endParaRPr lang="nl-NL" dirty="0"/>
          </a:p>
        </p:txBody>
      </p:sp>
      <p:sp>
        <p:nvSpPr>
          <p:cNvPr id="3" name="Content Placeholder 2"/>
          <p:cNvSpPr>
            <a:spLocks noGrp="1"/>
          </p:cNvSpPr>
          <p:nvPr>
            <p:ph idx="1"/>
          </p:nvPr>
        </p:nvSpPr>
        <p:spPr>
          <a:xfrm>
            <a:off x="457200" y="1052736"/>
            <a:ext cx="8229600" cy="5328592"/>
          </a:xfrm>
        </p:spPr>
        <p:txBody>
          <a:bodyPr>
            <a:normAutofit fontScale="92500" lnSpcReduction="20000"/>
          </a:bodyPr>
          <a:lstStyle/>
          <a:p>
            <a:r>
              <a:rPr lang="en-US" dirty="0"/>
              <a:t>Changes may (re-)occur multiple times </a:t>
            </a:r>
          </a:p>
          <a:p>
            <a:pPr lvl="1"/>
            <a:r>
              <a:rPr lang="en-US" dirty="0"/>
              <a:t>during the analytics lifetime of an object</a:t>
            </a:r>
          </a:p>
          <a:p>
            <a:pPr lvl="1"/>
            <a:r>
              <a:rPr lang="en-US" dirty="0"/>
              <a:t>across multiple  objects with related behavior</a:t>
            </a:r>
          </a:p>
          <a:p>
            <a:pPr lvl="1"/>
            <a:r>
              <a:rPr lang="en-US" dirty="0"/>
              <a:t>need to monitor for different kinds of changes</a:t>
            </a:r>
          </a:p>
          <a:p>
            <a:r>
              <a:rPr lang="en-US" dirty="0"/>
              <a:t>Multi-sensory environment/data, </a:t>
            </a:r>
          </a:p>
          <a:p>
            <a:pPr lvl="1"/>
            <a:r>
              <a:rPr lang="en-US" dirty="0"/>
              <a:t>each somewhat unreliable</a:t>
            </a:r>
          </a:p>
          <a:p>
            <a:pPr lvl="1"/>
            <a:r>
              <a:rPr lang="en-US" dirty="0"/>
              <a:t>but allowing to collaboratively manifest CD  </a:t>
            </a:r>
          </a:p>
          <a:p>
            <a:r>
              <a:rPr lang="en-US" dirty="0"/>
              <a:t>Labels are not (immediately) available</a:t>
            </a:r>
          </a:p>
          <a:p>
            <a:r>
              <a:rPr lang="en-US" dirty="0"/>
              <a:t>Labels ≠ Ground truth</a:t>
            </a:r>
          </a:p>
          <a:p>
            <a:pPr marL="342900" lvl="1" indent="-342900">
              <a:buFont typeface="Arial"/>
              <a:buChar char="•"/>
            </a:pPr>
            <a:r>
              <a:rPr lang="en-US" sz="3200" dirty="0"/>
              <a:t>Background knowledge about the process/ changes may be available  </a:t>
            </a:r>
          </a:p>
          <a:p>
            <a:r>
              <a:rPr lang="en-US" dirty="0"/>
              <a:t>Need to deploy to evaluate/</a:t>
            </a:r>
            <a:r>
              <a:rPr lang="en-US" dirty="0" err="1"/>
              <a:t>finetune</a:t>
            </a:r>
            <a:r>
              <a:rPr lang="en-US" dirty="0"/>
              <a:t> properly </a:t>
            </a:r>
            <a:endParaRPr lang="nl-NL" dirty="0"/>
          </a:p>
        </p:txBody>
      </p:sp>
      <p:sp>
        <p:nvSpPr>
          <p:cNvPr id="5"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80</a:t>
            </a:fld>
            <a:endParaRPr lang="en-US" dirty="0"/>
          </a:p>
        </p:txBody>
      </p:sp>
    </p:spTree>
    <p:extLst>
      <p:ext uri="{BB962C8B-B14F-4D97-AF65-F5344CB8AC3E}">
        <p14:creationId xmlns:p14="http://schemas.microsoft.com/office/powerpoint/2010/main" val="47849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84"/>
            <a:ext cx="8229600" cy="935037"/>
          </a:xfrm>
        </p:spPr>
        <p:txBody>
          <a:bodyPr/>
          <a:lstStyle/>
          <a:p>
            <a:r>
              <a:rPr lang="en-US" dirty="0"/>
              <a:t>Reactive vs. Proactive methods</a:t>
            </a:r>
          </a:p>
        </p:txBody>
      </p:sp>
      <p:pic>
        <p:nvPicPr>
          <p:cNvPr id="9" name="Picture 8"/>
          <p:cNvPicPr>
            <a:picLocks noChangeAspect="1"/>
          </p:cNvPicPr>
          <p:nvPr/>
        </p:nvPicPr>
        <p:blipFill>
          <a:blip r:embed="rId3"/>
          <a:stretch>
            <a:fillRect/>
          </a:stretch>
        </p:blipFill>
        <p:spPr>
          <a:xfrm>
            <a:off x="3347864" y="3245305"/>
            <a:ext cx="5256584" cy="3498914"/>
          </a:xfrm>
          <a:prstGeom prst="rect">
            <a:avLst/>
          </a:prstGeom>
        </p:spPr>
      </p:pic>
      <p:sp>
        <p:nvSpPr>
          <p:cNvPr id="10" name="TextBox 9"/>
          <p:cNvSpPr txBox="1"/>
          <p:nvPr/>
        </p:nvSpPr>
        <p:spPr>
          <a:xfrm>
            <a:off x="467545" y="1052736"/>
            <a:ext cx="2736304" cy="1754327"/>
          </a:xfrm>
          <a:prstGeom prst="rect">
            <a:avLst/>
          </a:prstGeom>
          <a:noFill/>
        </p:spPr>
        <p:txBody>
          <a:bodyPr wrap="square" rtlCol="0">
            <a:spAutoFit/>
          </a:bodyPr>
          <a:lstStyle/>
          <a:p>
            <a:r>
              <a:rPr lang="en-US" sz="3600" dirty="0"/>
              <a:t>Monitoring own recent performance</a:t>
            </a:r>
          </a:p>
        </p:txBody>
      </p:sp>
      <p:sp>
        <p:nvSpPr>
          <p:cNvPr id="11" name="TextBox 10"/>
          <p:cNvSpPr txBox="1"/>
          <p:nvPr/>
        </p:nvSpPr>
        <p:spPr>
          <a:xfrm>
            <a:off x="467544" y="3140968"/>
            <a:ext cx="2736304" cy="3570208"/>
          </a:xfrm>
          <a:prstGeom prst="rect">
            <a:avLst/>
          </a:prstGeom>
          <a:noFill/>
        </p:spPr>
        <p:txBody>
          <a:bodyPr wrap="square" rtlCol="0">
            <a:spAutoFit/>
          </a:bodyPr>
          <a:lstStyle/>
          <a:p>
            <a:pPr>
              <a:spcAft>
                <a:spcPts val="1200"/>
              </a:spcAft>
            </a:pPr>
            <a:r>
              <a:rPr lang="en-US" sz="3600" dirty="0"/>
              <a:t>Monitoring for </a:t>
            </a:r>
            <a:r>
              <a:rPr lang="en-US" sz="3600" i="1" dirty="0">
                <a:solidFill>
                  <a:srgbClr val="800000"/>
                </a:solidFill>
              </a:rPr>
              <a:t>recurrent contexts</a:t>
            </a:r>
          </a:p>
          <a:p>
            <a:r>
              <a:rPr lang="en-US" sz="3600" dirty="0"/>
              <a:t>Monitoring </a:t>
            </a:r>
            <a:r>
              <a:rPr lang="en-US" sz="3600" i="1" dirty="0">
                <a:solidFill>
                  <a:srgbClr val="800000"/>
                </a:solidFill>
              </a:rPr>
              <a:t>performance of peers</a:t>
            </a:r>
          </a:p>
        </p:txBody>
      </p:sp>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l="1666" t="22717" r="2038" b="30863"/>
          <a:stretch/>
        </p:blipFill>
        <p:spPr>
          <a:xfrm>
            <a:off x="3347864" y="980728"/>
            <a:ext cx="5256584" cy="1900457"/>
          </a:xfrm>
          <a:prstGeom prst="rect">
            <a:avLst/>
          </a:prstGeom>
        </p:spPr>
      </p:pic>
    </p:spTree>
    <p:extLst>
      <p:ext uri="{BB962C8B-B14F-4D97-AF65-F5344CB8AC3E}">
        <p14:creationId xmlns:p14="http://schemas.microsoft.com/office/powerpoint/2010/main" val="19343169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normAutofit/>
          </a:bodyPr>
          <a:lstStyle/>
          <a:p>
            <a:r>
              <a:rPr lang="en-US" sz="4000" dirty="0">
                <a:effectLst/>
              </a:rPr>
              <a:t>Reactive and </a:t>
            </a:r>
            <a:r>
              <a:rPr lang="lt-LT" sz="4000" dirty="0">
                <a:effectLst/>
              </a:rPr>
              <a:t>Proactive </a:t>
            </a:r>
            <a:r>
              <a:rPr lang="en-US" sz="4000" dirty="0">
                <a:effectLst/>
              </a:rPr>
              <a:t>A</a:t>
            </a:r>
            <a:r>
              <a:rPr lang="lt-LT" sz="4000" dirty="0">
                <a:effectLst/>
              </a:rPr>
              <a:t>pproaches </a:t>
            </a:r>
          </a:p>
        </p:txBody>
      </p:sp>
      <p:sp>
        <p:nvSpPr>
          <p:cNvPr id="459779" name="Rectangle 3"/>
          <p:cNvSpPr>
            <a:spLocks noGrp="1" noChangeArrowheads="1"/>
          </p:cNvSpPr>
          <p:nvPr>
            <p:ph idx="1"/>
          </p:nvPr>
        </p:nvSpPr>
        <p:spPr>
          <a:xfrm>
            <a:off x="457200" y="914400"/>
            <a:ext cx="8229600" cy="4857403"/>
          </a:xfrm>
        </p:spPr>
        <p:txBody>
          <a:bodyPr>
            <a:normAutofit/>
          </a:bodyPr>
          <a:lstStyle/>
          <a:p>
            <a:r>
              <a:rPr lang="en-US" dirty="0" err="1"/>
              <a:t>Reoccuring</a:t>
            </a:r>
            <a:r>
              <a:rPr lang="en-US" dirty="0"/>
              <a:t> changes – use mete-learning</a:t>
            </a:r>
          </a:p>
          <a:p>
            <a:pPr lvl="1"/>
            <a:r>
              <a:rPr lang="lt-LT" dirty="0">
                <a:solidFill>
                  <a:srgbClr val="800000"/>
                </a:solidFill>
                <a:ea typeface="Lucida Sans Unicode" charset="0"/>
                <a:cs typeface="Lucida Sans Unicode" charset="0"/>
              </a:rPr>
              <a:t>recognize &amp; reuse similar situations from the past</a:t>
            </a:r>
            <a:endParaRPr lang="en-US" dirty="0"/>
          </a:p>
          <a:p>
            <a:r>
              <a:rPr lang="en-US" dirty="0"/>
              <a:t>Learn from the external data </a:t>
            </a:r>
          </a:p>
          <a:p>
            <a:pPr lvl="1"/>
            <a:r>
              <a:rPr lang="en-US" dirty="0"/>
              <a:t>Multi-sensor environments</a:t>
            </a:r>
          </a:p>
          <a:p>
            <a:pPr lvl="1"/>
            <a:r>
              <a:rPr lang="en-US" dirty="0"/>
              <a:t>Distributed Environments</a:t>
            </a:r>
          </a:p>
          <a:p>
            <a:pPr lvl="2"/>
            <a:r>
              <a:rPr lang="en-US" dirty="0"/>
              <a:t>Predictive handling asynchronous CD by mining temporal associations among peers</a:t>
            </a:r>
          </a:p>
          <a:p>
            <a:r>
              <a:rPr lang="en-US" dirty="0"/>
              <a:t>Context-awareness</a:t>
            </a:r>
            <a:endParaRPr lang="lt-LT" dirty="0"/>
          </a:p>
        </p:txBody>
      </p:sp>
      <p:sp>
        <p:nvSpPr>
          <p:cNvPr id="9" name="Rectangle 8"/>
          <p:cNvSpPr/>
          <p:nvPr/>
        </p:nvSpPr>
        <p:spPr>
          <a:xfrm>
            <a:off x="832048" y="5085184"/>
            <a:ext cx="7772400" cy="954107"/>
          </a:xfrm>
          <a:prstGeom prst="rect">
            <a:avLst/>
          </a:prstGeom>
          <a:ln>
            <a:solidFill>
              <a:srgbClr val="FF6600"/>
            </a:solidFill>
          </a:ln>
        </p:spPr>
        <p:txBody>
          <a:bodyPr wrap="square">
            <a:spAutoFit/>
          </a:bodyPr>
          <a:lstStyle/>
          <a:p>
            <a:pPr>
              <a:defRPr/>
            </a:pPr>
            <a:r>
              <a:rPr lang="en-US" sz="2800" dirty="0">
                <a:solidFill>
                  <a:srgbClr val="800000"/>
                </a:solidFill>
              </a:rPr>
              <a:t>“All models are </a:t>
            </a:r>
            <a:r>
              <a:rPr lang="en-US" sz="2800" i="1" dirty="0">
                <a:solidFill>
                  <a:srgbClr val="800000"/>
                </a:solidFill>
              </a:rPr>
              <a:t>wrong</a:t>
            </a:r>
            <a:r>
              <a:rPr lang="en-US" sz="2800" dirty="0">
                <a:solidFill>
                  <a:srgbClr val="800000"/>
                </a:solidFill>
              </a:rPr>
              <a:t>.” </a:t>
            </a:r>
          </a:p>
          <a:p>
            <a:pPr>
              <a:defRPr/>
            </a:pPr>
            <a:r>
              <a:rPr lang="en-US" sz="2800" dirty="0">
                <a:solidFill>
                  <a:srgbClr val="800000"/>
                </a:solidFill>
              </a:rPr>
              <a:t>Find those that are the most </a:t>
            </a:r>
            <a:r>
              <a:rPr lang="en-US" sz="2800" i="1" dirty="0">
                <a:solidFill>
                  <a:srgbClr val="800000"/>
                </a:solidFill>
              </a:rPr>
              <a:t>useful</a:t>
            </a:r>
            <a:r>
              <a:rPr lang="en-US" sz="2800" dirty="0">
                <a:solidFill>
                  <a:srgbClr val="800000"/>
                </a:solidFill>
              </a:rPr>
              <a:t> for this moment.</a:t>
            </a:r>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82</a:t>
            </a:fld>
            <a:endParaRPr lang="en-US" dirty="0"/>
          </a:p>
        </p:txBody>
      </p:sp>
    </p:spTree>
    <p:extLst>
      <p:ext uri="{BB962C8B-B14F-4D97-AF65-F5344CB8AC3E}">
        <p14:creationId xmlns:p14="http://schemas.microsoft.com/office/powerpoint/2010/main" val="8024165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Context in Outlier Detection</a:t>
            </a:r>
          </a:p>
        </p:txBody>
      </p:sp>
      <p:sp>
        <p:nvSpPr>
          <p:cNvPr id="3" name="Content Placeholder 2"/>
          <p:cNvSpPr>
            <a:spLocks noGrp="1"/>
          </p:cNvSpPr>
          <p:nvPr>
            <p:ph idx="1"/>
          </p:nvPr>
        </p:nvSpPr>
        <p:spPr>
          <a:xfrm>
            <a:off x="457200" y="5196333"/>
            <a:ext cx="8229600" cy="1040979"/>
          </a:xfrm>
        </p:spPr>
        <p:txBody>
          <a:bodyPr>
            <a:normAutofit lnSpcReduction="10000"/>
          </a:bodyPr>
          <a:lstStyle/>
          <a:p>
            <a:pPr marL="0" indent="0">
              <a:buNone/>
            </a:pPr>
            <a:r>
              <a:rPr lang="en-US" dirty="0">
                <a:solidFill>
                  <a:srgbClr val="002060"/>
                </a:solidFill>
              </a:rPr>
              <a:t>If we have seasonality, simple </a:t>
            </a:r>
            <a:r>
              <a:rPr lang="en-US" dirty="0" err="1">
                <a:solidFill>
                  <a:srgbClr val="002060"/>
                </a:solidFill>
              </a:rPr>
              <a:t>thresholding</a:t>
            </a:r>
            <a:r>
              <a:rPr lang="en-US" dirty="0">
                <a:solidFill>
                  <a:srgbClr val="002060"/>
                </a:solidFill>
              </a:rPr>
              <a:t> does not work; need to adjust </a:t>
            </a:r>
            <a:r>
              <a:rPr lang="en-US" dirty="0" err="1">
                <a:solidFill>
                  <a:srgbClr val="002060"/>
                </a:solidFill>
              </a:rPr>
              <a:t>w.r.t</a:t>
            </a:r>
            <a:r>
              <a:rPr lang="en-US" dirty="0">
                <a:solidFill>
                  <a:srgbClr val="002060"/>
                </a:solidFill>
              </a:rPr>
              <a:t>. the season</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102970"/>
            <a:ext cx="8496300" cy="41262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4" name="Oval 13"/>
          <p:cNvSpPr/>
          <p:nvPr/>
        </p:nvSpPr>
        <p:spPr>
          <a:xfrm>
            <a:off x="3239864" y="4014152"/>
            <a:ext cx="108000" cy="108000"/>
          </a:xfrm>
          <a:prstGeom prst="ellipse">
            <a:avLst/>
          </a:prstGeom>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660232" y="4005064"/>
            <a:ext cx="108000" cy="108000"/>
          </a:xfrm>
          <a:prstGeom prst="ellipse">
            <a:avLst/>
          </a:prstGeom>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83</a:t>
            </a:fld>
            <a:endParaRPr lang="en-US" dirty="0"/>
          </a:p>
        </p:txBody>
      </p:sp>
    </p:spTree>
    <p:extLst>
      <p:ext uri="{BB962C8B-B14F-4D97-AF65-F5344CB8AC3E}">
        <p14:creationId xmlns:p14="http://schemas.microsoft.com/office/powerpoint/2010/main" val="1755614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Contexts in Change Detection</a:t>
            </a:r>
          </a:p>
        </p:txBody>
      </p:sp>
      <p:pic>
        <p:nvPicPr>
          <p:cNvPr id="10" name="Picture 4"/>
          <p:cNvPicPr>
            <a:picLocks noChangeAspect="1" noChangeArrowheads="1"/>
          </p:cNvPicPr>
          <p:nvPr/>
        </p:nvPicPr>
        <p:blipFill>
          <a:blip r:embed="rId3" cstate="print"/>
          <a:srcRect/>
          <a:stretch>
            <a:fillRect/>
          </a:stretch>
        </p:blipFill>
        <p:spPr bwMode="auto">
          <a:xfrm>
            <a:off x="1043608" y="1268760"/>
            <a:ext cx="6977063" cy="1774825"/>
          </a:xfrm>
          <a:prstGeom prst="rect">
            <a:avLst/>
          </a:prstGeom>
          <a:noFill/>
          <a:ln w="9525">
            <a:noFill/>
            <a:miter lim="800000"/>
            <a:headEnd/>
            <a:tailEnd/>
          </a:ln>
        </p:spPr>
      </p:pic>
      <p:sp>
        <p:nvSpPr>
          <p:cNvPr id="11" name="Rectangle 8"/>
          <p:cNvSpPr>
            <a:spLocks noChangeArrowheads="1"/>
          </p:cNvSpPr>
          <p:nvPr/>
        </p:nvSpPr>
        <p:spPr bwMode="auto">
          <a:xfrm>
            <a:off x="467544" y="3781489"/>
            <a:ext cx="4572000" cy="1015663"/>
          </a:xfrm>
          <a:prstGeom prst="rect">
            <a:avLst/>
          </a:prstGeom>
          <a:noFill/>
          <a:ln w="9525">
            <a:noFill/>
            <a:miter lim="800000"/>
            <a:headEnd/>
            <a:tailEnd/>
          </a:ln>
        </p:spPr>
        <p:txBody>
          <a:bodyPr>
            <a:spAutoFit/>
          </a:bodyPr>
          <a:lstStyle/>
          <a:p>
            <a:r>
              <a:rPr lang="en-US" sz="2000" dirty="0">
                <a:latin typeface="Lucida Sans Unicode" pitchFamily="34" charset="0"/>
                <a:cs typeface="Lucida Sans Unicode" pitchFamily="34" charset="0"/>
              </a:rPr>
              <a:t>Both are difficult due to:</a:t>
            </a:r>
          </a:p>
          <a:p>
            <a:pPr marL="174625"/>
            <a:r>
              <a:rPr lang="en-US" sz="2000" dirty="0">
                <a:latin typeface="Lucida Sans Unicode" pitchFamily="34" charset="0"/>
                <a:cs typeface="Lucida Sans Unicode" pitchFamily="34" charset="0"/>
              </a:rPr>
              <a:t>- asymmetric nature </a:t>
            </a:r>
          </a:p>
          <a:p>
            <a:pPr marL="174625"/>
            <a:r>
              <a:rPr lang="en-US" sz="2000" dirty="0">
                <a:latin typeface="Lucida Sans Unicode" pitchFamily="34" charset="0"/>
                <a:cs typeface="Lucida Sans Unicode" pitchFamily="34" charset="0"/>
              </a:rPr>
              <a:t>of the outliers</a:t>
            </a:r>
          </a:p>
        </p:txBody>
      </p:sp>
      <p:sp>
        <p:nvSpPr>
          <p:cNvPr id="12" name="Rectangle 9"/>
          <p:cNvSpPr>
            <a:spLocks noChangeArrowheads="1"/>
          </p:cNvSpPr>
          <p:nvPr/>
        </p:nvSpPr>
        <p:spPr bwMode="auto">
          <a:xfrm>
            <a:off x="656481" y="4933280"/>
            <a:ext cx="2850460" cy="1015663"/>
          </a:xfrm>
          <a:prstGeom prst="rect">
            <a:avLst/>
          </a:prstGeom>
          <a:noFill/>
          <a:ln w="9525">
            <a:noFill/>
            <a:miter lim="800000"/>
            <a:headEnd/>
            <a:tailEnd/>
          </a:ln>
        </p:spPr>
        <p:txBody>
          <a:bodyPr wrap="none">
            <a:spAutoFit/>
          </a:bodyPr>
          <a:lstStyle/>
          <a:p>
            <a:r>
              <a:rPr lang="en-US" sz="2000" dirty="0">
                <a:latin typeface="Lucida Sans Unicode" pitchFamily="34" charset="0"/>
                <a:cs typeface="Lucida Sans Unicode" pitchFamily="34" charset="0"/>
              </a:rPr>
              <a:t>- short consumption </a:t>
            </a:r>
          </a:p>
          <a:p>
            <a:r>
              <a:rPr lang="en-US" sz="2000" dirty="0">
                <a:latin typeface="Lucida Sans Unicode" pitchFamily="34" charset="0"/>
                <a:cs typeface="Lucida Sans Unicode" pitchFamily="34" charset="0"/>
              </a:rPr>
              <a:t>periods within </a:t>
            </a:r>
          </a:p>
          <a:p>
            <a:r>
              <a:rPr lang="en-US" sz="2000" dirty="0">
                <a:latin typeface="Lucida Sans Unicode" pitchFamily="34" charset="0"/>
                <a:cs typeface="Lucida Sans Unicode" pitchFamily="34" charset="0"/>
              </a:rPr>
              <a:t>feeding stages</a:t>
            </a:r>
          </a:p>
        </p:txBody>
      </p:sp>
      <p:sp>
        <p:nvSpPr>
          <p:cNvPr id="13" name="Rectangle 10"/>
          <p:cNvSpPr>
            <a:spLocks noChangeArrowheads="1"/>
          </p:cNvSpPr>
          <p:nvPr/>
        </p:nvSpPr>
        <p:spPr bwMode="auto">
          <a:xfrm>
            <a:off x="467544" y="980728"/>
            <a:ext cx="8002587" cy="400050"/>
          </a:xfrm>
          <a:prstGeom prst="rect">
            <a:avLst/>
          </a:prstGeom>
          <a:noFill/>
          <a:ln w="9525">
            <a:noFill/>
            <a:miter lim="800000"/>
            <a:headEnd/>
            <a:tailEnd/>
          </a:ln>
        </p:spPr>
        <p:txBody>
          <a:bodyPr>
            <a:spAutoFit/>
          </a:bodyPr>
          <a:lstStyle/>
          <a:p>
            <a:r>
              <a:rPr lang="en-US" sz="2000" dirty="0">
                <a:latin typeface="Lucida Sans Unicode" pitchFamily="34" charset="0"/>
                <a:cs typeface="Lucida Sans Unicode" pitchFamily="34" charset="0"/>
              </a:rPr>
              <a:t>Online Mass Flow Prediction </a:t>
            </a:r>
            <a:r>
              <a:rPr lang="en-US" sz="2000" dirty="0"/>
              <a:t>in </a:t>
            </a:r>
            <a:r>
              <a:rPr lang="en-US" sz="2000" dirty="0">
                <a:latin typeface="Lucida Sans Unicode" pitchFamily="34" charset="0"/>
                <a:cs typeface="Lucida Sans Unicode" pitchFamily="34" charset="0"/>
              </a:rPr>
              <a:t> CFB boiler: </a:t>
            </a:r>
          </a:p>
        </p:txBody>
      </p:sp>
      <p:grpSp>
        <p:nvGrpSpPr>
          <p:cNvPr id="3" name="Group 13"/>
          <p:cNvGrpSpPr>
            <a:grpSpLocks/>
          </p:cNvGrpSpPr>
          <p:nvPr/>
        </p:nvGrpSpPr>
        <p:grpSpPr bwMode="auto">
          <a:xfrm>
            <a:off x="4140597" y="3547070"/>
            <a:ext cx="3887787" cy="2762250"/>
            <a:chOff x="76200" y="2089150"/>
            <a:chExt cx="6172200" cy="4652963"/>
          </a:xfrm>
        </p:grpSpPr>
        <p:pic>
          <p:nvPicPr>
            <p:cNvPr id="15" name="Picture 4"/>
            <p:cNvPicPr>
              <a:picLocks noChangeAspect="1" noChangeArrowheads="1"/>
            </p:cNvPicPr>
            <p:nvPr/>
          </p:nvPicPr>
          <p:blipFill>
            <a:blip r:embed="rId4" cstate="print"/>
            <a:srcRect/>
            <a:stretch>
              <a:fillRect/>
            </a:stretch>
          </p:blipFill>
          <p:spPr bwMode="auto">
            <a:xfrm>
              <a:off x="76200" y="2089150"/>
              <a:ext cx="6172200" cy="2416175"/>
            </a:xfrm>
            <a:prstGeom prst="rect">
              <a:avLst/>
            </a:prstGeom>
            <a:noFill/>
            <a:ln w="9525">
              <a:noFill/>
              <a:miter lim="800000"/>
              <a:headEnd/>
              <a:tailEnd/>
            </a:ln>
          </p:spPr>
        </p:pic>
        <p:grpSp>
          <p:nvGrpSpPr>
            <p:cNvPr id="4" name="Group 7"/>
            <p:cNvGrpSpPr>
              <a:grpSpLocks/>
            </p:cNvGrpSpPr>
            <p:nvPr/>
          </p:nvGrpSpPr>
          <p:grpSpPr bwMode="auto">
            <a:xfrm>
              <a:off x="82550" y="4191000"/>
              <a:ext cx="6165850" cy="2551113"/>
              <a:chOff x="144" y="2377"/>
              <a:chExt cx="4076" cy="1780"/>
            </a:xfrm>
          </p:grpSpPr>
          <p:pic>
            <p:nvPicPr>
              <p:cNvPr id="17" name="Picture 5"/>
              <p:cNvPicPr>
                <a:picLocks noChangeAspect="1" noChangeArrowheads="1"/>
              </p:cNvPicPr>
              <p:nvPr/>
            </p:nvPicPr>
            <p:blipFill>
              <a:blip r:embed="rId5" cstate="print"/>
              <a:srcRect/>
              <a:stretch>
                <a:fillRect/>
              </a:stretch>
            </p:blipFill>
            <p:spPr bwMode="auto">
              <a:xfrm>
                <a:off x="144" y="2592"/>
                <a:ext cx="4076" cy="1565"/>
              </a:xfrm>
              <a:prstGeom prst="rect">
                <a:avLst/>
              </a:prstGeom>
              <a:noFill/>
              <a:ln w="9525">
                <a:noFill/>
                <a:miter lim="800000"/>
                <a:headEnd/>
                <a:tailEnd/>
              </a:ln>
            </p:spPr>
          </p:pic>
          <p:pic>
            <p:nvPicPr>
              <p:cNvPr id="18" name="Picture 6"/>
              <p:cNvPicPr>
                <a:picLocks noChangeAspect="1" noChangeArrowheads="1"/>
              </p:cNvPicPr>
              <p:nvPr/>
            </p:nvPicPr>
            <p:blipFill>
              <a:blip r:embed="rId6" cstate="print"/>
              <a:srcRect/>
              <a:stretch>
                <a:fillRect/>
              </a:stretch>
            </p:blipFill>
            <p:spPr bwMode="auto">
              <a:xfrm>
                <a:off x="537" y="2377"/>
                <a:ext cx="471" cy="215"/>
              </a:xfrm>
              <a:prstGeom prst="rect">
                <a:avLst/>
              </a:prstGeom>
              <a:noFill/>
              <a:ln w="9525">
                <a:noFill/>
                <a:miter lim="800000"/>
                <a:headEnd/>
                <a:tailEnd/>
              </a:ln>
            </p:spPr>
          </p:pic>
        </p:grpSp>
      </p:grpSp>
      <p:sp>
        <p:nvSpPr>
          <p:cNvPr id="20" name="Rectangle 9"/>
          <p:cNvSpPr>
            <a:spLocks noChangeArrowheads="1"/>
          </p:cNvSpPr>
          <p:nvPr/>
        </p:nvSpPr>
        <p:spPr bwMode="auto">
          <a:xfrm>
            <a:off x="700810" y="2956882"/>
            <a:ext cx="5242461" cy="707886"/>
          </a:xfrm>
          <a:prstGeom prst="rect">
            <a:avLst/>
          </a:prstGeom>
          <a:noFill/>
          <a:ln w="9525">
            <a:noFill/>
            <a:miter lim="800000"/>
            <a:headEnd/>
            <a:tailEnd/>
          </a:ln>
        </p:spPr>
        <p:txBody>
          <a:bodyPr wrap="none">
            <a:spAutoFit/>
          </a:bodyPr>
          <a:lstStyle/>
          <a:p>
            <a:r>
              <a:rPr lang="en-US" sz="2000" dirty="0">
                <a:latin typeface="Lucida Sans Unicode" pitchFamily="34" charset="0"/>
                <a:cs typeface="Lucida Sans Unicode" pitchFamily="34" charset="0"/>
              </a:rPr>
              <a:t>Subtasks: identify change points and </a:t>
            </a:r>
          </a:p>
          <a:p>
            <a:pPr marL="1252538" indent="-1252538"/>
            <a:r>
              <a:rPr lang="en-US" sz="2000" dirty="0">
                <a:latin typeface="Lucida Sans Unicode" pitchFamily="34" charset="0"/>
                <a:cs typeface="Lucida Sans Unicode" pitchFamily="34" charset="0"/>
              </a:rPr>
              <a:t>	distinguish them from outliers</a:t>
            </a:r>
          </a:p>
        </p:txBody>
      </p:sp>
      <p:sp>
        <p:nvSpPr>
          <p:cNvPr id="21" name="Oval 20"/>
          <p:cNvSpPr/>
          <p:nvPr/>
        </p:nvSpPr>
        <p:spPr>
          <a:xfrm>
            <a:off x="4613444" y="1484784"/>
            <a:ext cx="3407227" cy="1472098"/>
          </a:xfrm>
          <a:prstGeom prst="ellipse">
            <a:avLst/>
          </a:prstGeom>
          <a:solidFill>
            <a:srgbClr val="000000">
              <a:alpha val="18824"/>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u="dashLongHeavy" dirty="0">
              <a:solidFill>
                <a:srgbClr val="FFFF00"/>
              </a:solidFill>
              <a:uFill>
                <a:solidFill>
                  <a:srgbClr val="C00000"/>
                </a:solidFill>
              </a:uFill>
            </a:endParaRPr>
          </a:p>
          <a:p>
            <a:pPr algn="ctr"/>
            <a:endParaRPr lang="en-US" sz="2400" b="1" u="dashLongHeavy" dirty="0">
              <a:solidFill>
                <a:srgbClr val="FFFF00"/>
              </a:solidFill>
              <a:uFill>
                <a:solidFill>
                  <a:srgbClr val="C00000"/>
                </a:solidFill>
              </a:uFill>
            </a:endParaRPr>
          </a:p>
          <a:p>
            <a:pPr algn="ctr"/>
            <a:r>
              <a:rPr lang="en-US" sz="2400" b="1" dirty="0">
                <a:solidFill>
                  <a:srgbClr val="FFFF00"/>
                </a:solidFill>
                <a:effectLst>
                  <a:outerShdw blurRad="38100" dist="38100" dir="2700000" algn="tl">
                    <a:srgbClr val="000000">
                      <a:alpha val="43137"/>
                    </a:srgbClr>
                  </a:outerShdw>
                </a:effectLst>
                <a:uFill>
                  <a:solidFill>
                    <a:srgbClr val="C00000"/>
                  </a:solidFill>
                </a:uFill>
              </a:rPr>
              <a:t>Different type of fuel</a:t>
            </a:r>
          </a:p>
        </p:txBody>
      </p:sp>
      <p:sp>
        <p:nvSpPr>
          <p:cNvPr id="22" name="Oval 21"/>
          <p:cNvSpPr/>
          <p:nvPr/>
        </p:nvSpPr>
        <p:spPr>
          <a:xfrm>
            <a:off x="1979712" y="1844824"/>
            <a:ext cx="108000" cy="108000"/>
          </a:xfrm>
          <a:prstGeom prst="ellipse">
            <a:avLst/>
          </a:prstGeom>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979712" y="2528912"/>
            <a:ext cx="108000" cy="108000"/>
          </a:xfrm>
          <a:prstGeom prst="ellipse">
            <a:avLst/>
          </a:prstGeom>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31752" y="2528912"/>
            <a:ext cx="108000" cy="108000"/>
          </a:xfrm>
          <a:prstGeom prst="ellipse">
            <a:avLst/>
          </a:prstGeom>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2267744" y="1952848"/>
            <a:ext cx="108000" cy="108000"/>
          </a:xfrm>
          <a:prstGeom prst="ellipse">
            <a:avLst/>
          </a:prstGeom>
          <a:ln w="127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89744" y="6063099"/>
            <a:ext cx="4572000" cy="246221"/>
          </a:xfrm>
          <a:prstGeom prst="rect">
            <a:avLst/>
          </a:prstGeom>
        </p:spPr>
        <p:txBody>
          <a:bodyPr>
            <a:spAutoFit/>
          </a:bodyPr>
          <a:lstStyle/>
          <a:p>
            <a:r>
              <a:rPr lang="en-US" sz="1000" dirty="0">
                <a:hlinkClick r:id="rId7"/>
              </a:rPr>
              <a:t>http://www.win.tue.nl/~mpechen/publications/pubs/PechenizkiySIGKDDExpl09.pdf</a:t>
            </a:r>
            <a:endParaRPr lang="en-US" sz="1000" dirty="0"/>
          </a:p>
        </p:txBody>
      </p:sp>
      <p:sp>
        <p:nvSpPr>
          <p:cNvPr id="3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84</a:t>
            </a:fld>
            <a:endParaRPr lang="en-US" dirty="0"/>
          </a:p>
        </p:txBody>
      </p:sp>
    </p:spTree>
    <p:extLst>
      <p:ext uri="{BB962C8B-B14F-4D97-AF65-F5344CB8AC3E}">
        <p14:creationId xmlns:p14="http://schemas.microsoft.com/office/powerpoint/2010/main" val="1516929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Content Placeholder 6" descr="garbage.jpg"/>
          <p:cNvPicPr>
            <a:picLocks noGrp="1" noChangeAspect="1"/>
          </p:cNvPicPr>
          <p:nvPr>
            <p:ph idx="1"/>
          </p:nvPr>
        </p:nvPicPr>
        <p:blipFill>
          <a:blip r:embed="rId3" cstate="print"/>
          <a:stretch>
            <a:fillRect/>
          </a:stretch>
        </p:blipFill>
        <p:spPr bwMode="auto">
          <a:xfrm>
            <a:off x="464418" y="3069679"/>
            <a:ext cx="5619750" cy="3095625"/>
          </a:xfrm>
          <a:noFill/>
          <a:ln>
            <a:miter lim="800000"/>
            <a:headEnd/>
            <a:tailEnd/>
          </a:ln>
        </p:spPr>
      </p:pic>
      <p:sp>
        <p:nvSpPr>
          <p:cNvPr id="2" name="Rectangle 1"/>
          <p:cNvSpPr/>
          <p:nvPr/>
        </p:nvSpPr>
        <p:spPr>
          <a:xfrm>
            <a:off x="467544" y="2636912"/>
            <a:ext cx="1902593" cy="11521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11266" name="Title 1"/>
          <p:cNvSpPr>
            <a:spLocks noGrp="1"/>
          </p:cNvSpPr>
          <p:nvPr>
            <p:ph type="title"/>
          </p:nvPr>
        </p:nvSpPr>
        <p:spPr>
          <a:xfrm>
            <a:off x="251520" y="44624"/>
            <a:ext cx="8640514" cy="935037"/>
          </a:xfrm>
        </p:spPr>
        <p:txBody>
          <a:bodyPr>
            <a:noAutofit/>
          </a:bodyPr>
          <a:lstStyle/>
          <a:p>
            <a:pPr eaLnBrk="1" hangingPunct="1">
              <a:defRPr/>
            </a:pPr>
            <a:r>
              <a:rPr lang="fy-NL" spc="-100" dirty="0">
                <a:ea typeface="MS PGothic" pitchFamily="34" charset="-128"/>
                <a:cs typeface="Lucida Sans Unicode" pitchFamily="34" charset="0"/>
              </a:rPr>
              <a:t>Demand Prediction for Stock Balancing</a:t>
            </a:r>
            <a:endParaRPr lang="nl-NL" spc="-100" dirty="0">
              <a:ea typeface="MS PGothic" pitchFamily="34" charset="-128"/>
              <a:cs typeface="Lucida Sans Unicode" pitchFamily="34" charset="0"/>
            </a:endParaRPr>
          </a:p>
        </p:txBody>
      </p:sp>
      <p:pic>
        <p:nvPicPr>
          <p:cNvPr id="44035" name="Picture 7" descr="Empty-shelves_1007110c.jpg"/>
          <p:cNvPicPr>
            <a:picLocks noChangeAspect="1"/>
          </p:cNvPicPr>
          <p:nvPr/>
        </p:nvPicPr>
        <p:blipFill>
          <a:blip r:embed="rId4" cstate="print"/>
          <a:srcRect/>
          <a:stretch>
            <a:fillRect/>
          </a:stretch>
        </p:blipFill>
        <p:spPr bwMode="auto">
          <a:xfrm>
            <a:off x="4311650" y="1335584"/>
            <a:ext cx="4724400" cy="2957512"/>
          </a:xfrm>
          <a:prstGeom prst="rect">
            <a:avLst/>
          </a:prstGeom>
          <a:noFill/>
          <a:ln w="9525">
            <a:noFill/>
            <a:miter lim="800000"/>
            <a:headEnd/>
            <a:tailEnd/>
          </a:ln>
        </p:spPr>
      </p:pic>
      <p:sp>
        <p:nvSpPr>
          <p:cNvPr id="8" name="Title 1"/>
          <p:cNvSpPr txBox="1">
            <a:spLocks/>
          </p:cNvSpPr>
          <p:nvPr/>
        </p:nvSpPr>
        <p:spPr>
          <a:xfrm>
            <a:off x="1104900" y="1773238"/>
            <a:ext cx="2530475" cy="503237"/>
          </a:xfrm>
          <a:prstGeom prst="rect">
            <a:avLst/>
          </a:prstGeom>
        </p:spPr>
        <p:txBody>
          <a:bodyPr/>
          <a:lstStyle/>
          <a:p>
            <a:pPr defTabSz="914400">
              <a:defRPr/>
            </a:pPr>
            <a:r>
              <a:rPr lang="fy-NL" sz="2400" b="1" kern="0" spc="-100" dirty="0">
                <a:solidFill>
                  <a:schemeClr val="tx2"/>
                </a:solidFill>
                <a:latin typeface="Lucida Sans Unicode" pitchFamily="34" charset="0"/>
                <a:ea typeface="MS PGothic" pitchFamily="34" charset="-128"/>
                <a:cs typeface="Lucida Sans Unicode" pitchFamily="34" charset="0"/>
              </a:rPr>
              <a:t>Empty shelves</a:t>
            </a:r>
            <a:endParaRPr lang="nl-NL" sz="2400" b="1" kern="0" spc="-100" dirty="0">
              <a:solidFill>
                <a:schemeClr val="tx2"/>
              </a:solidFill>
              <a:latin typeface="Lucida Sans Unicode" pitchFamily="34" charset="0"/>
              <a:ea typeface="MS PGothic" pitchFamily="34" charset="-128"/>
              <a:cs typeface="Lucida Sans Unicode" pitchFamily="34" charset="0"/>
            </a:endParaRPr>
          </a:p>
        </p:txBody>
      </p:sp>
      <p:sp>
        <p:nvSpPr>
          <p:cNvPr id="9" name="Title 1"/>
          <p:cNvSpPr txBox="1">
            <a:spLocks/>
          </p:cNvSpPr>
          <p:nvPr/>
        </p:nvSpPr>
        <p:spPr>
          <a:xfrm>
            <a:off x="3635896" y="2492896"/>
            <a:ext cx="792163" cy="504825"/>
          </a:xfrm>
          <a:prstGeom prst="rect">
            <a:avLst/>
          </a:prstGeom>
        </p:spPr>
        <p:txBody>
          <a:bodyPr/>
          <a:lstStyle/>
          <a:p>
            <a:pPr defTabSz="914400">
              <a:defRPr/>
            </a:pPr>
            <a:r>
              <a:rPr lang="fy-NL" sz="2400" b="1" kern="0" spc="-100" dirty="0">
                <a:solidFill>
                  <a:schemeClr val="tx2"/>
                </a:solidFill>
                <a:latin typeface="Lucida Sans Unicode" pitchFamily="34" charset="0"/>
                <a:ea typeface="MS PGothic" pitchFamily="34" charset="-128"/>
                <a:cs typeface="Lucida Sans Unicode" pitchFamily="34" charset="0"/>
              </a:rPr>
              <a:t>vs.</a:t>
            </a:r>
            <a:endParaRPr lang="nl-NL" sz="2400" b="1" kern="0" spc="-100" dirty="0">
              <a:solidFill>
                <a:schemeClr val="tx2"/>
              </a:solidFill>
              <a:latin typeface="Lucida Sans Unicode" pitchFamily="34" charset="0"/>
              <a:ea typeface="MS PGothic" pitchFamily="34" charset="-128"/>
              <a:cs typeface="Lucida Sans Unicode" pitchFamily="34" charset="0"/>
            </a:endParaRPr>
          </a:p>
        </p:txBody>
      </p:sp>
      <p:sp>
        <p:nvSpPr>
          <p:cNvPr id="10" name="Title 1"/>
          <p:cNvSpPr txBox="1">
            <a:spLocks/>
          </p:cNvSpPr>
          <p:nvPr/>
        </p:nvSpPr>
        <p:spPr>
          <a:xfrm>
            <a:off x="6073775" y="5445125"/>
            <a:ext cx="3035300" cy="504825"/>
          </a:xfrm>
          <a:prstGeom prst="rect">
            <a:avLst/>
          </a:prstGeom>
        </p:spPr>
        <p:txBody>
          <a:bodyPr/>
          <a:lstStyle/>
          <a:p>
            <a:pPr defTabSz="914400">
              <a:defRPr/>
            </a:pPr>
            <a:r>
              <a:rPr lang="fy-NL" sz="2400" b="1" kern="0" spc="-100" dirty="0">
                <a:solidFill>
                  <a:schemeClr val="tx2"/>
                </a:solidFill>
                <a:latin typeface="Lucida Sans Unicode" pitchFamily="34" charset="0"/>
                <a:ea typeface="MS PGothic" pitchFamily="34" charset="-128"/>
                <a:cs typeface="Lucida Sans Unicode" pitchFamily="34" charset="0"/>
              </a:rPr>
              <a:t>Perishable goods becoming obsolete</a:t>
            </a:r>
            <a:endParaRPr lang="nl-NL" sz="2400" b="1" kern="0" spc="-100" dirty="0">
              <a:solidFill>
                <a:schemeClr val="tx2"/>
              </a:solidFill>
              <a:latin typeface="Lucida Sans Unicode" pitchFamily="34" charset="0"/>
              <a:ea typeface="MS PGothic" pitchFamily="34" charset="-128"/>
              <a:cs typeface="Lucida Sans Unicode" pitchFamily="34" charset="0"/>
            </a:endParaRPr>
          </a:p>
        </p:txBody>
      </p:sp>
      <p:sp>
        <p:nvSpPr>
          <p:cNvPr id="11" name="Line 3"/>
          <p:cNvSpPr>
            <a:spLocks noChangeShapeType="1"/>
          </p:cNvSpPr>
          <p:nvPr/>
        </p:nvSpPr>
        <p:spPr bwMode="auto">
          <a:xfrm flipH="1" flipV="1">
            <a:off x="5292725" y="5445125"/>
            <a:ext cx="781050" cy="360363"/>
          </a:xfrm>
          <a:prstGeom prst="line">
            <a:avLst/>
          </a:prstGeom>
          <a:ln w="25400">
            <a:solidFill>
              <a:schemeClr val="bg1"/>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defRPr/>
            </a:pPr>
            <a:endParaRPr lang="en-US"/>
          </a:p>
        </p:txBody>
      </p:sp>
      <p:sp>
        <p:nvSpPr>
          <p:cNvPr id="12" name="Line 3"/>
          <p:cNvSpPr>
            <a:spLocks noChangeShapeType="1"/>
          </p:cNvSpPr>
          <p:nvPr/>
        </p:nvSpPr>
        <p:spPr bwMode="auto">
          <a:xfrm>
            <a:off x="3270250" y="1989138"/>
            <a:ext cx="869950" cy="323850"/>
          </a:xfrm>
          <a:prstGeom prst="line">
            <a:avLst/>
          </a:prstGeom>
          <a:ln w="25400">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defRPr/>
            </a:pPr>
            <a:endParaRPr lang="en-US"/>
          </a:p>
        </p:txBody>
      </p:sp>
      <p:sp>
        <p:nvSpPr>
          <p:cNvPr id="17"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85</a:t>
            </a:fld>
            <a:endParaRPr lang="en-US" dirty="0"/>
          </a:p>
        </p:txBody>
      </p:sp>
      <p:grpSp>
        <p:nvGrpSpPr>
          <p:cNvPr id="14" name="Content Placeholder 50"/>
          <p:cNvGrpSpPr>
            <a:grpSpLocks noGrp="1"/>
          </p:cNvGrpSpPr>
          <p:nvPr/>
        </p:nvGrpSpPr>
        <p:grpSpPr bwMode="auto">
          <a:xfrm>
            <a:off x="685800" y="2814340"/>
            <a:ext cx="1624727" cy="830386"/>
            <a:chOff x="1599406" y="2590800"/>
            <a:chExt cx="4801394" cy="2439988"/>
          </a:xfrm>
        </p:grpSpPr>
        <p:cxnSp>
          <p:nvCxnSpPr>
            <p:cNvPr id="15" name="Straight Arrow Connector 14"/>
            <p:cNvCxnSpPr/>
            <p:nvPr/>
          </p:nvCxnSpPr>
          <p:spPr>
            <a:xfrm rot="5400000" flipH="1" flipV="1">
              <a:off x="379412" y="3810794"/>
              <a:ext cx="2439988"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599406" y="5028368"/>
              <a:ext cx="4801394" cy="242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99406" y="4875868"/>
              <a:ext cx="1829421" cy="242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3201055" y="4343564"/>
              <a:ext cx="760076" cy="304532"/>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6200000" flipH="1">
              <a:off x="3505587" y="4343564"/>
              <a:ext cx="760076" cy="30453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037892" y="4875868"/>
              <a:ext cx="2287330" cy="242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99406" y="4800830"/>
              <a:ext cx="1524887" cy="242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2476310" y="3543781"/>
              <a:ext cx="1905031" cy="609066"/>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16200000" flipH="1">
              <a:off x="3047587" y="3581571"/>
              <a:ext cx="1905031" cy="53348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10800000">
              <a:off x="4266847" y="4800830"/>
              <a:ext cx="1980576" cy="242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grpSp>
        <p:nvGrpSpPr>
          <p:cNvPr id="27" name="Group 73"/>
          <p:cNvGrpSpPr>
            <a:grpSpLocks/>
          </p:cNvGrpSpPr>
          <p:nvPr/>
        </p:nvGrpSpPr>
        <p:grpSpPr bwMode="auto">
          <a:xfrm>
            <a:off x="459160" y="908720"/>
            <a:ext cx="2168624" cy="685800"/>
            <a:chOff x="2971802" y="1600200"/>
            <a:chExt cx="1752598" cy="685800"/>
          </a:xfrm>
        </p:grpSpPr>
        <p:cxnSp>
          <p:nvCxnSpPr>
            <p:cNvPr id="28" name="Straight Connector 27"/>
            <p:cNvCxnSpPr/>
            <p:nvPr/>
          </p:nvCxnSpPr>
          <p:spPr>
            <a:xfrm flipV="1">
              <a:off x="2971802" y="1752600"/>
              <a:ext cx="381000"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2971802" y="2133600"/>
              <a:ext cx="381000" cy="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30" name="TextBox 76"/>
            <p:cNvSpPr txBox="1">
              <a:spLocks noChangeArrowheads="1"/>
            </p:cNvSpPr>
            <p:nvPr/>
          </p:nvSpPr>
          <p:spPr bwMode="auto">
            <a:xfrm>
              <a:off x="3429000" y="1600200"/>
              <a:ext cx="1295400" cy="369332"/>
            </a:xfrm>
            <a:prstGeom prst="rect">
              <a:avLst/>
            </a:prstGeom>
            <a:noFill/>
            <a:ln w="9525">
              <a:noFill/>
              <a:miter lim="800000"/>
              <a:headEnd/>
              <a:tailEnd/>
            </a:ln>
          </p:spPr>
          <p:txBody>
            <a:bodyPr>
              <a:spAutoFit/>
            </a:bodyPr>
            <a:lstStyle/>
            <a:p>
              <a:r>
                <a:rPr lang="en-US" dirty="0"/>
                <a:t>Prediction</a:t>
              </a:r>
            </a:p>
          </p:txBody>
        </p:sp>
        <p:sp>
          <p:nvSpPr>
            <p:cNvPr id="31" name="TextBox 77"/>
            <p:cNvSpPr txBox="1">
              <a:spLocks noChangeArrowheads="1"/>
            </p:cNvSpPr>
            <p:nvPr/>
          </p:nvSpPr>
          <p:spPr bwMode="auto">
            <a:xfrm>
              <a:off x="3429000" y="1916668"/>
              <a:ext cx="1295400" cy="369332"/>
            </a:xfrm>
            <a:prstGeom prst="rect">
              <a:avLst/>
            </a:prstGeom>
            <a:noFill/>
            <a:ln w="9525">
              <a:noFill/>
              <a:miter lim="800000"/>
              <a:headEnd/>
              <a:tailEnd/>
            </a:ln>
          </p:spPr>
          <p:txBody>
            <a:bodyPr>
              <a:spAutoFit/>
            </a:bodyPr>
            <a:lstStyle/>
            <a:p>
              <a:r>
                <a:rPr lang="en-US"/>
                <a:t>Actual</a:t>
              </a:r>
            </a:p>
          </p:txBody>
        </p:sp>
      </p:grpSp>
      <p:sp>
        <p:nvSpPr>
          <p:cNvPr id="32" name="Rectangle 31"/>
          <p:cNvSpPr/>
          <p:nvPr/>
        </p:nvSpPr>
        <p:spPr>
          <a:xfrm>
            <a:off x="4037559" y="3212976"/>
            <a:ext cx="1902593" cy="11521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nvGrpSpPr>
          <p:cNvPr id="33" name="Group 34"/>
          <p:cNvGrpSpPr>
            <a:grpSpLocks/>
          </p:cNvGrpSpPr>
          <p:nvPr/>
        </p:nvGrpSpPr>
        <p:grpSpPr bwMode="auto">
          <a:xfrm>
            <a:off x="4253350" y="3298764"/>
            <a:ext cx="1627192" cy="840928"/>
            <a:chOff x="1599406" y="2590800"/>
            <a:chExt cx="4801394" cy="2439988"/>
          </a:xfrm>
        </p:grpSpPr>
        <p:cxnSp>
          <p:nvCxnSpPr>
            <p:cNvPr id="34" name="Straight Arrow Connector 33"/>
            <p:cNvCxnSpPr/>
            <p:nvPr/>
          </p:nvCxnSpPr>
          <p:spPr>
            <a:xfrm rot="5400000" flipH="1" flipV="1">
              <a:off x="379412" y="3810794"/>
              <a:ext cx="2439988"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599406" y="5028368"/>
              <a:ext cx="4801394" cy="242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599406" y="4875868"/>
              <a:ext cx="2209530" cy="242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a:off x="3201029" y="3961205"/>
              <a:ext cx="1522571" cy="30675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rot="16200000" flipH="1">
              <a:off x="3582250" y="3886739"/>
              <a:ext cx="1522571" cy="45568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571381" y="4875868"/>
              <a:ext cx="1753842" cy="242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599406" y="4800830"/>
              <a:ext cx="2896397" cy="242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a:off x="3924303" y="3924797"/>
              <a:ext cx="1447533" cy="304532"/>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rot="16200000" flipH="1">
              <a:off x="4305524" y="3848108"/>
              <a:ext cx="1447533" cy="457911"/>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10800000">
              <a:off x="5258246" y="4800830"/>
              <a:ext cx="989177" cy="242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5" name="Rectangle 54"/>
          <p:cNvSpPr/>
          <p:nvPr/>
        </p:nvSpPr>
        <p:spPr>
          <a:xfrm>
            <a:off x="7308304" y="3068960"/>
            <a:ext cx="1697732" cy="11521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nvGrpSpPr>
          <p:cNvPr id="44" name="Group 61"/>
          <p:cNvGrpSpPr>
            <a:grpSpLocks/>
          </p:cNvGrpSpPr>
          <p:nvPr/>
        </p:nvGrpSpPr>
        <p:grpSpPr bwMode="auto">
          <a:xfrm>
            <a:off x="7493868" y="3159175"/>
            <a:ext cx="1409700" cy="845889"/>
            <a:chOff x="457200" y="2133600"/>
            <a:chExt cx="3429000" cy="1600200"/>
          </a:xfrm>
        </p:grpSpPr>
        <p:cxnSp>
          <p:nvCxnSpPr>
            <p:cNvPr id="45" name="Straight Arrow Connector 44"/>
            <p:cNvCxnSpPr/>
            <p:nvPr/>
          </p:nvCxnSpPr>
          <p:spPr>
            <a:xfrm rot="5400000" flipH="1" flipV="1">
              <a:off x="-342900" y="2933700"/>
              <a:ext cx="16002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57200" y="3732213"/>
              <a:ext cx="3429000" cy="1587"/>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57200" y="3657600"/>
              <a:ext cx="1143000" cy="158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rot="5400000">
              <a:off x="1104900" y="2781300"/>
              <a:ext cx="1371600" cy="3810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16200000" flipH="1">
              <a:off x="1524000" y="2743200"/>
              <a:ext cx="1371600" cy="457200"/>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438400" y="3657600"/>
              <a:ext cx="1371600" cy="158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57200" y="3581400"/>
              <a:ext cx="1295400" cy="1588"/>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0">
              <a:off x="1524000" y="3124200"/>
              <a:ext cx="685800" cy="22860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16200000" flipH="1">
              <a:off x="1752600" y="3124200"/>
              <a:ext cx="685800" cy="22860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rot="10800000">
              <a:off x="2209800" y="3581400"/>
              <a:ext cx="1566863" cy="317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a:xfrm>
            <a:off x="4355976" y="5013176"/>
            <a:ext cx="1697732" cy="11521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nvGrpSpPr>
          <p:cNvPr id="57" name="Group 56"/>
          <p:cNvGrpSpPr/>
          <p:nvPr/>
        </p:nvGrpSpPr>
        <p:grpSpPr>
          <a:xfrm>
            <a:off x="4499992" y="5085184"/>
            <a:ext cx="1534651" cy="882000"/>
            <a:chOff x="755576" y="3677840"/>
            <a:chExt cx="3430588" cy="1600200"/>
          </a:xfrm>
        </p:grpSpPr>
        <p:cxnSp>
          <p:nvCxnSpPr>
            <p:cNvPr id="58" name="Straight Arrow Connector 57"/>
            <p:cNvCxnSpPr/>
            <p:nvPr/>
          </p:nvCxnSpPr>
          <p:spPr>
            <a:xfrm rot="5400000" flipH="1" flipV="1">
              <a:off x="-44524" y="4477940"/>
              <a:ext cx="1600200" cy="0"/>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755576" y="5276453"/>
              <a:ext cx="3430588" cy="1587"/>
            </a:xfrm>
            <a:prstGeom prst="straightConnector1">
              <a:avLst/>
            </a:prstGeom>
            <a:ln w="38100">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755576" y="5176440"/>
              <a:ext cx="1579563" cy="158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1944614" y="4568428"/>
              <a:ext cx="998537" cy="21748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16200000" flipH="1">
              <a:off x="2216870" y="4513659"/>
              <a:ext cx="998537" cy="32702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879651" y="5176440"/>
              <a:ext cx="1250950" cy="158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55576" y="5127228"/>
              <a:ext cx="817563" cy="1587"/>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1207220" y="4543822"/>
              <a:ext cx="949325" cy="217487"/>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16200000" flipH="1">
              <a:off x="1479476" y="4489053"/>
              <a:ext cx="949325" cy="327025"/>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10800000">
              <a:off x="2117651" y="5127228"/>
              <a:ext cx="1958975" cy="1587"/>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94992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bwMode="auto">
          <a:ln>
            <a:miter lim="800000"/>
            <a:headEnd/>
            <a:tailEnd/>
          </a:ln>
        </p:spPr>
        <p:txBody>
          <a:bodyPr vert="horz" wrap="square" lIns="91440" tIns="45720" rIns="91440" bIns="45720" numCol="1" anchor="t" anchorCtr="0" compatLnSpc="1">
            <a:prstTxWarp prst="textNoShape">
              <a:avLst/>
            </a:prstTxWarp>
            <a:normAutofit/>
          </a:bodyPr>
          <a:lstStyle/>
          <a:p>
            <a:pPr>
              <a:defRPr/>
            </a:pPr>
            <a:r>
              <a:rPr lang="fy-NL" dirty="0">
                <a:ea typeface="MS PGothic" pitchFamily="34" charset="-128"/>
              </a:rPr>
              <a:t>Food Wholesales Prediction</a:t>
            </a:r>
          </a:p>
        </p:txBody>
      </p:sp>
      <p:pic>
        <p:nvPicPr>
          <p:cNvPr id="45059" name="Picture 64"/>
          <p:cNvPicPr>
            <a:picLocks noGrp="1" noChangeAspect="1" noChangeArrowheads="1"/>
          </p:cNvPicPr>
          <p:nvPr>
            <p:ph idx="1"/>
          </p:nvPr>
        </p:nvPicPr>
        <p:blipFill>
          <a:blip r:embed="rId3" cstate="print"/>
          <a:stretch>
            <a:fillRect/>
          </a:stretch>
        </p:blipFill>
        <p:spPr bwMode="auto">
          <a:xfrm>
            <a:off x="575679" y="1268413"/>
            <a:ext cx="7992641" cy="4857750"/>
          </a:xfrm>
          <a:noFill/>
          <a:ln>
            <a:miter lim="800000"/>
            <a:headEnd/>
            <a:tailEnd/>
          </a:ln>
        </p:spPr>
      </p:pic>
      <p:sp>
        <p:nvSpPr>
          <p:cNvPr id="11"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86</a:t>
            </a:fld>
            <a:endParaRPr lang="en-US" dirty="0"/>
          </a:p>
        </p:txBody>
      </p:sp>
    </p:spTree>
    <p:extLst>
      <p:ext uri="{BB962C8B-B14F-4D97-AF65-F5344CB8AC3E}">
        <p14:creationId xmlns:p14="http://schemas.microsoft.com/office/powerpoint/2010/main" val="39716467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bwMode="auto">
          <a:xfrm>
            <a:off x="457200" y="117699"/>
            <a:ext cx="8229600" cy="935037"/>
          </a:xfrm>
          <a:ln>
            <a:miter lim="800000"/>
            <a:headEnd/>
            <a:tailEnd/>
          </a:ln>
        </p:spPr>
        <p:txBody>
          <a:bodyPr vert="horz" wrap="square" lIns="91440" tIns="45720" rIns="91440" bIns="45720" numCol="1" anchor="t" anchorCtr="0" compatLnSpc="1">
            <a:prstTxWarp prst="textNoShape">
              <a:avLst/>
            </a:prstTxWarp>
            <a:noAutofit/>
          </a:bodyPr>
          <a:lstStyle/>
          <a:p>
            <a:pPr>
              <a:defRPr/>
            </a:pPr>
            <a:r>
              <a:rPr lang="en-US" dirty="0">
                <a:ea typeface="MS PGothic" pitchFamily="34" charset="-128"/>
              </a:rPr>
              <a:t>Drifts in Food Wholesales</a:t>
            </a:r>
          </a:p>
        </p:txBody>
      </p:sp>
      <p:pic>
        <p:nvPicPr>
          <p:cNvPr id="46083" name="Picture 5"/>
          <p:cNvPicPr>
            <a:picLocks noChangeAspect="1" noChangeArrowheads="1"/>
          </p:cNvPicPr>
          <p:nvPr/>
        </p:nvPicPr>
        <p:blipFill>
          <a:blip r:embed="rId3" cstate="print"/>
          <a:srcRect/>
          <a:stretch>
            <a:fillRect/>
          </a:stretch>
        </p:blipFill>
        <p:spPr bwMode="auto">
          <a:xfrm>
            <a:off x="1285875" y="3435573"/>
            <a:ext cx="7072313" cy="2713038"/>
          </a:xfrm>
          <a:prstGeom prst="rect">
            <a:avLst/>
          </a:prstGeom>
          <a:noFill/>
          <a:ln w="9525">
            <a:noFill/>
            <a:miter lim="800000"/>
            <a:headEnd/>
            <a:tailEnd/>
          </a:ln>
        </p:spPr>
      </p:pic>
      <p:pic>
        <p:nvPicPr>
          <p:cNvPr id="46084" name="Picture 6"/>
          <p:cNvPicPr>
            <a:picLocks noChangeAspect="1" noChangeArrowheads="1"/>
          </p:cNvPicPr>
          <p:nvPr/>
        </p:nvPicPr>
        <p:blipFill>
          <a:blip r:embed="rId4" cstate="print"/>
          <a:srcRect/>
          <a:stretch>
            <a:fillRect/>
          </a:stretch>
        </p:blipFill>
        <p:spPr bwMode="auto">
          <a:xfrm>
            <a:off x="1038225" y="1052736"/>
            <a:ext cx="247650" cy="1933575"/>
          </a:xfrm>
          <a:prstGeom prst="rect">
            <a:avLst/>
          </a:prstGeom>
          <a:noFill/>
          <a:ln w="9525">
            <a:noFill/>
            <a:miter lim="800000"/>
            <a:headEnd/>
            <a:tailEnd/>
          </a:ln>
        </p:spPr>
      </p:pic>
      <p:pic>
        <p:nvPicPr>
          <p:cNvPr id="46085" name="Picture 7"/>
          <p:cNvPicPr>
            <a:picLocks noChangeAspect="1" noChangeArrowheads="1"/>
          </p:cNvPicPr>
          <p:nvPr/>
        </p:nvPicPr>
        <p:blipFill>
          <a:blip r:embed="rId5" cstate="print"/>
          <a:srcRect/>
          <a:stretch>
            <a:fillRect/>
          </a:stretch>
        </p:blipFill>
        <p:spPr bwMode="auto">
          <a:xfrm>
            <a:off x="1428750" y="1052736"/>
            <a:ext cx="6743700" cy="2006600"/>
          </a:xfrm>
          <a:prstGeom prst="rect">
            <a:avLst/>
          </a:prstGeom>
          <a:noFill/>
          <a:ln w="9525">
            <a:noFill/>
            <a:miter lim="800000"/>
            <a:headEnd/>
            <a:tailEnd/>
          </a:ln>
        </p:spPr>
      </p:pic>
      <p:pic>
        <p:nvPicPr>
          <p:cNvPr id="46086" name="Picture 6"/>
          <p:cNvPicPr>
            <a:picLocks noChangeAspect="1" noChangeArrowheads="1"/>
          </p:cNvPicPr>
          <p:nvPr/>
        </p:nvPicPr>
        <p:blipFill>
          <a:blip r:embed="rId4" cstate="print"/>
          <a:srcRect/>
          <a:stretch>
            <a:fillRect/>
          </a:stretch>
        </p:blipFill>
        <p:spPr bwMode="auto">
          <a:xfrm>
            <a:off x="1038225" y="3783236"/>
            <a:ext cx="247650" cy="1933575"/>
          </a:xfrm>
          <a:prstGeom prst="rect">
            <a:avLst/>
          </a:prstGeom>
          <a:noFill/>
          <a:ln w="9525">
            <a:noFill/>
            <a:miter lim="800000"/>
            <a:headEnd/>
            <a:tailEnd/>
          </a:ln>
        </p:spPr>
      </p:pic>
      <p:sp>
        <p:nvSpPr>
          <p:cNvPr id="7" name="Line 3"/>
          <p:cNvSpPr>
            <a:spLocks noChangeShapeType="1"/>
          </p:cNvSpPr>
          <p:nvPr/>
        </p:nvSpPr>
        <p:spPr bwMode="auto">
          <a:xfrm flipH="1" flipV="1">
            <a:off x="4222750" y="3354611"/>
            <a:ext cx="996950" cy="490537"/>
          </a:xfrm>
          <a:prstGeom prst="line">
            <a:avLst/>
          </a:prstGeom>
          <a:ln w="25400">
            <a:solidFill>
              <a:srgbClr val="FF0000"/>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defRPr/>
            </a:pPr>
            <a:endParaRPr lang="en-US"/>
          </a:p>
        </p:txBody>
      </p:sp>
      <p:sp>
        <p:nvSpPr>
          <p:cNvPr id="8" name="Line 3"/>
          <p:cNvSpPr>
            <a:spLocks noChangeShapeType="1"/>
          </p:cNvSpPr>
          <p:nvPr/>
        </p:nvSpPr>
        <p:spPr bwMode="auto">
          <a:xfrm flipV="1">
            <a:off x="5435600" y="3346673"/>
            <a:ext cx="936625" cy="498475"/>
          </a:xfrm>
          <a:prstGeom prst="line">
            <a:avLst/>
          </a:prstGeom>
          <a:ln w="25400">
            <a:solidFill>
              <a:srgbClr val="FF0000"/>
            </a:solidFill>
            <a:headEnd/>
            <a:tailEnd type="triangle" w="med" len="med"/>
          </a:ln>
        </p:spPr>
        <p:style>
          <a:lnRef idx="1">
            <a:schemeClr val="accent2"/>
          </a:lnRef>
          <a:fillRef idx="0">
            <a:schemeClr val="accent2"/>
          </a:fillRef>
          <a:effectRef idx="0">
            <a:schemeClr val="accent2"/>
          </a:effectRef>
          <a:fontRef idx="minor">
            <a:schemeClr val="tx1"/>
          </a:fontRef>
        </p:style>
        <p:txBody>
          <a:bodyPr wrap="none" anchor="ctr"/>
          <a:lstStyle/>
          <a:p>
            <a:pPr>
              <a:defRPr/>
            </a:pPr>
            <a:endParaRPr lang="en-US"/>
          </a:p>
        </p:txBody>
      </p:sp>
      <p:sp>
        <p:nvSpPr>
          <p:cNvPr id="9" name="Right Brace 8"/>
          <p:cNvSpPr/>
          <p:nvPr/>
        </p:nvSpPr>
        <p:spPr>
          <a:xfrm rot="5400000">
            <a:off x="3525044" y="2077467"/>
            <a:ext cx="365125" cy="2303463"/>
          </a:xfrm>
          <a:prstGeom prst="rightBrace">
            <a:avLst>
              <a:gd name="adj1" fmla="val 55500"/>
              <a:gd name="adj2" fmla="val 50000"/>
            </a:avLst>
          </a:prstGeom>
          <a:ln w="22225"/>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dirty="0"/>
          </a:p>
        </p:txBody>
      </p:sp>
      <p:sp>
        <p:nvSpPr>
          <p:cNvPr id="11" name="Right Brace 10"/>
          <p:cNvSpPr/>
          <p:nvPr/>
        </p:nvSpPr>
        <p:spPr>
          <a:xfrm rot="5400000">
            <a:off x="6549231" y="2155255"/>
            <a:ext cx="365125" cy="2160588"/>
          </a:xfrm>
          <a:prstGeom prst="rightBrace">
            <a:avLst>
              <a:gd name="adj1" fmla="val 55500"/>
              <a:gd name="adj2" fmla="val 50000"/>
            </a:avLst>
          </a:prstGeom>
          <a:ln w="22225"/>
        </p:spPr>
        <p:style>
          <a:lnRef idx="1">
            <a:schemeClr val="accent2"/>
          </a:lnRef>
          <a:fillRef idx="0">
            <a:schemeClr val="accent2"/>
          </a:fillRef>
          <a:effectRef idx="0">
            <a:schemeClr val="accent2"/>
          </a:effectRef>
          <a:fontRef idx="minor">
            <a:schemeClr val="tx1"/>
          </a:fontRef>
        </p:style>
        <p:txBody>
          <a:bodyPr anchor="ctr"/>
          <a:lstStyle/>
          <a:p>
            <a:pPr algn="ctr">
              <a:defRPr/>
            </a:pPr>
            <a:endParaRPr lang="en-US" dirty="0"/>
          </a:p>
        </p:txBody>
      </p:sp>
      <p:sp>
        <p:nvSpPr>
          <p:cNvPr id="12" name="Rectangle 11"/>
          <p:cNvSpPr/>
          <p:nvPr/>
        </p:nvSpPr>
        <p:spPr>
          <a:xfrm>
            <a:off x="4716462" y="3284984"/>
            <a:ext cx="1295697" cy="376238"/>
          </a:xfrm>
          <a:prstGeom prst="rect">
            <a:avLst/>
          </a:prstGeom>
          <a:no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r>
              <a:rPr lang="en-US" dirty="0">
                <a:solidFill>
                  <a:schemeClr val="tx1"/>
                </a:solidFill>
              </a:rPr>
              <a:t>Reoccurring season</a:t>
            </a:r>
          </a:p>
        </p:txBody>
      </p:sp>
      <p:sp>
        <p:nvSpPr>
          <p:cNvPr id="2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87</a:t>
            </a:fld>
            <a:endParaRPr lang="en-US" dirty="0"/>
          </a:p>
        </p:txBody>
      </p:sp>
    </p:spTree>
    <p:extLst>
      <p:ext uri="{BB962C8B-B14F-4D97-AF65-F5344CB8AC3E}">
        <p14:creationId xmlns:p14="http://schemas.microsoft.com/office/powerpoint/2010/main" val="32473979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for Multiple Objects</a:t>
            </a:r>
            <a:endParaRPr lang="nl-NL" dirty="0"/>
          </a:p>
        </p:txBody>
      </p:sp>
      <p:sp>
        <p:nvSpPr>
          <p:cNvPr id="3" name="Content Placeholder 2"/>
          <p:cNvSpPr>
            <a:spLocks noGrp="1"/>
          </p:cNvSpPr>
          <p:nvPr>
            <p:ph idx="1"/>
          </p:nvPr>
        </p:nvSpPr>
        <p:spPr>
          <a:xfrm>
            <a:off x="467544" y="1019869"/>
            <a:ext cx="8219256" cy="1545035"/>
          </a:xfrm>
        </p:spPr>
        <p:txBody>
          <a:bodyPr>
            <a:normAutofit/>
          </a:bodyPr>
          <a:lstStyle/>
          <a:p>
            <a:pPr marL="0" indent="0">
              <a:buNone/>
            </a:pPr>
            <a:r>
              <a:rPr lang="en-US" sz="3600" dirty="0"/>
              <a:t>Identifying related products</a:t>
            </a:r>
          </a:p>
          <a:p>
            <a:r>
              <a:rPr lang="en-US" dirty="0"/>
              <a:t>Content-based vs. behavioral similarity</a:t>
            </a:r>
            <a:endParaRPr lang="nl-NL" dirty="0"/>
          </a:p>
        </p:txBody>
      </p:sp>
      <p:pic>
        <p:nvPicPr>
          <p:cNvPr id="1026" name="Picture 2" descr="http://bp0.blogger.com/_BxDwlkjd6xY/R-JL_BNY3HI/AAAAAAAACBE/VgJ43oWtCSQ/s400/collag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2276872"/>
            <a:ext cx="3333750" cy="3333750"/>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www.mattsoave.com/travel/photos/IMG_5337_m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544" y="2276873"/>
            <a:ext cx="5002578" cy="3333750"/>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88</a:t>
            </a:fld>
            <a:endParaRPr lang="en-US" dirty="0"/>
          </a:p>
        </p:txBody>
      </p:sp>
    </p:spTree>
    <p:extLst>
      <p:ext uri="{BB962C8B-B14F-4D97-AF65-F5344CB8AC3E}">
        <p14:creationId xmlns:p14="http://schemas.microsoft.com/office/powerpoint/2010/main" val="3808508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61" name="Rectangle 160"/>
          <p:cNvSpPr>
            <a:spLocks noGrp="1" noChangeArrowheads="1"/>
          </p:cNvSpPr>
          <p:nvPr>
            <p:ph type="title"/>
          </p:nvPr>
        </p:nvSpPr>
        <p:spPr/>
        <p:txBody>
          <a:bodyPr lIns="91440" tIns="45720" rIns="91440" bIns="45720">
            <a:normAutofit/>
          </a:bodyPr>
          <a:lstStyle/>
          <a:p>
            <a:pPr eaLnBrk="1" hangingPunct="1"/>
            <a:r>
              <a:rPr lang="en-US" sz="4000" dirty="0"/>
              <a:t>Lots of Approaches for Each Task </a:t>
            </a:r>
          </a:p>
        </p:txBody>
      </p:sp>
      <p:sp>
        <p:nvSpPr>
          <p:cNvPr id="7" name="Content Placeholder 6"/>
          <p:cNvSpPr>
            <a:spLocks noGrp="1"/>
          </p:cNvSpPr>
          <p:nvPr>
            <p:ph idx="1"/>
          </p:nvPr>
        </p:nvSpPr>
        <p:spPr>
          <a:xfrm>
            <a:off x="457200" y="1052736"/>
            <a:ext cx="8363272" cy="4857403"/>
          </a:xfrm>
        </p:spPr>
        <p:txBody>
          <a:bodyPr/>
          <a:lstStyle/>
          <a:p>
            <a:r>
              <a:rPr lang="en-US" dirty="0"/>
              <a:t>From very simple to rather sophisticated</a:t>
            </a:r>
          </a:p>
          <a:p>
            <a:r>
              <a:rPr lang="en-US" dirty="0"/>
              <a:t>Popular techniques include e.g.</a:t>
            </a:r>
          </a:p>
          <a:p>
            <a:pPr lvl="1"/>
            <a:r>
              <a:rPr lang="en-US" dirty="0"/>
              <a:t>Naïve Bayes, Nearest Neighbor, Decision Trees, Random Forests, SVMs, Logistic Regression, Deep Learning, ARIMA  among others</a:t>
            </a:r>
          </a:p>
          <a:p>
            <a:r>
              <a:rPr lang="en-US" dirty="0"/>
              <a:t>I will focus on classification examples</a:t>
            </a:r>
            <a:endParaRPr lang="nl-NL" dirty="0"/>
          </a:p>
        </p:txBody>
      </p:sp>
      <p:grpSp>
        <p:nvGrpSpPr>
          <p:cNvPr id="9" name="Group 8"/>
          <p:cNvGrpSpPr/>
          <p:nvPr/>
        </p:nvGrpSpPr>
        <p:grpSpPr>
          <a:xfrm>
            <a:off x="899592" y="4365104"/>
            <a:ext cx="2268000" cy="1692001"/>
            <a:chOff x="899592" y="4293095"/>
            <a:chExt cx="2268000" cy="1692001"/>
          </a:xfrm>
        </p:grpSpPr>
        <p:pic>
          <p:nvPicPr>
            <p:cNvPr id="167" name="Picture 166"/>
            <p:cNvPicPr>
              <a:picLocks noChangeAspect="1"/>
            </p:cNvPicPr>
            <p:nvPr/>
          </p:nvPicPr>
          <p:blipFill rotWithShape="1">
            <a:blip r:embed="rId3"/>
            <a:srcRect l="1180" t="16046" r="74016" b="19747"/>
            <a:stretch/>
          </p:blipFill>
          <p:spPr>
            <a:xfrm>
              <a:off x="899592" y="4293096"/>
              <a:ext cx="2268000" cy="1692000"/>
            </a:xfrm>
            <a:prstGeom prst="rect">
              <a:avLst/>
            </a:prstGeom>
          </p:spPr>
        </p:pic>
        <p:sp>
          <p:nvSpPr>
            <p:cNvPr id="8" name="Rectangle 7"/>
            <p:cNvSpPr/>
            <p:nvPr/>
          </p:nvSpPr>
          <p:spPr>
            <a:xfrm>
              <a:off x="1259632" y="4293095"/>
              <a:ext cx="1656184" cy="7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grpSp>
      <p:sp>
        <p:nvSpPr>
          <p:cNvPr id="10" name="Rectangle 9"/>
          <p:cNvSpPr/>
          <p:nvPr/>
        </p:nvSpPr>
        <p:spPr>
          <a:xfrm>
            <a:off x="3419872" y="4509120"/>
            <a:ext cx="5184576" cy="1200329"/>
          </a:xfrm>
          <a:prstGeom prst="rect">
            <a:avLst/>
          </a:prstGeom>
        </p:spPr>
        <p:txBody>
          <a:bodyPr wrap="square">
            <a:spAutoFit/>
          </a:bodyPr>
          <a:lstStyle/>
          <a:p>
            <a:pPr marL="342900" indent="-342900">
              <a:buFont typeface="Arial" panose="020B0604020202020204" pitchFamily="34" charset="0"/>
              <a:buChar char="•"/>
            </a:pPr>
            <a:r>
              <a:rPr lang="en-US" sz="2400" dirty="0"/>
              <a:t>circles represent instances (X), </a:t>
            </a:r>
          </a:p>
          <a:p>
            <a:pPr marL="342900" indent="-342900">
              <a:buFont typeface="Arial" panose="020B0604020202020204" pitchFamily="34" charset="0"/>
              <a:buChar char="•"/>
            </a:pPr>
            <a:r>
              <a:rPr lang="en-US" sz="2400" dirty="0"/>
              <a:t>different colors – different classes (y)</a:t>
            </a:r>
          </a:p>
          <a:p>
            <a:pPr marL="342900" indent="-342900">
              <a:buFont typeface="Arial" panose="020B0604020202020204" pitchFamily="34" charset="0"/>
              <a:buChar char="•"/>
            </a:pPr>
            <a:r>
              <a:rPr lang="en-US" sz="2400" dirty="0"/>
              <a:t>dashed line – decision boundary (L)</a:t>
            </a:r>
          </a:p>
        </p:txBody>
      </p:sp>
      <p:sp>
        <p:nvSpPr>
          <p:cNvPr id="12"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a:t>
            </a:fld>
            <a:endParaRPr lang="en-US" dirty="0"/>
          </a:p>
        </p:txBody>
      </p:sp>
    </p:spTree>
    <p:extLst>
      <p:ext uri="{BB962C8B-B14F-4D97-AF65-F5344CB8AC3E}">
        <p14:creationId xmlns:p14="http://schemas.microsoft.com/office/powerpoint/2010/main" val="30932287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defRPr/>
            </a:pPr>
            <a:r>
              <a:rPr lang="en-US" dirty="0"/>
              <a:t>Possible types and prototypes</a:t>
            </a:r>
          </a:p>
        </p:txBody>
      </p:sp>
      <p:sp>
        <p:nvSpPr>
          <p:cNvPr id="343050" name="Rectangle 4"/>
          <p:cNvSpPr>
            <a:spLocks noGrp="1" noChangeArrowheads="1"/>
          </p:cNvSpPr>
          <p:nvPr>
            <p:ph idx="1"/>
          </p:nvPr>
        </p:nvSpPr>
        <p:spPr>
          <a:xfrm>
            <a:off x="381000" y="1344960"/>
            <a:ext cx="8229600" cy="4678363"/>
          </a:xfrm>
        </p:spPr>
        <p:txBody>
          <a:bodyPr>
            <a:noAutofit/>
          </a:bodyPr>
          <a:lstStyle/>
          <a:p>
            <a:pPr eaLnBrk="1" hangingPunct="1">
              <a:buNone/>
            </a:pPr>
            <a:r>
              <a:rPr lang="en-US" sz="2400" dirty="0"/>
              <a:t>Occasional</a:t>
            </a:r>
          </a:p>
          <a:p>
            <a:pPr eaLnBrk="1" hangingPunct="1">
              <a:buFontTx/>
              <a:buNone/>
            </a:pPr>
            <a:endParaRPr lang="en-US" sz="2400" dirty="0"/>
          </a:p>
          <a:p>
            <a:pPr eaLnBrk="1" hangingPunct="1">
              <a:buFontTx/>
              <a:buNone/>
            </a:pPr>
            <a:endParaRPr lang="en-US" sz="2400" dirty="0"/>
          </a:p>
          <a:p>
            <a:pPr eaLnBrk="1" hangingPunct="1">
              <a:buNone/>
            </a:pPr>
            <a:r>
              <a:rPr lang="en-US" sz="2400" dirty="0"/>
              <a:t>Seasonal	</a:t>
            </a:r>
          </a:p>
          <a:p>
            <a:pPr eaLnBrk="1" hangingPunct="1"/>
            <a:endParaRPr lang="en-US" sz="2400" dirty="0"/>
          </a:p>
          <a:p>
            <a:pPr eaLnBrk="1" hangingPunct="1"/>
            <a:endParaRPr lang="en-US" sz="2400" dirty="0"/>
          </a:p>
          <a:p>
            <a:pPr eaLnBrk="1" hangingPunct="1">
              <a:buNone/>
            </a:pPr>
            <a:r>
              <a:rPr lang="en-US" sz="2400" dirty="0"/>
              <a:t>Frequent</a:t>
            </a:r>
          </a:p>
          <a:p>
            <a:pPr eaLnBrk="1" hangingPunct="1"/>
            <a:endParaRPr lang="en-US" sz="2400" dirty="0"/>
          </a:p>
          <a:p>
            <a:pPr eaLnBrk="1" hangingPunct="1"/>
            <a:endParaRPr lang="en-US" sz="2400" dirty="0"/>
          </a:p>
          <a:p>
            <a:pPr eaLnBrk="1" hangingPunct="1">
              <a:buNone/>
            </a:pPr>
            <a:r>
              <a:rPr lang="en-US" sz="2400" dirty="0"/>
              <a:t>Flat</a:t>
            </a:r>
          </a:p>
        </p:txBody>
      </p:sp>
      <p:pic>
        <p:nvPicPr>
          <p:cNvPr id="343043" name="Picture 7" descr="prot309"/>
          <p:cNvPicPr>
            <a:picLocks noChangeAspect="1" noChangeArrowheads="1"/>
          </p:cNvPicPr>
          <p:nvPr/>
        </p:nvPicPr>
        <p:blipFill>
          <a:blip r:embed="rId3" cstate="print"/>
          <a:srcRect/>
          <a:stretch>
            <a:fillRect/>
          </a:stretch>
        </p:blipFill>
        <p:spPr bwMode="auto">
          <a:xfrm>
            <a:off x="1763713" y="5270848"/>
            <a:ext cx="3889375" cy="908050"/>
          </a:xfrm>
          <a:prstGeom prst="rect">
            <a:avLst/>
          </a:prstGeom>
          <a:noFill/>
          <a:ln w="9525">
            <a:noFill/>
            <a:miter lim="800000"/>
            <a:headEnd/>
            <a:tailEnd/>
          </a:ln>
        </p:spPr>
      </p:pic>
      <p:pic>
        <p:nvPicPr>
          <p:cNvPr id="343044" name="Picture 8" descr="prot214"/>
          <p:cNvPicPr>
            <a:picLocks noChangeAspect="1" noChangeArrowheads="1"/>
          </p:cNvPicPr>
          <p:nvPr/>
        </p:nvPicPr>
        <p:blipFill>
          <a:blip r:embed="rId4" cstate="print"/>
          <a:srcRect/>
          <a:stretch>
            <a:fillRect/>
          </a:stretch>
        </p:blipFill>
        <p:spPr bwMode="auto">
          <a:xfrm>
            <a:off x="5435600" y="5301010"/>
            <a:ext cx="3959225" cy="920750"/>
          </a:xfrm>
          <a:prstGeom prst="rect">
            <a:avLst/>
          </a:prstGeom>
          <a:noFill/>
          <a:ln w="9525">
            <a:noFill/>
            <a:miter lim="800000"/>
            <a:headEnd/>
            <a:tailEnd/>
          </a:ln>
        </p:spPr>
      </p:pic>
      <p:pic>
        <p:nvPicPr>
          <p:cNvPr id="343045" name="Picture 10" descr="prot211"/>
          <p:cNvPicPr>
            <a:picLocks noChangeAspect="1" noChangeArrowheads="1"/>
          </p:cNvPicPr>
          <p:nvPr/>
        </p:nvPicPr>
        <p:blipFill>
          <a:blip r:embed="rId5" cstate="print"/>
          <a:srcRect/>
          <a:stretch>
            <a:fillRect/>
          </a:stretch>
        </p:blipFill>
        <p:spPr bwMode="auto">
          <a:xfrm>
            <a:off x="1763713" y="3902423"/>
            <a:ext cx="3949700" cy="917575"/>
          </a:xfrm>
          <a:prstGeom prst="rect">
            <a:avLst/>
          </a:prstGeom>
          <a:noFill/>
          <a:ln w="9525">
            <a:noFill/>
            <a:miter lim="800000"/>
            <a:headEnd/>
            <a:tailEnd/>
          </a:ln>
        </p:spPr>
      </p:pic>
      <p:pic>
        <p:nvPicPr>
          <p:cNvPr id="343046" name="Picture 11" descr="prot21"/>
          <p:cNvPicPr>
            <a:picLocks noChangeAspect="1" noChangeArrowheads="1"/>
          </p:cNvPicPr>
          <p:nvPr/>
        </p:nvPicPr>
        <p:blipFill>
          <a:blip r:embed="rId6" cstate="print"/>
          <a:srcRect/>
          <a:stretch>
            <a:fillRect/>
          </a:stretch>
        </p:blipFill>
        <p:spPr bwMode="auto">
          <a:xfrm>
            <a:off x="5364163" y="3861148"/>
            <a:ext cx="3959225" cy="920750"/>
          </a:xfrm>
          <a:prstGeom prst="rect">
            <a:avLst/>
          </a:prstGeom>
          <a:noFill/>
          <a:ln w="9525">
            <a:noFill/>
            <a:miter lim="800000"/>
            <a:headEnd/>
            <a:tailEnd/>
          </a:ln>
        </p:spPr>
      </p:pic>
      <p:pic>
        <p:nvPicPr>
          <p:cNvPr id="343047" name="Picture 13" descr="prot462"/>
          <p:cNvPicPr>
            <a:picLocks noChangeAspect="1" noChangeArrowheads="1"/>
          </p:cNvPicPr>
          <p:nvPr/>
        </p:nvPicPr>
        <p:blipFill>
          <a:blip r:embed="rId7" cstate="print"/>
          <a:srcRect/>
          <a:stretch>
            <a:fillRect/>
          </a:stretch>
        </p:blipFill>
        <p:spPr bwMode="auto">
          <a:xfrm>
            <a:off x="1835150" y="2533998"/>
            <a:ext cx="3889375" cy="908050"/>
          </a:xfrm>
          <a:prstGeom prst="rect">
            <a:avLst/>
          </a:prstGeom>
          <a:noFill/>
          <a:ln w="9525">
            <a:noFill/>
            <a:miter lim="800000"/>
            <a:headEnd/>
            <a:tailEnd/>
          </a:ln>
        </p:spPr>
      </p:pic>
      <p:pic>
        <p:nvPicPr>
          <p:cNvPr id="343048" name="Picture 14" descr="prot64"/>
          <p:cNvPicPr>
            <a:picLocks noChangeAspect="1" noChangeArrowheads="1"/>
          </p:cNvPicPr>
          <p:nvPr/>
        </p:nvPicPr>
        <p:blipFill>
          <a:blip r:embed="rId8" cstate="print"/>
          <a:srcRect/>
          <a:stretch>
            <a:fillRect/>
          </a:stretch>
        </p:blipFill>
        <p:spPr bwMode="auto">
          <a:xfrm>
            <a:off x="5364163" y="2564160"/>
            <a:ext cx="3962400" cy="922338"/>
          </a:xfrm>
          <a:prstGeom prst="rect">
            <a:avLst/>
          </a:prstGeom>
          <a:noFill/>
          <a:ln w="9525">
            <a:noFill/>
            <a:miter lim="800000"/>
            <a:headEnd/>
            <a:tailEnd/>
          </a:ln>
        </p:spPr>
      </p:pic>
      <p:pic>
        <p:nvPicPr>
          <p:cNvPr id="343049" name="Picture 15" descr="prot39"/>
          <p:cNvPicPr>
            <a:picLocks noChangeAspect="1" noChangeArrowheads="1"/>
          </p:cNvPicPr>
          <p:nvPr/>
        </p:nvPicPr>
        <p:blipFill>
          <a:blip r:embed="rId9" cstate="print"/>
          <a:srcRect/>
          <a:stretch>
            <a:fillRect/>
          </a:stretch>
        </p:blipFill>
        <p:spPr bwMode="auto">
          <a:xfrm>
            <a:off x="1833563" y="1325910"/>
            <a:ext cx="3817937" cy="890588"/>
          </a:xfrm>
          <a:prstGeom prst="rect">
            <a:avLst/>
          </a:prstGeom>
          <a:noFill/>
          <a:ln w="9525">
            <a:noFill/>
            <a:miter lim="800000"/>
            <a:headEnd/>
            <a:tailEnd/>
          </a:ln>
        </p:spPr>
      </p:pic>
      <p:pic>
        <p:nvPicPr>
          <p:cNvPr id="343051" name="Picture 16" descr="prot16"/>
          <p:cNvPicPr>
            <a:picLocks noChangeAspect="1" noChangeArrowheads="1"/>
          </p:cNvPicPr>
          <p:nvPr/>
        </p:nvPicPr>
        <p:blipFill>
          <a:blip r:embed="rId10" cstate="print"/>
          <a:srcRect/>
          <a:stretch>
            <a:fillRect/>
          </a:stretch>
        </p:blipFill>
        <p:spPr bwMode="auto">
          <a:xfrm>
            <a:off x="5364163" y="1268760"/>
            <a:ext cx="3968750" cy="927100"/>
          </a:xfrm>
          <a:prstGeom prst="rect">
            <a:avLst/>
          </a:prstGeom>
          <a:noFill/>
          <a:ln w="9525">
            <a:noFill/>
            <a:miter lim="800000"/>
            <a:headEnd/>
            <a:tailEnd/>
          </a:ln>
        </p:spPr>
      </p:pic>
      <p:sp>
        <p:nvSpPr>
          <p:cNvPr id="1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89</a:t>
            </a:fld>
            <a:endParaRPr lang="en-US" dirty="0"/>
          </a:p>
        </p:txBody>
      </p:sp>
    </p:spTree>
    <p:extLst>
      <p:ext uri="{BB962C8B-B14F-4D97-AF65-F5344CB8AC3E}">
        <p14:creationId xmlns:p14="http://schemas.microsoft.com/office/powerpoint/2010/main" val="366191875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Settings</a:t>
            </a:r>
            <a:endParaRPr lang="nl-NL" dirty="0"/>
          </a:p>
        </p:txBody>
      </p:sp>
      <p:sp>
        <p:nvSpPr>
          <p:cNvPr id="3" name="Content Placeholder 2"/>
          <p:cNvSpPr>
            <a:spLocks noGrp="1"/>
          </p:cNvSpPr>
          <p:nvPr>
            <p:ph idx="1"/>
          </p:nvPr>
        </p:nvSpPr>
        <p:spPr>
          <a:xfrm>
            <a:off x="457200" y="1124744"/>
            <a:ext cx="8229600" cy="5400600"/>
          </a:xfrm>
        </p:spPr>
        <p:txBody>
          <a:bodyPr>
            <a:normAutofit lnSpcReduction="10000"/>
          </a:bodyPr>
          <a:lstStyle/>
          <a:p>
            <a:r>
              <a:rPr lang="en-US" dirty="0"/>
              <a:t>Distributed classification</a:t>
            </a:r>
          </a:p>
          <a:p>
            <a:r>
              <a:rPr lang="en-US" dirty="0"/>
              <a:t>Disease diagnosis during epidemic outbreaks</a:t>
            </a:r>
          </a:p>
          <a:p>
            <a:pPr lvl="1"/>
            <a:r>
              <a:rPr lang="en-US" dirty="0"/>
              <a:t>epidemic originates from one country and spreads to another with some delay</a:t>
            </a:r>
          </a:p>
          <a:p>
            <a:r>
              <a:rPr lang="en-US" dirty="0"/>
              <a:t>Weather prediction across different regions</a:t>
            </a:r>
          </a:p>
          <a:p>
            <a:pPr lvl="1"/>
            <a:r>
              <a:rPr lang="en-US" dirty="0"/>
              <a:t>a cyclone brings weather changes moving with a certain speed and direction</a:t>
            </a:r>
          </a:p>
          <a:p>
            <a:r>
              <a:rPr lang="en-US" dirty="0"/>
              <a:t>How many people are likely (not) to attend a conference due to the weather or </a:t>
            </a:r>
            <a:r>
              <a:rPr lang="en-US" dirty="0" err="1"/>
              <a:t>covid</a:t>
            </a:r>
            <a:endParaRPr lang="en-US" dirty="0"/>
          </a:p>
          <a:p>
            <a:pPr lvl="1"/>
            <a:r>
              <a:rPr lang="en-US" dirty="0"/>
              <a:t>ICDM in Dallas was truly international …</a:t>
            </a:r>
          </a:p>
          <a:p>
            <a:pPr lvl="1"/>
            <a:r>
              <a:rPr lang="en-US" dirty="0" err="1"/>
              <a:t>Dagstuhl</a:t>
            </a:r>
            <a:r>
              <a:rPr lang="en-US" dirty="0"/>
              <a:t> today</a:t>
            </a:r>
            <a:endParaRPr lang="nl-NL"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90</a:t>
            </a:fld>
            <a:endParaRPr lang="en-US" dirty="0"/>
          </a:p>
        </p:txBody>
      </p:sp>
    </p:spTree>
    <p:extLst>
      <p:ext uri="{BB962C8B-B14F-4D97-AF65-F5344CB8AC3E}">
        <p14:creationId xmlns:p14="http://schemas.microsoft.com/office/powerpoint/2010/main" val="16371354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1AE85-7EAF-FE45-9CFF-B553BC177E58}"/>
              </a:ext>
            </a:extLst>
          </p:cNvPr>
          <p:cNvSpPr>
            <a:spLocks noGrp="1"/>
          </p:cNvSpPr>
          <p:nvPr>
            <p:ph type="title"/>
          </p:nvPr>
        </p:nvSpPr>
        <p:spPr/>
        <p:txBody>
          <a:bodyPr/>
          <a:lstStyle/>
          <a:p>
            <a:r>
              <a:rPr lang="en-NL" dirty="0"/>
              <a:t>Spread of Covid Worldwide</a:t>
            </a:r>
          </a:p>
        </p:txBody>
      </p:sp>
      <p:sp>
        <p:nvSpPr>
          <p:cNvPr id="3" name="Content Placeholder 2">
            <a:extLst>
              <a:ext uri="{FF2B5EF4-FFF2-40B4-BE49-F238E27FC236}">
                <a16:creationId xmlns:a16="http://schemas.microsoft.com/office/drawing/2014/main" id="{A5C90E83-790C-EF45-8D76-477A199B5F50}"/>
              </a:ext>
            </a:extLst>
          </p:cNvPr>
          <p:cNvSpPr>
            <a:spLocks noGrp="1"/>
          </p:cNvSpPr>
          <p:nvPr>
            <p:ph idx="1"/>
          </p:nvPr>
        </p:nvSpPr>
        <p:spPr>
          <a:xfrm>
            <a:off x="457200" y="6309320"/>
            <a:ext cx="8229600" cy="536923"/>
          </a:xfrm>
        </p:spPr>
        <p:txBody>
          <a:bodyPr>
            <a:normAutofit fontScale="62500" lnSpcReduction="20000"/>
          </a:bodyPr>
          <a:lstStyle/>
          <a:p>
            <a:pPr marL="0" indent="0">
              <a:buNone/>
            </a:pPr>
            <a:r>
              <a:rPr lang="en-GB" dirty="0">
                <a:hlinkClick r:id="rId2"/>
              </a:rPr>
              <a:t>https://www.youtube.com/watch?v=IZWPpKdlonA&amp;ab_channel=GlobalStats</a:t>
            </a:r>
            <a:endParaRPr lang="en-NL" dirty="0"/>
          </a:p>
        </p:txBody>
      </p:sp>
      <p:sp>
        <p:nvSpPr>
          <p:cNvPr id="4" name="Slide Number Placeholder 3">
            <a:extLst>
              <a:ext uri="{FF2B5EF4-FFF2-40B4-BE49-F238E27FC236}">
                <a16:creationId xmlns:a16="http://schemas.microsoft.com/office/drawing/2014/main" id="{F8F4C000-78F0-384A-AA2E-C0035E738F0F}"/>
              </a:ext>
            </a:extLst>
          </p:cNvPr>
          <p:cNvSpPr>
            <a:spLocks noGrp="1"/>
          </p:cNvSpPr>
          <p:nvPr>
            <p:ph type="sldNum" sz="quarter" idx="12"/>
          </p:nvPr>
        </p:nvSpPr>
        <p:spPr/>
        <p:txBody>
          <a:bodyPr/>
          <a:lstStyle/>
          <a:p>
            <a:fld id="{6614ECFC-E50C-43D3-B8F0-45E8546E5638}" type="slidenum">
              <a:rPr lang="en-US" smtClean="0"/>
              <a:pPr/>
              <a:t>91</a:t>
            </a:fld>
            <a:endParaRPr lang="en-US" dirty="0"/>
          </a:p>
        </p:txBody>
      </p:sp>
      <p:pic>
        <p:nvPicPr>
          <p:cNvPr id="5" name="Picture 4">
            <a:extLst>
              <a:ext uri="{FF2B5EF4-FFF2-40B4-BE49-F238E27FC236}">
                <a16:creationId xmlns:a16="http://schemas.microsoft.com/office/drawing/2014/main" id="{7689AFB7-C8E9-A14C-B56D-2F8201425244}"/>
              </a:ext>
            </a:extLst>
          </p:cNvPr>
          <p:cNvPicPr>
            <a:picLocks noChangeAspect="1"/>
          </p:cNvPicPr>
          <p:nvPr/>
        </p:nvPicPr>
        <p:blipFill>
          <a:blip r:embed="rId3"/>
          <a:stretch>
            <a:fillRect/>
          </a:stretch>
        </p:blipFill>
        <p:spPr>
          <a:xfrm>
            <a:off x="360040" y="1052736"/>
            <a:ext cx="8532440" cy="5059718"/>
          </a:xfrm>
          <a:prstGeom prst="rect">
            <a:avLst/>
          </a:prstGeom>
        </p:spPr>
      </p:pic>
    </p:spTree>
    <p:extLst>
      <p:ext uri="{BB962C8B-B14F-4D97-AF65-F5344CB8AC3E}">
        <p14:creationId xmlns:p14="http://schemas.microsoft.com/office/powerpoint/2010/main" val="27531730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fld id="{6614ECFC-E50C-43D3-B8F0-45E8546E5638}" type="slidenum">
              <a:rPr lang="en-US" smtClean="0"/>
              <a:pPr/>
              <a:t>92</a:t>
            </a:fld>
            <a:endParaRPr lang="en-US" dirty="0"/>
          </a:p>
        </p:txBody>
      </p:sp>
      <p:pic>
        <p:nvPicPr>
          <p:cNvPr id="7" name="Picture 6"/>
          <p:cNvPicPr>
            <a:picLocks noChangeAspect="1"/>
          </p:cNvPicPr>
          <p:nvPr/>
        </p:nvPicPr>
        <p:blipFill>
          <a:blip r:embed="rId3"/>
          <a:stretch>
            <a:fillRect/>
          </a:stretch>
        </p:blipFill>
        <p:spPr>
          <a:xfrm>
            <a:off x="10224" y="0"/>
            <a:ext cx="9098280" cy="9098280"/>
          </a:xfrm>
          <a:prstGeom prst="rect">
            <a:avLst/>
          </a:prstGeom>
        </p:spPr>
      </p:pic>
      <p:pic>
        <p:nvPicPr>
          <p:cNvPr id="8" name="Picture 7"/>
          <p:cNvPicPr>
            <a:picLocks noChangeAspect="1"/>
          </p:cNvPicPr>
          <p:nvPr/>
        </p:nvPicPr>
        <p:blipFill>
          <a:blip r:embed="rId4"/>
          <a:stretch>
            <a:fillRect/>
          </a:stretch>
        </p:blipFill>
        <p:spPr>
          <a:xfrm>
            <a:off x="9972600" y="2348880"/>
            <a:ext cx="4400756" cy="4400756"/>
          </a:xfrm>
          <a:prstGeom prst="rect">
            <a:avLst/>
          </a:prstGeom>
        </p:spPr>
      </p:pic>
      <p:pic>
        <p:nvPicPr>
          <p:cNvPr id="1026" name="Picture 2" descr="http://news.bbcimg.co.uk/media/images/50495000/jpg/_50495772_jex_905961_de27-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96536" y="332656"/>
            <a:ext cx="3064748" cy="172392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http://media.nbcdfw.com/images/654*368/112513+flights+cancelled+generic.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78607" y="1650942"/>
            <a:ext cx="2010081" cy="1131055"/>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1448160" y="2934048"/>
            <a:ext cx="791657" cy="521335"/>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2338176" y="4239667"/>
            <a:ext cx="791657" cy="521335"/>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3240384" y="2412713"/>
            <a:ext cx="791657" cy="52133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3479451" y="3760244"/>
            <a:ext cx="791657" cy="521335"/>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5076056" y="4419833"/>
            <a:ext cx="791657" cy="521335"/>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3143259" y="5283929"/>
            <a:ext cx="791657" cy="52133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9" name="Straight Arrow Connector 8"/>
          <p:cNvCxnSpPr>
            <a:stCxn id="1030" idx="2"/>
            <a:endCxn id="11" idx="0"/>
          </p:cNvCxnSpPr>
          <p:nvPr/>
        </p:nvCxnSpPr>
        <p:spPr>
          <a:xfrm>
            <a:off x="1843989" y="3455383"/>
            <a:ext cx="890016" cy="784284"/>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30" idx="3"/>
            <a:endCxn id="12" idx="1"/>
          </p:cNvCxnSpPr>
          <p:nvPr/>
        </p:nvCxnSpPr>
        <p:spPr>
          <a:xfrm flipV="1">
            <a:off x="2239817" y="2673381"/>
            <a:ext cx="1000567" cy="521335"/>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2" idx="2"/>
          </p:cNvCxnSpPr>
          <p:nvPr/>
        </p:nvCxnSpPr>
        <p:spPr>
          <a:xfrm>
            <a:off x="3636213" y="2934048"/>
            <a:ext cx="239066" cy="826196"/>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4" idx="1"/>
          </p:cNvCxnSpPr>
          <p:nvPr/>
        </p:nvCxnSpPr>
        <p:spPr>
          <a:xfrm>
            <a:off x="4054654" y="4201078"/>
            <a:ext cx="1021402" cy="479423"/>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15" idx="0"/>
          </p:cNvCxnSpPr>
          <p:nvPr/>
        </p:nvCxnSpPr>
        <p:spPr>
          <a:xfrm flipH="1">
            <a:off x="3539088" y="4281579"/>
            <a:ext cx="336191" cy="1002350"/>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endCxn id="15" idx="1"/>
          </p:cNvCxnSpPr>
          <p:nvPr/>
        </p:nvCxnSpPr>
        <p:spPr>
          <a:xfrm>
            <a:off x="2740100" y="4761003"/>
            <a:ext cx="403159" cy="783594"/>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Picture 6" descr="http://fascinatingelectronics.com/images/instruments/Anemometer-500px.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397" t="21606" r="5974" b="21351"/>
          <a:stretch/>
        </p:blipFill>
        <p:spPr bwMode="auto">
          <a:xfrm>
            <a:off x="4860032" y="3212976"/>
            <a:ext cx="791657" cy="52133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 name="Straight Arrow Connector 21"/>
          <p:cNvCxnSpPr/>
          <p:nvPr/>
        </p:nvCxnSpPr>
        <p:spPr>
          <a:xfrm flipV="1">
            <a:off x="4139952" y="3501008"/>
            <a:ext cx="1008112" cy="636446"/>
          </a:xfrm>
          <a:prstGeom prst="straightConnector1">
            <a:avLst/>
          </a:prstGeom>
          <a:ln w="381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76531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Peer-to-peer Handling of Drift</a:t>
            </a:r>
            <a:endParaRPr lang="nl-NL" dirty="0"/>
          </a:p>
        </p:txBody>
      </p:sp>
      <p:sp>
        <p:nvSpPr>
          <p:cNvPr id="3" name="Content Placeholder 2"/>
          <p:cNvSpPr>
            <a:spLocks noGrp="1"/>
          </p:cNvSpPr>
          <p:nvPr>
            <p:ph idx="1"/>
          </p:nvPr>
        </p:nvSpPr>
        <p:spPr>
          <a:xfrm>
            <a:off x="395536" y="1052736"/>
            <a:ext cx="8507288" cy="5256584"/>
          </a:xfrm>
        </p:spPr>
        <p:txBody>
          <a:bodyPr>
            <a:noAutofit/>
          </a:bodyPr>
          <a:lstStyle/>
          <a:p>
            <a:r>
              <a:rPr lang="en-US" sz="2800" dirty="0"/>
              <a:t>the first peers to ‘suffer’ can share their knowledge with other peers in a controlled manner</a:t>
            </a:r>
          </a:p>
          <a:p>
            <a:endParaRPr lang="nl-NL" sz="2800" dirty="0"/>
          </a:p>
          <a:p>
            <a:endParaRPr lang="nl-NL" sz="2800" dirty="0"/>
          </a:p>
          <a:p>
            <a:endParaRPr lang="nl-NL" sz="2800" dirty="0"/>
          </a:p>
          <a:p>
            <a:endParaRPr lang="nl-NL" sz="2800" dirty="0"/>
          </a:p>
          <a:p>
            <a:endParaRPr lang="nl-NL" sz="2800" dirty="0"/>
          </a:p>
          <a:p>
            <a:endParaRPr lang="nl-NL" sz="2800" dirty="0"/>
          </a:p>
          <a:p>
            <a:endParaRPr lang="nl-NL" sz="2800" dirty="0"/>
          </a:p>
          <a:p>
            <a:r>
              <a:rPr lang="nl-NL" sz="2800" dirty="0"/>
              <a:t>(</a:t>
            </a:r>
            <a:r>
              <a:rPr lang="nl-NL" sz="2800" dirty="0" err="1"/>
              <a:t>temporal</a:t>
            </a:r>
            <a:r>
              <a:rPr lang="nl-NL" sz="2800" dirty="0"/>
              <a:t>) </a:t>
            </a:r>
            <a:r>
              <a:rPr lang="nl-NL" sz="2800" dirty="0" err="1"/>
              <a:t>association</a:t>
            </a:r>
            <a:r>
              <a:rPr lang="nl-NL" sz="2800" dirty="0"/>
              <a:t> </a:t>
            </a:r>
            <a:r>
              <a:rPr lang="en-US" sz="2800" dirty="0"/>
              <a:t>exists between peers p1 and p2 </a:t>
            </a:r>
            <a:endParaRPr lang="nl-NL" sz="2800" dirty="0"/>
          </a:p>
        </p:txBody>
      </p:sp>
      <p:pic>
        <p:nvPicPr>
          <p:cNvPr id="384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670" y="1916832"/>
            <a:ext cx="5778642" cy="35283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93</a:t>
            </a:fld>
            <a:endParaRPr lang="en-US" dirty="0"/>
          </a:p>
        </p:txBody>
      </p:sp>
    </p:spTree>
    <p:extLst>
      <p:ext uri="{BB962C8B-B14F-4D97-AF65-F5344CB8AC3E}">
        <p14:creationId xmlns:p14="http://schemas.microsoft.com/office/powerpoint/2010/main" val="4683353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4624"/>
            <a:ext cx="8363272" cy="935037"/>
          </a:xfrm>
        </p:spPr>
        <p:txBody>
          <a:bodyPr>
            <a:normAutofit/>
          </a:bodyPr>
          <a:lstStyle/>
          <a:p>
            <a:r>
              <a:rPr lang="en-US" dirty="0"/>
              <a:t>PINE for Asynchronous CD Handling</a:t>
            </a:r>
            <a:endParaRPr lang="nl-NL" dirty="0"/>
          </a:p>
        </p:txBody>
      </p:sp>
      <p:sp>
        <p:nvSpPr>
          <p:cNvPr id="3" name="Content Placeholder 2"/>
          <p:cNvSpPr>
            <a:spLocks noGrp="1"/>
          </p:cNvSpPr>
          <p:nvPr>
            <p:ph idx="1"/>
          </p:nvPr>
        </p:nvSpPr>
        <p:spPr>
          <a:xfrm>
            <a:off x="457200" y="1052736"/>
            <a:ext cx="8229600" cy="4857403"/>
          </a:xfrm>
        </p:spPr>
        <p:txBody>
          <a:bodyPr>
            <a:normAutofit fontScale="92500" lnSpcReduction="10000"/>
          </a:bodyPr>
          <a:lstStyle/>
          <a:p>
            <a:r>
              <a:rPr lang="nl-NL" dirty="0"/>
              <a:t>An </a:t>
            </a:r>
            <a:r>
              <a:rPr lang="en-US" dirty="0"/>
              <a:t>ensemble learning approach that combines </a:t>
            </a:r>
          </a:p>
          <a:p>
            <a:pPr lvl="1"/>
            <a:r>
              <a:rPr lang="en-US" dirty="0"/>
              <a:t>reactive adaptation via drift detection, and </a:t>
            </a:r>
          </a:p>
          <a:p>
            <a:pPr lvl="1"/>
            <a:r>
              <a:rPr lang="en-US" dirty="0"/>
              <a:t>proactive handling of upcoming changes via early warning and </a:t>
            </a:r>
            <a:r>
              <a:rPr lang="nl-NL" dirty="0" err="1"/>
              <a:t>adaptation</a:t>
            </a:r>
            <a:r>
              <a:rPr lang="nl-NL" dirty="0"/>
              <a:t> </a:t>
            </a:r>
            <a:r>
              <a:rPr lang="nl-NL" dirty="0" err="1"/>
              <a:t>across</a:t>
            </a:r>
            <a:r>
              <a:rPr lang="nl-NL" dirty="0"/>
              <a:t> the </a:t>
            </a:r>
            <a:r>
              <a:rPr lang="nl-NL" dirty="0" err="1"/>
              <a:t>peers</a:t>
            </a:r>
            <a:endParaRPr lang="en-US" dirty="0"/>
          </a:p>
          <a:p>
            <a:r>
              <a:rPr lang="en-US" dirty="0"/>
              <a:t>Frequent sequence mining similar to serial episode mining approach providing e: p</a:t>
            </a:r>
            <a:r>
              <a:rPr lang="en-US" baseline="-25000" dirty="0"/>
              <a:t>a</a:t>
            </a:r>
            <a:r>
              <a:rPr lang="en-US" dirty="0"/>
              <a:t>=&gt;</a:t>
            </a:r>
            <a:r>
              <a:rPr lang="en-US" dirty="0" err="1"/>
              <a:t>p</a:t>
            </a:r>
            <a:r>
              <a:rPr lang="en-US" baseline="-25000" dirty="0" err="1"/>
              <a:t>b</a:t>
            </a:r>
            <a:r>
              <a:rPr lang="en-US" dirty="0"/>
              <a:t> and post-processing of the episodes to get</a:t>
            </a:r>
          </a:p>
          <a:p>
            <a:pPr lvl="1"/>
            <a:r>
              <a:rPr lang="en-US" dirty="0"/>
              <a:t>the probability a given episode e leading to a local concept drift in </a:t>
            </a:r>
            <a:r>
              <a:rPr lang="en-US" dirty="0" err="1"/>
              <a:t>p</a:t>
            </a:r>
            <a:r>
              <a:rPr lang="en-US" baseline="-25000" dirty="0" err="1"/>
              <a:t>b</a:t>
            </a:r>
            <a:r>
              <a:rPr lang="en-US" dirty="0"/>
              <a:t> and</a:t>
            </a:r>
          </a:p>
          <a:p>
            <a:pPr lvl="1"/>
            <a:r>
              <a:rPr lang="en-US" dirty="0"/>
              <a:t>SD of the expected delay leading to the local concept drifts (confidence we have on the expected delay)</a:t>
            </a:r>
            <a:endParaRPr lang="nl-NL" dirty="0"/>
          </a:p>
        </p:txBody>
      </p:sp>
      <p:sp>
        <p:nvSpPr>
          <p:cNvPr id="8" name="Slide Number Placeholder 4"/>
          <p:cNvSpPr>
            <a:spLocks noGrp="1"/>
          </p:cNvSpPr>
          <p:nvPr>
            <p:ph type="sldNum" sz="quarter" idx="12"/>
          </p:nvPr>
        </p:nvSpPr>
        <p:spPr>
          <a:xfrm>
            <a:off x="8367588" y="6356350"/>
            <a:ext cx="596900" cy="365125"/>
          </a:xfrm>
        </p:spPr>
        <p:txBody>
          <a:bodyPr/>
          <a:lstStyle/>
          <a:p>
            <a:fld id="{6614ECFC-E50C-43D3-B8F0-45E8546E5638}" type="slidenum">
              <a:rPr lang="en-US" smtClean="0"/>
              <a:pPr/>
              <a:t>94</a:t>
            </a:fld>
            <a:endParaRPr lang="en-US" dirty="0"/>
          </a:p>
        </p:txBody>
      </p:sp>
      <p:sp>
        <p:nvSpPr>
          <p:cNvPr id="4" name="Rectangle 3"/>
          <p:cNvSpPr/>
          <p:nvPr/>
        </p:nvSpPr>
        <p:spPr>
          <a:xfrm>
            <a:off x="395536" y="5796553"/>
            <a:ext cx="8280920" cy="584775"/>
          </a:xfrm>
          <a:prstGeom prst="rect">
            <a:avLst/>
          </a:prstGeom>
        </p:spPr>
        <p:txBody>
          <a:bodyPr wrap="square">
            <a:spAutoFit/>
          </a:bodyPr>
          <a:lstStyle/>
          <a:p>
            <a:pPr algn="r"/>
            <a:r>
              <a:rPr lang="nl-NL" sz="1600" dirty="0" err="1"/>
              <a:t>Ang</a:t>
            </a:r>
            <a:r>
              <a:rPr lang="nl-NL" sz="1600" dirty="0"/>
              <a:t> et al. 2013. </a:t>
            </a:r>
            <a:r>
              <a:rPr lang="nl-NL" sz="1600" i="1" dirty="0" err="1"/>
              <a:t>Predictive</a:t>
            </a:r>
            <a:r>
              <a:rPr lang="nl-NL" sz="1600" i="1" dirty="0"/>
              <a:t> Handling of </a:t>
            </a:r>
            <a:r>
              <a:rPr lang="nl-NL" sz="1600" i="1" dirty="0" err="1"/>
              <a:t>Asynchronous</a:t>
            </a:r>
            <a:r>
              <a:rPr lang="nl-NL" sz="1600" i="1" dirty="0"/>
              <a:t> Concept </a:t>
            </a:r>
            <a:r>
              <a:rPr lang="nl-NL" sz="1600" i="1" dirty="0" err="1"/>
              <a:t>Drifts</a:t>
            </a:r>
            <a:r>
              <a:rPr lang="nl-NL" sz="1600" i="1" dirty="0"/>
              <a:t> in Distributed Environments, TKDE 25(10)</a:t>
            </a:r>
            <a:endParaRPr lang="nl-NL" sz="1600" dirty="0"/>
          </a:p>
        </p:txBody>
      </p:sp>
    </p:spTree>
    <p:extLst>
      <p:ext uri="{BB962C8B-B14F-4D97-AF65-F5344CB8AC3E}">
        <p14:creationId xmlns:p14="http://schemas.microsoft.com/office/powerpoint/2010/main" val="4968673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D617-CCCC-364B-991D-137BA1D2B0EC}"/>
              </a:ext>
            </a:extLst>
          </p:cNvPr>
          <p:cNvSpPr>
            <a:spLocks noGrp="1"/>
          </p:cNvSpPr>
          <p:nvPr>
            <p:ph type="title"/>
          </p:nvPr>
        </p:nvSpPr>
        <p:spPr/>
        <p:txBody>
          <a:bodyPr>
            <a:normAutofit fontScale="90000"/>
          </a:bodyPr>
          <a:lstStyle/>
          <a:p>
            <a:r>
              <a:rPr lang="en-NL" dirty="0"/>
              <a:t>Characterizing and Quantifying Drifts</a:t>
            </a:r>
          </a:p>
        </p:txBody>
      </p:sp>
      <p:sp>
        <p:nvSpPr>
          <p:cNvPr id="3" name="Content Placeholder 2">
            <a:extLst>
              <a:ext uri="{FF2B5EF4-FFF2-40B4-BE49-F238E27FC236}">
                <a16:creationId xmlns:a16="http://schemas.microsoft.com/office/drawing/2014/main" id="{3D1C0990-5B15-BF4B-B15F-11D44CA8E707}"/>
              </a:ext>
            </a:extLst>
          </p:cNvPr>
          <p:cNvSpPr>
            <a:spLocks noGrp="1"/>
          </p:cNvSpPr>
          <p:nvPr>
            <p:ph idx="1"/>
          </p:nvPr>
        </p:nvSpPr>
        <p:spPr>
          <a:xfrm>
            <a:off x="457200" y="979662"/>
            <a:ext cx="8229600" cy="5376688"/>
          </a:xfrm>
        </p:spPr>
        <p:txBody>
          <a:bodyPr>
            <a:normAutofit lnSpcReduction="10000"/>
          </a:bodyPr>
          <a:lstStyle/>
          <a:p>
            <a:r>
              <a:rPr lang="en-GB" sz="2400" u="sng" dirty="0">
                <a:hlinkClick r:id="rId2" tooltip="Download PDF"/>
              </a:rPr>
              <a:t>Characterizing Concept Drift</a:t>
            </a:r>
            <a:r>
              <a:rPr lang="en-GB" sz="2400" dirty="0"/>
              <a:t>.</a:t>
            </a:r>
            <a:br>
              <a:rPr lang="en-GB" sz="2400" dirty="0"/>
            </a:br>
            <a:r>
              <a:rPr lang="en-GB" sz="2400" dirty="0"/>
              <a:t>Webb, G. I., Hyde, R., Cao, H., Nguyen, H. L., &amp; </a:t>
            </a:r>
            <a:r>
              <a:rPr lang="en-GB" sz="2400" dirty="0" err="1"/>
              <a:t>Petitjean</a:t>
            </a:r>
            <a:r>
              <a:rPr lang="en-GB" sz="2400" dirty="0"/>
              <a:t>, F.</a:t>
            </a:r>
            <a:br>
              <a:rPr lang="en-GB" sz="2400" dirty="0"/>
            </a:br>
            <a:r>
              <a:rPr lang="en-GB" sz="2400" i="1" dirty="0"/>
              <a:t>Data Mining and Knowledge Discovery</a:t>
            </a:r>
            <a:r>
              <a:rPr lang="en-GB" sz="2400" dirty="0"/>
              <a:t>, 30(4), 964-994, 2016.</a:t>
            </a:r>
          </a:p>
          <a:p>
            <a:r>
              <a:rPr lang="en-GB" sz="2400" dirty="0">
                <a:hlinkClick r:id="rId3" tooltip="Download PDF"/>
              </a:rPr>
              <a:t>Analyzing concept drift and shift from sample data</a:t>
            </a:r>
            <a:r>
              <a:rPr lang="en-GB" sz="2400" dirty="0"/>
              <a:t>.</a:t>
            </a:r>
            <a:br>
              <a:rPr lang="en-GB" sz="2400" dirty="0"/>
            </a:br>
            <a:r>
              <a:rPr lang="en-GB" sz="2400" dirty="0"/>
              <a:t>Webb, G. I., Lee, L. K., Goethals, B., &amp; </a:t>
            </a:r>
            <a:r>
              <a:rPr lang="en-GB" sz="2400" dirty="0" err="1"/>
              <a:t>Petitjean</a:t>
            </a:r>
            <a:r>
              <a:rPr lang="en-GB" sz="2400" dirty="0"/>
              <a:t>, F.</a:t>
            </a:r>
            <a:br>
              <a:rPr lang="en-GB" sz="2400" dirty="0"/>
            </a:br>
            <a:r>
              <a:rPr lang="en-GB" sz="2400" i="1" dirty="0"/>
              <a:t>Data Mining and Knowledge Discovery</a:t>
            </a:r>
            <a:r>
              <a:rPr lang="en-GB" sz="2400" dirty="0"/>
              <a:t>, 32(5), 1179-1199, 2018.</a:t>
            </a:r>
          </a:p>
          <a:p>
            <a:r>
              <a:rPr lang="en-GB" sz="2400" dirty="0">
                <a:hlinkClick r:id="rId4" tooltip="Access on publisher site"/>
              </a:rPr>
              <a:t>Survey of distance measures for quantifying concept drift and shift in numeric dataOpens in a new window</a:t>
            </a:r>
            <a:r>
              <a:rPr lang="en-GB" sz="2400" dirty="0"/>
              <a:t>.</a:t>
            </a:r>
            <a:br>
              <a:rPr lang="en-GB" sz="2400" dirty="0"/>
            </a:br>
            <a:r>
              <a:rPr lang="en-GB" sz="2400" dirty="0"/>
              <a:t>Goldenberg, I., &amp; Webb, G. I.</a:t>
            </a:r>
            <a:br>
              <a:rPr lang="en-GB" sz="2400" dirty="0"/>
            </a:br>
            <a:r>
              <a:rPr lang="en-GB" sz="2400" i="1" dirty="0"/>
              <a:t>Knowledge and Information Systems</a:t>
            </a:r>
            <a:r>
              <a:rPr lang="en-GB" sz="2400" dirty="0"/>
              <a:t>, 60(2), 591-615, 2019.</a:t>
            </a:r>
          </a:p>
          <a:p>
            <a:r>
              <a:rPr lang="en-GB" sz="2400" dirty="0">
                <a:hlinkClick r:id="rId5" tooltip="Access on publisher site"/>
              </a:rPr>
              <a:t>PCA-based drift and shift quantification framework for multidimensional dataOpens in a new window</a:t>
            </a:r>
            <a:r>
              <a:rPr lang="en-GB" sz="2400" dirty="0"/>
              <a:t>.</a:t>
            </a:r>
            <a:br>
              <a:rPr lang="en-GB" sz="2400" dirty="0"/>
            </a:br>
            <a:r>
              <a:rPr lang="en-GB" sz="2400" dirty="0"/>
              <a:t>Goldenberg, I., &amp; Webb, G. I.</a:t>
            </a:r>
            <a:br>
              <a:rPr lang="en-GB" sz="2400" dirty="0"/>
            </a:br>
            <a:r>
              <a:rPr lang="en-GB" sz="2400" i="1" dirty="0"/>
              <a:t>Knowledge and Information Systems</a:t>
            </a:r>
            <a:r>
              <a:rPr lang="en-GB" sz="2400" dirty="0"/>
              <a:t>, 62, 2835-2854, 2020.</a:t>
            </a:r>
            <a:endParaRPr lang="en-NL" sz="2400" dirty="0"/>
          </a:p>
        </p:txBody>
      </p:sp>
      <p:sp>
        <p:nvSpPr>
          <p:cNvPr id="4" name="Slide Number Placeholder 3">
            <a:extLst>
              <a:ext uri="{FF2B5EF4-FFF2-40B4-BE49-F238E27FC236}">
                <a16:creationId xmlns:a16="http://schemas.microsoft.com/office/drawing/2014/main" id="{DE308EFD-04CA-A048-8F87-F811B9F0925C}"/>
              </a:ext>
            </a:extLst>
          </p:cNvPr>
          <p:cNvSpPr>
            <a:spLocks noGrp="1"/>
          </p:cNvSpPr>
          <p:nvPr>
            <p:ph type="sldNum" sz="quarter" idx="12"/>
          </p:nvPr>
        </p:nvSpPr>
        <p:spPr/>
        <p:txBody>
          <a:bodyPr/>
          <a:lstStyle/>
          <a:p>
            <a:fld id="{6614ECFC-E50C-43D3-B8F0-45E8546E5638}" type="slidenum">
              <a:rPr lang="en-US" smtClean="0"/>
              <a:pPr/>
              <a:t>95</a:t>
            </a:fld>
            <a:endParaRPr lang="en-US" dirty="0"/>
          </a:p>
        </p:txBody>
      </p:sp>
    </p:spTree>
    <p:extLst>
      <p:ext uri="{BB962C8B-B14F-4D97-AF65-F5344CB8AC3E}">
        <p14:creationId xmlns:p14="http://schemas.microsoft.com/office/powerpoint/2010/main" val="30566444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703D-C32A-1C4D-85A4-7EEF34C3FE07}"/>
              </a:ext>
            </a:extLst>
          </p:cNvPr>
          <p:cNvSpPr>
            <a:spLocks noGrp="1"/>
          </p:cNvSpPr>
          <p:nvPr>
            <p:ph type="title"/>
          </p:nvPr>
        </p:nvSpPr>
        <p:spPr/>
        <p:txBody>
          <a:bodyPr/>
          <a:lstStyle/>
          <a:p>
            <a:r>
              <a:rPr lang="en-NL" dirty="0"/>
              <a:t>A utility-based perspective</a:t>
            </a:r>
          </a:p>
        </p:txBody>
      </p:sp>
      <p:sp>
        <p:nvSpPr>
          <p:cNvPr id="3" name="Content Placeholder 2">
            <a:extLst>
              <a:ext uri="{FF2B5EF4-FFF2-40B4-BE49-F238E27FC236}">
                <a16:creationId xmlns:a16="http://schemas.microsoft.com/office/drawing/2014/main" id="{FC16AB49-009A-974B-B116-92C9BB16001A}"/>
              </a:ext>
            </a:extLst>
          </p:cNvPr>
          <p:cNvSpPr>
            <a:spLocks noGrp="1"/>
          </p:cNvSpPr>
          <p:nvPr>
            <p:ph idx="1"/>
          </p:nvPr>
        </p:nvSpPr>
        <p:spPr/>
        <p:txBody>
          <a:bodyPr/>
          <a:lstStyle/>
          <a:p>
            <a:r>
              <a:rPr lang="en-NL" dirty="0"/>
              <a:t>Auditing Adaptive Algorithmic Decision Making (ADM)</a:t>
            </a:r>
          </a:p>
        </p:txBody>
      </p:sp>
      <p:sp>
        <p:nvSpPr>
          <p:cNvPr id="4" name="Slide Number Placeholder 3">
            <a:extLst>
              <a:ext uri="{FF2B5EF4-FFF2-40B4-BE49-F238E27FC236}">
                <a16:creationId xmlns:a16="http://schemas.microsoft.com/office/drawing/2014/main" id="{DCA46891-E3AA-8F48-8B25-AB8EC2C70F4F}"/>
              </a:ext>
            </a:extLst>
          </p:cNvPr>
          <p:cNvSpPr>
            <a:spLocks noGrp="1"/>
          </p:cNvSpPr>
          <p:nvPr>
            <p:ph type="sldNum" sz="quarter" idx="12"/>
          </p:nvPr>
        </p:nvSpPr>
        <p:spPr/>
        <p:txBody>
          <a:bodyPr/>
          <a:lstStyle/>
          <a:p>
            <a:fld id="{6614ECFC-E50C-43D3-B8F0-45E8546E5638}" type="slidenum">
              <a:rPr lang="en-US" smtClean="0"/>
              <a:pPr/>
              <a:t>96</a:t>
            </a:fld>
            <a:endParaRPr lang="en-US" dirty="0"/>
          </a:p>
        </p:txBody>
      </p:sp>
    </p:spTree>
    <p:extLst>
      <p:ext uri="{BB962C8B-B14F-4D97-AF65-F5344CB8AC3E}">
        <p14:creationId xmlns:p14="http://schemas.microsoft.com/office/powerpoint/2010/main" val="513153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Predictive analytics that works!?</a:t>
            </a:r>
          </a:p>
        </p:txBody>
      </p:sp>
      <p:sp>
        <p:nvSpPr>
          <p:cNvPr id="3" name="Content Placeholder 2"/>
          <p:cNvSpPr>
            <a:spLocks noGrp="1"/>
          </p:cNvSpPr>
          <p:nvPr>
            <p:ph idx="1"/>
          </p:nvPr>
        </p:nvSpPr>
        <p:spPr>
          <a:xfrm>
            <a:off x="349696" y="1844824"/>
            <a:ext cx="8686800" cy="5328592"/>
          </a:xfrm>
        </p:spPr>
        <p:txBody>
          <a:bodyPr>
            <a:normAutofit/>
          </a:bodyPr>
          <a:lstStyle/>
          <a:p>
            <a:pPr marL="0" indent="0">
              <a:buNone/>
            </a:pPr>
            <a:r>
              <a:rPr lang="en-US" dirty="0"/>
              <a:t>hard to make 100% accurate </a:t>
            </a:r>
            <a:r>
              <a:rPr lang="en-US" dirty="0">
                <a:sym typeface="Wingdings" panose="05000000000000000000" pitchFamily="2" charset="2"/>
              </a:rPr>
              <a:t> m</a:t>
            </a:r>
            <a:r>
              <a:rPr lang="en-US" dirty="0"/>
              <a:t>any trade-offs: </a:t>
            </a:r>
          </a:p>
          <a:p>
            <a:r>
              <a:rPr lang="en-US" sz="2800" dirty="0"/>
              <a:t>Well formulated and well studied: </a:t>
            </a:r>
          </a:p>
          <a:p>
            <a:pPr lvl="1"/>
            <a:r>
              <a:rPr lang="en-US" dirty="0"/>
              <a:t>precision-recall; bias-variance; robustness-sensitivity; </a:t>
            </a:r>
          </a:p>
          <a:p>
            <a:r>
              <a:rPr lang="ru-RU" sz="2800" dirty="0"/>
              <a:t>(</a:t>
            </a:r>
            <a:r>
              <a:rPr lang="en-US" sz="2800" dirty="0"/>
              <a:t>not so) well formulated, and not so well studied:</a:t>
            </a:r>
          </a:p>
          <a:p>
            <a:pPr lvl="1"/>
            <a:r>
              <a:rPr lang="en-US" dirty="0"/>
              <a:t>accuracy-computational resources; </a:t>
            </a:r>
          </a:p>
          <a:p>
            <a:pPr lvl="1"/>
            <a:r>
              <a:rPr lang="en-US" dirty="0"/>
              <a:t>accuracy-fairness, accuracy-confidentiality, accuracy-privacy, accuracy-transparency, … </a:t>
            </a:r>
          </a:p>
          <a:p>
            <a:pPr lvl="1"/>
            <a:r>
              <a:rPr lang="en-US" dirty="0"/>
              <a:t>accuracy-human resources: inducing, applying and improving/maintaining does not come for free</a:t>
            </a:r>
          </a:p>
        </p:txBody>
      </p:sp>
      <p:sp>
        <p:nvSpPr>
          <p:cNvPr id="7" name="Rectangle 6"/>
          <p:cNvSpPr/>
          <p:nvPr/>
        </p:nvSpPr>
        <p:spPr>
          <a:xfrm>
            <a:off x="323528" y="980728"/>
            <a:ext cx="8427756" cy="646331"/>
          </a:xfrm>
          <a:prstGeom prst="rect">
            <a:avLst/>
          </a:prstGeom>
        </p:spPr>
        <p:txBody>
          <a:bodyPr wrap="none">
            <a:spAutoFit/>
          </a:bodyPr>
          <a:lstStyle/>
          <a:p>
            <a:r>
              <a:rPr lang="en-US" sz="3600" dirty="0"/>
              <a:t>“All models are </a:t>
            </a:r>
            <a:r>
              <a:rPr lang="en-US" sz="3600" dirty="0">
                <a:solidFill>
                  <a:srgbClr val="84203F"/>
                </a:solidFill>
              </a:rPr>
              <a:t>wrong</a:t>
            </a:r>
            <a:r>
              <a:rPr lang="en-US" sz="3600" dirty="0"/>
              <a:t>, but some are </a:t>
            </a:r>
            <a:r>
              <a:rPr lang="en-US" sz="3600" dirty="0">
                <a:solidFill>
                  <a:srgbClr val="84203F"/>
                </a:solidFill>
              </a:rPr>
              <a:t>useful</a:t>
            </a:r>
            <a:r>
              <a:rPr lang="en-US" sz="3600" dirty="0"/>
              <a:t>”</a:t>
            </a:r>
            <a:endParaRPr lang="en-US" sz="4400" dirty="0"/>
          </a:p>
        </p:txBody>
      </p:sp>
    </p:spTree>
    <p:extLst>
      <p:ext uri="{BB962C8B-B14F-4D97-AF65-F5344CB8AC3E}">
        <p14:creationId xmlns:p14="http://schemas.microsoft.com/office/powerpoint/2010/main" val="12547204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2458096"/>
            <a:ext cx="9001000" cy="826889"/>
          </a:xfrm>
        </p:spPr>
        <p:txBody>
          <a:bodyPr>
            <a:normAutofit fontScale="90000"/>
          </a:bodyPr>
          <a:lstStyle/>
          <a:p>
            <a:r>
              <a:rPr lang="en-US" dirty="0"/>
              <a:t>Auditing model performance for biases in prediction-based decisions</a:t>
            </a:r>
          </a:p>
        </p:txBody>
      </p:sp>
      <p:sp>
        <p:nvSpPr>
          <p:cNvPr id="3" name="Subtitle 2"/>
          <p:cNvSpPr>
            <a:spLocks noGrp="1"/>
          </p:cNvSpPr>
          <p:nvPr>
            <p:ph type="subTitle" idx="1"/>
          </p:nvPr>
        </p:nvSpPr>
        <p:spPr>
          <a:xfrm>
            <a:off x="1871700" y="3686175"/>
            <a:ext cx="5400600" cy="985838"/>
          </a:xfrm>
        </p:spPr>
        <p:txBody>
          <a:bodyPr>
            <a:normAutofit fontScale="70000" lnSpcReduction="20000"/>
          </a:bodyPr>
          <a:lstStyle/>
          <a:p>
            <a:r>
              <a:rPr lang="en-US" dirty="0"/>
              <a:t>Detecting, measuring and preventing unfair / discriminating decision making or profiling</a:t>
            </a:r>
          </a:p>
        </p:txBody>
      </p:sp>
      <p:sp>
        <p:nvSpPr>
          <p:cNvPr id="4" name="TextBox 3"/>
          <p:cNvSpPr txBox="1"/>
          <p:nvPr/>
        </p:nvSpPr>
        <p:spPr>
          <a:xfrm>
            <a:off x="4202965" y="4685620"/>
            <a:ext cx="3608680" cy="738664"/>
          </a:xfrm>
          <a:prstGeom prst="rect">
            <a:avLst/>
          </a:prstGeom>
          <a:noFill/>
        </p:spPr>
        <p:txBody>
          <a:bodyPr wrap="none" rtlCol="0">
            <a:spAutoFit/>
          </a:bodyPr>
          <a:lstStyle/>
          <a:p>
            <a:r>
              <a:rPr lang="en-US" sz="2100" dirty="0"/>
              <a:t>Favoritism in making decisions:</a:t>
            </a:r>
          </a:p>
          <a:p>
            <a:pPr indent="385763"/>
            <a:r>
              <a:rPr lang="en-US" sz="2100" dirty="0"/>
              <a:t>P( + | male) – P( + | female)</a:t>
            </a:r>
            <a:endParaRPr lang="nl-NL" sz="2100" dirty="0"/>
          </a:p>
        </p:txBody>
      </p:sp>
      <p:sp>
        <p:nvSpPr>
          <p:cNvPr id="5" name="TextBox 4"/>
          <p:cNvSpPr txBox="1"/>
          <p:nvPr/>
        </p:nvSpPr>
        <p:spPr>
          <a:xfrm>
            <a:off x="1169622" y="4662296"/>
            <a:ext cx="3116494" cy="738664"/>
          </a:xfrm>
          <a:prstGeom prst="rect">
            <a:avLst/>
          </a:prstGeom>
          <a:noFill/>
        </p:spPr>
        <p:txBody>
          <a:bodyPr wrap="none" rtlCol="0">
            <a:spAutoFit/>
          </a:bodyPr>
          <a:lstStyle/>
          <a:p>
            <a:r>
              <a:rPr lang="en-US" sz="2100" dirty="0"/>
              <a:t>Non-uniform accuracy</a:t>
            </a:r>
          </a:p>
          <a:p>
            <a:pPr indent="427435"/>
            <a:r>
              <a:rPr lang="en-US" sz="2100" dirty="0" err="1"/>
              <a:t>Error</a:t>
            </a:r>
            <a:r>
              <a:rPr lang="en-US" sz="2100" baseline="-25000" dirty="0" err="1"/>
              <a:t>males</a:t>
            </a:r>
            <a:r>
              <a:rPr lang="en-US" sz="2100" dirty="0"/>
              <a:t> &lt;&lt; </a:t>
            </a:r>
            <a:r>
              <a:rPr lang="en-US" sz="2100" dirty="0" err="1"/>
              <a:t>Error</a:t>
            </a:r>
            <a:r>
              <a:rPr lang="en-US" sz="2100" baseline="-25000" dirty="0" err="1"/>
              <a:t>females</a:t>
            </a:r>
            <a:endParaRPr lang="nl-NL" sz="2100" baseline="-25000" dirty="0"/>
          </a:p>
        </p:txBody>
      </p:sp>
    </p:spTree>
    <p:extLst>
      <p:ext uri="{BB962C8B-B14F-4D97-AF65-F5344CB8AC3E}">
        <p14:creationId xmlns:p14="http://schemas.microsoft.com/office/powerpoint/2010/main" val="2302258923"/>
      </p:ext>
    </p:extLst>
  </p:cSld>
  <p:clrMapOvr>
    <a:masterClrMapping/>
  </p:clrMapOvr>
</p:sld>
</file>

<file path=ppt/theme/theme1.xml><?xml version="1.0" encoding="utf-8"?>
<a:theme xmlns:a="http://schemas.openxmlformats.org/drawingml/2006/main" name="PAKDD11">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45759</TotalTime>
  <Words>9724</Words>
  <Application>Microsoft Macintosh PowerPoint</Application>
  <PresentationFormat>On-screen Show (4:3)</PresentationFormat>
  <Paragraphs>1678</Paragraphs>
  <Slides>142</Slides>
  <Notes>84</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142</vt:i4>
      </vt:variant>
    </vt:vector>
  </HeadingPairs>
  <TitlesOfParts>
    <vt:vector size="151" baseType="lpstr">
      <vt:lpstr>Arial</vt:lpstr>
      <vt:lpstr>Book Antiqua</vt:lpstr>
      <vt:lpstr>Calibri</vt:lpstr>
      <vt:lpstr>Elektra Text Pro</vt:lpstr>
      <vt:lpstr>Lucida Sans Unicode</vt:lpstr>
      <vt:lpstr>Myriad Pro</vt:lpstr>
      <vt:lpstr>StarSymbol</vt:lpstr>
      <vt:lpstr>Wingdings</vt:lpstr>
      <vt:lpstr>PAKDD11</vt:lpstr>
      <vt:lpstr>PowerPoint Presentation</vt:lpstr>
      <vt:lpstr>Outline</vt:lpstr>
      <vt:lpstr>Acknowledgements</vt:lpstr>
      <vt:lpstr>Predictive analytics impacts everyone</vt:lpstr>
      <vt:lpstr>Covid &amp; Concept Drift</vt:lpstr>
      <vt:lpstr>Top 10 search terms on Amazon</vt:lpstr>
      <vt:lpstr>Supervised Learning</vt:lpstr>
      <vt:lpstr>Supervised Learning Tasks</vt:lpstr>
      <vt:lpstr>Lots of Approaches for Each Task </vt:lpstr>
      <vt:lpstr>Motivation from real-world examples</vt:lpstr>
      <vt:lpstr>Prediction under Concept Drift</vt:lpstr>
      <vt:lpstr>Where is Concept Drift here?</vt:lpstr>
      <vt:lpstr>How Antibiotic Resistance Happens </vt:lpstr>
      <vt:lpstr>How Antibiotic Resistance Happens </vt:lpstr>
      <vt:lpstr>Predictive Analytics on Evolving Data</vt:lpstr>
      <vt:lpstr>Explicit, implicit and hidden contexts</vt:lpstr>
      <vt:lpstr>Adversary activities </vt:lpstr>
      <vt:lpstr>Recommender Systems</vt:lpstr>
      <vt:lpstr>Multiple Sources of Temporal Dynamics</vt:lpstr>
      <vt:lpstr>Real vs. Virtual Concept Drifts </vt:lpstr>
      <vt:lpstr>Supervised Learning under Concept Drift</vt:lpstr>
      <vt:lpstr>Adaptive Learning Strategies</vt:lpstr>
      <vt:lpstr>Schema for Online Adaptive Learning</vt:lpstr>
      <vt:lpstr>Categorization of Approaches for HCD</vt:lpstr>
      <vt:lpstr>Categorization: Memory Management</vt:lpstr>
      <vt:lpstr>Categorization: Change Detection</vt:lpstr>
      <vt:lpstr>Categorization: Loss Estimation</vt:lpstr>
      <vt:lpstr>Learning Properties of Methods</vt:lpstr>
      <vt:lpstr>Techniques to Handle Concept Drift</vt:lpstr>
      <vt:lpstr>Techniques to Handle Concept Drift</vt:lpstr>
      <vt:lpstr>Techniques to Handle Concept Drift</vt:lpstr>
      <vt:lpstr>Closer Look</vt:lpstr>
      <vt:lpstr>Fixed Training Window</vt:lpstr>
      <vt:lpstr>Closer Look</vt:lpstr>
      <vt:lpstr>Variable Training Window</vt:lpstr>
      <vt:lpstr>Change Detection</vt:lpstr>
      <vt:lpstr>Change Detection</vt:lpstr>
      <vt:lpstr>Change Detection</vt:lpstr>
      <vt:lpstr>Change Detection</vt:lpstr>
      <vt:lpstr>Forming Test Samples</vt:lpstr>
      <vt:lpstr>Forming Test Samples</vt:lpstr>
      <vt:lpstr>Detection</vt:lpstr>
      <vt:lpstr>Change detectors</vt:lpstr>
      <vt:lpstr>Change Types</vt:lpstr>
      <vt:lpstr>CFB Boiler Optimization</vt:lpstr>
      <vt:lpstr>CFB Boiler Optimization</vt:lpstr>
      <vt:lpstr>Online Mass Flow Prediction</vt:lpstr>
      <vt:lpstr>Online Mass Flow Prediction</vt:lpstr>
      <vt:lpstr>Solution – use domain knowledge</vt:lpstr>
      <vt:lpstr>Closer Look</vt:lpstr>
      <vt:lpstr>Dynamic Ensemble</vt:lpstr>
      <vt:lpstr>Dynamic Ensemble</vt:lpstr>
      <vt:lpstr>Dynamic Ensemble</vt:lpstr>
      <vt:lpstr>Dynamic Ensemble</vt:lpstr>
      <vt:lpstr>Dynamic Ensemble</vt:lpstr>
      <vt:lpstr>Closer Look</vt:lpstr>
      <vt:lpstr>Dynamic Integration</vt:lpstr>
      <vt:lpstr>Dynamic Integration</vt:lpstr>
      <vt:lpstr>Which Technique to Use?</vt:lpstr>
      <vt:lpstr>Which Approaches for Which Types</vt:lpstr>
      <vt:lpstr>Which Approaches for Which Types</vt:lpstr>
      <vt:lpstr>Which Approaches for Which Types</vt:lpstr>
      <vt:lpstr>An Application Perspective </vt:lpstr>
      <vt:lpstr>Classical Situation in Early DM\ML</vt:lpstr>
      <vt:lpstr>As a Consequence:</vt:lpstr>
      <vt:lpstr>CRISP-DM: Cross Industry Standard Process for Data Mining</vt:lpstr>
      <vt:lpstr>Predictive Analytics: CRISP-DM 1.0</vt:lpstr>
      <vt:lpstr>Predictive Analytics: CRISP-DM 1.0</vt:lpstr>
      <vt:lpstr>Predictive Analytics: CRISP-DM 1.0</vt:lpstr>
      <vt:lpstr>Predictive Analytics: CRISP-DM 2.0</vt:lpstr>
      <vt:lpstr>Evolving data: Monitoring for Changes</vt:lpstr>
      <vt:lpstr>CRISP for Adaptive Data Mining</vt:lpstr>
      <vt:lpstr>Application Tasks</vt:lpstr>
      <vt:lpstr>DATA</vt:lpstr>
      <vt:lpstr>CHANGE</vt:lpstr>
      <vt:lpstr>OPERATION</vt:lpstr>
      <vt:lpstr>Landscape of Applications</vt:lpstr>
      <vt:lpstr>PowerPoint Presentation</vt:lpstr>
      <vt:lpstr>Properties of Applications</vt:lpstr>
      <vt:lpstr>Assumed Settings in Most of Research</vt:lpstr>
      <vt:lpstr>In Reality</vt:lpstr>
      <vt:lpstr>Reactive vs. Proactive methods</vt:lpstr>
      <vt:lpstr>Reactive and Proactive Approaches </vt:lpstr>
      <vt:lpstr>Context in Outlier Detection</vt:lpstr>
      <vt:lpstr>Contexts in Change Detection</vt:lpstr>
      <vt:lpstr>Demand Prediction for Stock Balancing</vt:lpstr>
      <vt:lpstr>Food Wholesales Prediction</vt:lpstr>
      <vt:lpstr>Drifts in Food Wholesales</vt:lpstr>
      <vt:lpstr>Prediction for Multiple Objects</vt:lpstr>
      <vt:lpstr>Possible types and prototypes</vt:lpstr>
      <vt:lpstr>Distributed Settings</vt:lpstr>
      <vt:lpstr>Spread of Covid Worldwide</vt:lpstr>
      <vt:lpstr>PowerPoint Presentation</vt:lpstr>
      <vt:lpstr>Peer-to-peer Handling of Drift</vt:lpstr>
      <vt:lpstr>PINE for Asynchronous CD Handling</vt:lpstr>
      <vt:lpstr>Characterizing and Quantifying Drifts</vt:lpstr>
      <vt:lpstr>A utility-based perspective</vt:lpstr>
      <vt:lpstr>Predictive analytics that works!?</vt:lpstr>
      <vt:lpstr>Auditing model performance for biases in prediction-based decisions</vt:lpstr>
      <vt:lpstr>Auditing model performance for biases in prediction-based decisions</vt:lpstr>
      <vt:lpstr>Facial Recognition Is Accurate</vt:lpstr>
      <vt:lpstr>Facial Recognition Benchmarking Study</vt:lpstr>
      <vt:lpstr>#GenderShades</vt:lpstr>
      <vt:lpstr>Can we find anomalous behavior of models automacally?</vt:lpstr>
      <vt:lpstr>Auditing model performance for biases in prediction-based decisions</vt:lpstr>
      <vt:lpstr>Auditing Algorithmic Decision Making (ADM)</vt:lpstr>
      <vt:lpstr>Auditing Adaptive ADM </vt:lpstr>
      <vt:lpstr>FAccT in Evolving Data Streams</vt:lpstr>
      <vt:lpstr>L-CODE: Labelless CD Detection &amp; Explanation</vt:lpstr>
      <vt:lpstr>L-CODE Drift detection</vt:lpstr>
      <vt:lpstr>Summary</vt:lpstr>
      <vt:lpstr>Outlook</vt:lpstr>
      <vt:lpstr>Next Steps/Challenges</vt:lpstr>
      <vt:lpstr>Take Home Messages</vt:lpstr>
      <vt:lpstr>How Can We Explain Change?</vt:lpstr>
      <vt:lpstr>Stress Analytics</vt:lpstr>
      <vt:lpstr>Stress Analytics</vt:lpstr>
      <vt:lpstr>Stress Analytics Framework</vt:lpstr>
      <vt:lpstr>How to Measure Stress</vt:lpstr>
      <vt:lpstr>Detection and Categorization of Stress</vt:lpstr>
      <vt:lpstr>Challenges in Stress Detection</vt:lpstr>
      <vt:lpstr>Interpretation isn’t Straightforward</vt:lpstr>
      <vt:lpstr>Detection as Classification</vt:lpstr>
      <vt:lpstr>Adding More Data to Disambiguate</vt:lpstr>
      <vt:lpstr>Activity Recognition Can Help</vt:lpstr>
      <vt:lpstr>Aligning of Data Sources</vt:lpstr>
      <vt:lpstr>Speech Features</vt:lpstr>
      <vt:lpstr>Uncontrolled and Semi-controlled</vt:lpstr>
      <vt:lpstr>Is Acute Stress Good or Bad?</vt:lpstr>
      <vt:lpstr>What is the Relaxation Then?</vt:lpstr>
      <vt:lpstr>Is “Normal” Condition Good or Bad?</vt:lpstr>
      <vt:lpstr>Topics not covered</vt:lpstr>
      <vt:lpstr>Bibliography – General Background</vt:lpstr>
      <vt:lpstr>Bibliography - Approaches</vt:lpstr>
      <vt:lpstr>Bibliography - Applications</vt:lpstr>
      <vt:lpstr>Advanced for proactive</vt:lpstr>
      <vt:lpstr>Context in Understanding Stress@work</vt:lpstr>
      <vt:lpstr>Understanding User Needs</vt:lpstr>
      <vt:lpstr>Real vs. Virtual Drifts vs. Novelty </vt:lpstr>
      <vt:lpstr>todo</vt:lpstr>
      <vt:lpstr>Identifying Worthy Content</vt:lpstr>
      <vt:lpstr>Classify e-mails into “Spam” vs. “Inbox”</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izliobaite</dc:creator>
  <cp:lastModifiedBy>Pechenizkiy, M.</cp:lastModifiedBy>
  <cp:revision>734</cp:revision>
  <cp:lastPrinted>2020-09-07T09:11:00Z</cp:lastPrinted>
  <dcterms:created xsi:type="dcterms:W3CDTF">2013-12-03T19:27:19Z</dcterms:created>
  <dcterms:modified xsi:type="dcterms:W3CDTF">2020-09-07T12:32:32Z</dcterms:modified>
</cp:coreProperties>
</file>